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48" r:id="rId2"/>
    <p:sldMasterId id="2147483650" r:id="rId3"/>
  </p:sldMasterIdLst>
  <p:notesMasterIdLst>
    <p:notesMasterId r:id="rId25"/>
  </p:notesMasterIdLst>
  <p:sldIdLst>
    <p:sldId id="256" r:id="rId4"/>
    <p:sldId id="280" r:id="rId5"/>
    <p:sldId id="298" r:id="rId6"/>
    <p:sldId id="300" r:id="rId7"/>
    <p:sldId id="288" r:id="rId8"/>
    <p:sldId id="292" r:id="rId9"/>
    <p:sldId id="263" r:id="rId10"/>
    <p:sldId id="268" r:id="rId11"/>
    <p:sldId id="299" r:id="rId12"/>
    <p:sldId id="294" r:id="rId13"/>
    <p:sldId id="284" r:id="rId14"/>
    <p:sldId id="266" r:id="rId15"/>
    <p:sldId id="297" r:id="rId16"/>
    <p:sldId id="264" r:id="rId17"/>
    <p:sldId id="293" r:id="rId18"/>
    <p:sldId id="278" r:id="rId19"/>
    <p:sldId id="295" r:id="rId20"/>
    <p:sldId id="296" r:id="rId21"/>
    <p:sldId id="289" r:id="rId22"/>
    <p:sldId id="301" r:id="rId23"/>
    <p:sldId id="260" r:id="rId2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4664"/>
    <a:srgbClr val="9182BE"/>
    <a:srgbClr val="4B96CD"/>
    <a:srgbClr val="96C832"/>
    <a:srgbClr val="FFD200"/>
    <a:srgbClr val="F08C00"/>
    <a:srgbClr val="3CB9C3"/>
    <a:srgbClr val="504B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6" autoAdjust="0"/>
    <p:restoredTop sz="94675" autoAdjust="0"/>
  </p:normalViewPr>
  <p:slideViewPr>
    <p:cSldViewPr>
      <p:cViewPr>
        <p:scale>
          <a:sx n="80" d="100"/>
          <a:sy n="80" d="100"/>
        </p:scale>
        <p:origin x="-2478" y="-7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5FDFC55-40ED-4847-A920-8162513F51F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6013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7BA9F-620B-47E7-80EF-B21591A54A6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174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34D0AF-B55F-4B94-BADF-E72B29A189C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1026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B7FA4-C0A9-4F73-919A-8DFCCD3ADAB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3010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rgbClr val="50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9150" y="1914525"/>
            <a:ext cx="7772400" cy="914400"/>
          </a:xfrm>
        </p:spPr>
        <p:txBody>
          <a:bodyPr/>
          <a:lstStyle>
            <a:lvl1pPr>
              <a:lnSpc>
                <a:spcPct val="90000"/>
              </a:lnSpc>
              <a:defRPr sz="4500"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9150" y="4767263"/>
            <a:ext cx="6400800" cy="900112"/>
          </a:xfrm>
        </p:spPr>
        <p:txBody>
          <a:bodyPr lIns="0" tIns="0" rIns="0">
            <a:spAutoFit/>
          </a:bodyPr>
          <a:lstStyle>
            <a:lvl1pPr marL="0" indent="0">
              <a:buFont typeface="Arial" charset="0"/>
              <a:buNone/>
              <a:defRPr sz="2000">
                <a:solidFill>
                  <a:srgbClr val="3CB9C3"/>
                </a:solidFill>
              </a:defRPr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9150" y="6245225"/>
            <a:ext cx="2133600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400"/>
            </a:lvl1pPr>
          </a:lstStyle>
          <a:p>
            <a:endParaRPr lang="cs-CZ" alt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fld id="{6B37B77E-7ED2-4F66-A5B6-4AD610FC6789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3081" name="Picture 9" descr="logo_mzk_rgb_bily_podkl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49275"/>
            <a:ext cx="1363663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D8DCA67-B06A-4616-858E-4209E5C716C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01492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4663F2-58DE-471B-B27E-74BACABFF90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4474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27088" y="1600200"/>
            <a:ext cx="38592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38700" y="1600200"/>
            <a:ext cx="38592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978FE5-E7EC-44C7-AC74-4954393804B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9450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E76254B-AB52-471A-992A-E54521AE755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3754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1C7298-DFF2-4F76-AFF1-4F56FB8D37A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1524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2DFBDD-D464-4272-86D6-692D61364A0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5084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5F99996-DB2E-469A-A6C5-F79E0788D9A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9521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19E2B5-1F8B-45B7-B7A3-FC923C4E9D6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41692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44BA3F-5DE4-4647-A476-D81450C751A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390058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79427DE-C917-4355-8558-EB353553342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5326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61150" y="401638"/>
            <a:ext cx="2036763" cy="5724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46100" y="401638"/>
            <a:ext cx="5962650" cy="5724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6AFB68-CAD0-4CC8-BFD2-EEB72E71A7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6781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725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788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710932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11050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7431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9024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22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F5BB7-2343-433C-9E45-EE71A398301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252338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719580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272762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13265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0578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ED625-848C-4E22-B16F-F2F7746929B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3652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0D7BB2-5E1F-4F17-ABA7-F79C1C46D5C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0567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5572F-9ABC-4850-99D3-F6BFA2DB201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3728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B310C3-1B90-4B52-8102-E04E2A8BB13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7884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388FE0-4AD7-4C9A-A928-43651F66B67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0834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3A86D-10BB-4B86-93A2-3A9D37F52FF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598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50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3548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 altLang="cs-CZ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 altLang="cs-CZ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93A54AC-348D-4716-8E36-2F7F0E500B22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10249" name="Picture 9" descr="logo_mzk_rgb_bily_podklad_small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763" y="603250"/>
            <a:ext cx="471487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609600" indent="-609600" algn="l" rtl="0" eaLnBrk="1" fontAlgn="base" hangingPunct="1">
        <a:spcBef>
          <a:spcPct val="20000"/>
        </a:spcBef>
        <a:spcAft>
          <a:spcPct val="0"/>
        </a:spcAft>
        <a:buAutoNum type="arabicPeriod"/>
        <a:defRPr sz="3200" b="1">
          <a:solidFill>
            <a:srgbClr val="3CB9C3"/>
          </a:solidFill>
          <a:latin typeface="+mn-lt"/>
          <a:ea typeface="+mn-ea"/>
          <a:cs typeface="+mn-cs"/>
        </a:defRPr>
      </a:lvl1pPr>
      <a:lvl2pPr marL="990600" indent="-533400" algn="l" rtl="0" eaLnBrk="1" fontAlgn="base" hangingPunct="1">
        <a:spcBef>
          <a:spcPct val="20000"/>
        </a:spcBef>
        <a:spcAft>
          <a:spcPct val="0"/>
        </a:spcAft>
        <a:buAutoNum type="arabicPeriod"/>
        <a:defRPr sz="2800">
          <a:solidFill>
            <a:schemeClr val="bg1"/>
          </a:solidFill>
          <a:latin typeface="+mn-lt"/>
          <a:cs typeface="+mn-cs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AutoNum type="arabicPeriod"/>
        <a:defRPr sz="2400">
          <a:solidFill>
            <a:schemeClr val="bg1"/>
          </a:solidFill>
          <a:latin typeface="+mn-lt"/>
          <a:cs typeface="+mn-cs"/>
        </a:defRPr>
      </a:lvl3pPr>
      <a:lvl4pPr marL="1752600" indent="-381000" algn="l" rtl="0" eaLnBrk="1" fontAlgn="base" hangingPunct="1">
        <a:spcBef>
          <a:spcPct val="20000"/>
        </a:spcBef>
        <a:spcAft>
          <a:spcPct val="0"/>
        </a:spcAft>
        <a:buAutoNum type="arabicPeriod"/>
        <a:defRPr sz="2000">
          <a:solidFill>
            <a:schemeClr val="bg1"/>
          </a:solidFill>
          <a:latin typeface="+mn-lt"/>
          <a:cs typeface="+mn-cs"/>
        </a:defRPr>
      </a:lvl4pPr>
      <a:lvl5pPr marL="2209800" indent="-381000" algn="l" rtl="0" eaLnBrk="1" fontAlgn="base" hangingPunct="1">
        <a:spcBef>
          <a:spcPct val="20000"/>
        </a:spcBef>
        <a:spcAft>
          <a:spcPct val="0"/>
        </a:spcAft>
        <a:buAutoNum type="arabicPeriod"/>
        <a:defRPr sz="2000">
          <a:solidFill>
            <a:schemeClr val="bg1"/>
          </a:solidFill>
          <a:latin typeface="+mn-lt"/>
          <a:cs typeface="+mn-cs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AutoNum type="arabicPeriod"/>
        <a:defRPr sz="2000">
          <a:solidFill>
            <a:schemeClr val="bg1"/>
          </a:solidFill>
          <a:latin typeface="+mn-lt"/>
          <a:cs typeface="+mn-cs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AutoNum type="arabicPeriod"/>
        <a:defRPr sz="2000">
          <a:solidFill>
            <a:schemeClr val="bg1"/>
          </a:solidFill>
          <a:latin typeface="+mn-lt"/>
          <a:cs typeface="+mn-cs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AutoNum type="arabicPeriod"/>
        <a:defRPr sz="2000">
          <a:solidFill>
            <a:schemeClr val="bg1"/>
          </a:solidFill>
          <a:latin typeface="+mn-lt"/>
          <a:cs typeface="+mn-cs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AutoNum type="arabicPeriod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504B5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6100" y="401638"/>
            <a:ext cx="72659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600200"/>
            <a:ext cx="78708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0"/>
            <a:r>
              <a:rPr lang="cs-CZ" altLang="cs-CZ" smtClean="0"/>
              <a:t>Druhá úroveň</a:t>
            </a:r>
          </a:p>
          <a:p>
            <a:pPr lvl="1"/>
            <a:r>
              <a:rPr lang="cs-CZ" altLang="cs-CZ" smtClean="0"/>
              <a:t>Třetí úroveň</a:t>
            </a:r>
          </a:p>
          <a:p>
            <a:pPr lvl="2"/>
            <a:r>
              <a:rPr lang="cs-CZ" altLang="cs-CZ" smtClean="0"/>
              <a:t>Čtvrtá úroveň</a:t>
            </a:r>
          </a:p>
          <a:p>
            <a:pPr lvl="3"/>
            <a:r>
              <a:rPr lang="cs-CZ" altLang="cs-CZ" smtClean="0"/>
              <a:t>Pátá úroveň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237288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1">
                <a:solidFill>
                  <a:srgbClr val="504B55"/>
                </a:solidFill>
              </a:defRPr>
            </a:lvl1pPr>
          </a:lstStyle>
          <a:p>
            <a:fld id="{885EB48C-9DAC-4FC4-81FE-CF518371CC2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827088" y="6237288"/>
            <a:ext cx="2736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600" b="1">
                <a:solidFill>
                  <a:srgbClr val="504B55"/>
                </a:solidFill>
              </a:rPr>
              <a:t>Moravská zemská knihovna</a:t>
            </a:r>
          </a:p>
        </p:txBody>
      </p:sp>
      <p:pic>
        <p:nvPicPr>
          <p:cNvPr id="1035" name="Picture 11" descr="logo_mzk_rgb_bile_bily_podklad_small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763" y="449263"/>
            <a:ext cx="471487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⁄"/>
        <a:defRPr sz="2800">
          <a:solidFill>
            <a:srgbClr val="504B55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200">
          <a:solidFill>
            <a:srgbClr val="504B55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900">
          <a:solidFill>
            <a:srgbClr val="504B55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rgbClr val="504B55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504B5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504B5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504B5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504B5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504B55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50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49313" y="4389438"/>
            <a:ext cx="444341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900113" y="5157788"/>
            <a:ext cx="43195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849313" y="5237163"/>
            <a:ext cx="4321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cs-CZ" altLang="cs-CZ" sz="2000">
                <a:solidFill>
                  <a:srgbClr val="3CB9C3"/>
                </a:solidFill>
              </a:rPr>
              <a:t>Moravská zemská knihovna v Brně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cs-CZ" altLang="cs-CZ" sz="2000">
                <a:solidFill>
                  <a:srgbClr val="3CB9C3"/>
                </a:solidFill>
              </a:rPr>
              <a:t>www.mzk.cz</a:t>
            </a:r>
          </a:p>
        </p:txBody>
      </p:sp>
      <p:pic>
        <p:nvPicPr>
          <p:cNvPr id="9226" name="Picture 10" descr="posledni_stran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0"/>
            <a:ext cx="3684587" cy="574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kisk.thinkific.com/courses/komunitni-knihovna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11PHpMfn2Y&amp;ab_channel=includi" TargetMode="External"/><Relationship Id="rId2" Type="http://schemas.openxmlformats.org/officeDocument/2006/relationships/hyperlink" Target="https://www.youtube.com/watch?v=Jn-erueElTo&amp;t=27s&amp;ab_channel=includi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youtube.com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pk.nkp.cz/docs/Doporuceni_Vystavba_07_05_2012DEF.pdf" TargetMode="External"/><Relationship Id="rId2" Type="http://schemas.openxmlformats.org/officeDocument/2006/relationships/hyperlink" Target="https://ipk.nkp.cz/docs/standard-pro-postupy-rekonstrukce-knihoven" TargetMode="Externa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hyperlink" Target="http://mcvrk.mzk.cz/" TargetMode="External"/><Relationship Id="rId4" Type="http://schemas.openxmlformats.org/officeDocument/2006/relationships/hyperlink" Target="https://ipk.nkp.cz/docs/knihovna-v-obci_prirucka-pro-starosty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cvrk.mzk.cz/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mcvrk.mzk.cz/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cvrk.mzk.cz/financovani" TargetMode="External"/><Relationship Id="rId2" Type="http://schemas.openxmlformats.org/officeDocument/2006/relationships/hyperlink" Target="http://mcvrk.mzk.cz/mc-vrk-radi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mcvrk.mzk.cz/ke-stazeni" TargetMode="External"/><Relationship Id="rId4" Type="http://schemas.openxmlformats.org/officeDocument/2006/relationships/hyperlink" Target="https://mcvrk.mzk.cz/inspirace-z-knihov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556792"/>
            <a:ext cx="7907982" cy="3293921"/>
          </a:xfrm>
        </p:spPr>
        <p:txBody>
          <a:bodyPr/>
          <a:lstStyle/>
          <a:p>
            <a:r>
              <a:rPr lang="cs-CZ" altLang="cs-CZ" sz="4000" dirty="0" smtClean="0"/>
              <a:t>Metodické centrum pro výstavbu a rekonstrukce knihoven</a:t>
            </a:r>
            <a:r>
              <a:rPr lang="cs-CZ" altLang="cs-CZ" sz="2000" dirty="0" smtClean="0"/>
              <a:t/>
            </a:r>
            <a:br>
              <a:rPr lang="cs-CZ" altLang="cs-CZ" sz="2000" dirty="0" smtClean="0"/>
            </a:br>
            <a:r>
              <a:rPr lang="cs-CZ" altLang="cs-CZ" sz="2000" dirty="0"/>
              <a:t/>
            </a:r>
            <a:br>
              <a:rPr lang="cs-CZ" altLang="cs-CZ" sz="2000" dirty="0"/>
            </a:br>
            <a:r>
              <a:rPr lang="cs-CZ" altLang="cs-CZ" sz="2000" dirty="0" smtClean="0"/>
              <a:t/>
            </a:r>
            <a:br>
              <a:rPr lang="cs-CZ" altLang="cs-CZ" sz="2000" dirty="0" smtClean="0"/>
            </a:br>
            <a:r>
              <a:rPr lang="cs-CZ" altLang="cs-CZ" sz="2000" dirty="0"/>
              <a:t/>
            </a:r>
            <a:br>
              <a:rPr lang="cs-CZ" altLang="cs-CZ" sz="2000" dirty="0"/>
            </a:br>
            <a:r>
              <a:rPr lang="cs-CZ" altLang="cs-CZ" sz="3200" dirty="0" smtClean="0"/>
              <a:t>Co nabízí pro knihovny a zřizovatele?</a:t>
            </a:r>
            <a:endParaRPr lang="cs-CZ" altLang="cs-CZ" sz="32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576" y="5085184"/>
            <a:ext cx="6400800" cy="1031051"/>
          </a:xfrm>
        </p:spPr>
        <p:txBody>
          <a:bodyPr/>
          <a:lstStyle/>
          <a:p>
            <a:r>
              <a:rPr lang="cs-CZ" altLang="cs-CZ" dirty="0" smtClean="0"/>
              <a:t>Dotační titul Obecní knihovny 2022 – jak uspět s žádostí (online </a:t>
            </a:r>
            <a:r>
              <a:rPr lang="cs-CZ" altLang="cs-CZ" dirty="0" err="1" smtClean="0"/>
              <a:t>webinář</a:t>
            </a:r>
            <a:r>
              <a:rPr lang="cs-CZ" altLang="cs-CZ" dirty="0" smtClean="0"/>
              <a:t>)</a:t>
            </a:r>
          </a:p>
          <a:p>
            <a:r>
              <a:rPr lang="cs-CZ" altLang="cs-CZ" dirty="0" smtClean="0"/>
              <a:t>Moravská zemská knihovna v Brně, 4.2.2022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/>
              <a:t>Místní knihovna Sebranice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cs-CZ" sz="1800" dirty="0"/>
              <a:t>Počet obyvatel: </a:t>
            </a:r>
            <a:r>
              <a:rPr lang="cs-CZ" sz="1800" dirty="0" smtClean="0"/>
              <a:t>625</a:t>
            </a:r>
            <a:endParaRPr lang="cs-CZ" sz="1800" dirty="0"/>
          </a:p>
          <a:p>
            <a:pPr lvl="0"/>
            <a:r>
              <a:rPr lang="cs-CZ" sz="1800" dirty="0"/>
              <a:t>Rok </a:t>
            </a:r>
            <a:r>
              <a:rPr lang="cs-CZ" sz="1800" dirty="0" smtClean="0"/>
              <a:t>realizace: 2015</a:t>
            </a:r>
            <a:endParaRPr lang="cs-CZ" sz="1800" dirty="0"/>
          </a:p>
          <a:p>
            <a:pPr lvl="0"/>
            <a:r>
              <a:rPr lang="cs-CZ" sz="1800" dirty="0"/>
              <a:t>Architekt: </a:t>
            </a:r>
            <a:r>
              <a:rPr lang="cs-CZ" sz="1800" dirty="0" smtClean="0"/>
              <a:t>Keoo4design, s.r.o.</a:t>
            </a:r>
            <a:endParaRPr lang="cs-CZ" sz="1800" dirty="0"/>
          </a:p>
          <a:p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3154580"/>
            <a:ext cx="3695006" cy="244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dostalova\Desktop\INFO + FOTO_KNIHOVNY\FOTO_knihovny_info\Sebranice\Foto\Sebranice\regál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054" y="3933056"/>
            <a:ext cx="3708412" cy="278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2376264" cy="2682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78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/>
              <a:t>Obecní knihovna Viničné Šumice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1800" dirty="0" smtClean="0"/>
              <a:t>Počet obyvatel: 1 247</a:t>
            </a:r>
          </a:p>
          <a:p>
            <a:r>
              <a:rPr lang="cs-CZ" sz="1800" dirty="0"/>
              <a:t>Rok realizace </a:t>
            </a:r>
            <a:r>
              <a:rPr lang="cs-CZ" sz="1800" dirty="0" smtClean="0"/>
              <a:t>: 2016</a:t>
            </a:r>
          </a:p>
          <a:p>
            <a:r>
              <a:rPr lang="cs-CZ" sz="1800" dirty="0" smtClean="0"/>
              <a:t>Architekt: MSO servis</a:t>
            </a:r>
          </a:p>
          <a:p>
            <a:endParaRPr lang="cs-CZ" sz="1800" dirty="0"/>
          </a:p>
        </p:txBody>
      </p:sp>
      <p:pic>
        <p:nvPicPr>
          <p:cNvPr id="1027" name="Picture 3" descr="C:\Users\dostalova\Desktop\VÝSTAVA - KNIHOVNY\FOTO_JMK knihovny_Obecní knihovny\Viničné Šumice\14IMG_34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84" y="2996952"/>
            <a:ext cx="4261388" cy="284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ostalova\Desktop\VÝSTAVA - KNIHOVNY\FOTO_JMK knihovny_Obecní knihovny\Viničné Šumice\23IMG_34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99004"/>
            <a:ext cx="4128002" cy="275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ostalova\Desktop\VÝSTAVA - KNIHOVNY\FOTO_JMK knihovny_Obecní knihovny\Viničné Šumice\21IMG_34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406" y="1124744"/>
            <a:ext cx="410461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64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Místní knihovna Bílovice nad Svitavou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11560" y="1484784"/>
            <a:ext cx="3859212" cy="4525963"/>
          </a:xfrm>
        </p:spPr>
        <p:txBody>
          <a:bodyPr/>
          <a:lstStyle/>
          <a:p>
            <a:r>
              <a:rPr lang="cs-CZ" sz="1800" dirty="0" smtClean="0"/>
              <a:t>Počet obyvatel: 3 723</a:t>
            </a:r>
          </a:p>
          <a:p>
            <a:r>
              <a:rPr lang="cs-CZ" sz="1800" dirty="0" smtClean="0"/>
              <a:t>Rok </a:t>
            </a:r>
            <a:r>
              <a:rPr lang="cs-CZ" sz="1800" dirty="0"/>
              <a:t>realizace : </a:t>
            </a:r>
            <a:r>
              <a:rPr lang="cs-CZ" sz="1800" dirty="0" smtClean="0"/>
              <a:t>2016</a:t>
            </a:r>
          </a:p>
          <a:p>
            <a:r>
              <a:rPr lang="cs-CZ" sz="1800" dirty="0" smtClean="0"/>
              <a:t>Architekt: P.P. </a:t>
            </a:r>
            <a:r>
              <a:rPr lang="cs-CZ" sz="1800" dirty="0" err="1" smtClean="0"/>
              <a:t>Architects</a:t>
            </a:r>
            <a:endParaRPr lang="cs-CZ" sz="1800" dirty="0"/>
          </a:p>
        </p:txBody>
      </p:sp>
      <p:pic>
        <p:nvPicPr>
          <p:cNvPr id="4098" name="Picture 2" descr="C:\Users\dostalova\Desktop\INFO + FOTO_KNIHOVNY\FOTO_knihovny_info\Bílovice nad Svitavou\foto Bilovice\9168f06289c234f385c9f82c5ae82a7f_extract=37,19,986,554_resize=640,360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4275313" cy="24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dostalova\Desktop\INFO + FOTO_KNIHOVNY\FOTO_knihovny_info\Bílovice nad Svitavou\043_BiloviceKnihPPAOtaNepil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120" y="1195240"/>
            <a:ext cx="4181490" cy="278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dostalova\Desktop\INFO + FOTO_KNIHOVNY\FOTO_knihovny_info\Bílovice nad Svitavou\002_BiloviceKnihPPAOtaNepil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575" y="4013549"/>
            <a:ext cx="4166035" cy="277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69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65988" cy="1384995"/>
          </a:xfrm>
        </p:spPr>
        <p:txBody>
          <a:bodyPr/>
          <a:lstStyle/>
          <a:p>
            <a:r>
              <a:rPr lang="cs-CZ" dirty="0" smtClean="0"/>
              <a:t>Obecní knihovna Doubravice nad Svitavou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cs-CZ" sz="1800" dirty="0"/>
              <a:t>Počet obyvatel: </a:t>
            </a:r>
            <a:r>
              <a:rPr lang="cs-CZ" sz="1800" dirty="0" smtClean="0"/>
              <a:t>1 400</a:t>
            </a:r>
            <a:endParaRPr lang="cs-CZ" sz="1800" dirty="0"/>
          </a:p>
          <a:p>
            <a:pPr lvl="0"/>
            <a:r>
              <a:rPr lang="cs-CZ" sz="1800" dirty="0"/>
              <a:t>Rok </a:t>
            </a:r>
            <a:r>
              <a:rPr lang="cs-CZ" sz="1800" dirty="0" smtClean="0"/>
              <a:t>realizace: </a:t>
            </a:r>
            <a:r>
              <a:rPr lang="cs-CZ" sz="1800" dirty="0"/>
              <a:t>2017–2019</a:t>
            </a:r>
          </a:p>
          <a:p>
            <a:pPr lvl="0"/>
            <a:r>
              <a:rPr lang="cs-CZ" sz="1800" dirty="0"/>
              <a:t>Architekt: </a:t>
            </a:r>
            <a:r>
              <a:rPr lang="cs-CZ" sz="1800" dirty="0" smtClean="0"/>
              <a:t>Ing. arch. M. </a:t>
            </a:r>
            <a:r>
              <a:rPr lang="cs-CZ" sz="1800" dirty="0" err="1" smtClean="0"/>
              <a:t>Kozubová</a:t>
            </a:r>
            <a:endParaRPr lang="cs-CZ" sz="1800" dirty="0"/>
          </a:p>
          <a:p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43" y="3092021"/>
            <a:ext cx="4176464" cy="278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3946726" cy="296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53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/>
              <a:t>Obecní knihovna Vranovice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1800" dirty="0" smtClean="0"/>
              <a:t>Počet obyvatel: 2 417</a:t>
            </a:r>
          </a:p>
          <a:p>
            <a:r>
              <a:rPr lang="cs-CZ" sz="1800" dirty="0"/>
              <a:t>Rok </a:t>
            </a:r>
            <a:r>
              <a:rPr lang="cs-CZ" sz="1800" dirty="0" smtClean="0"/>
              <a:t>realizace: 2019</a:t>
            </a:r>
          </a:p>
          <a:p>
            <a:r>
              <a:rPr lang="cs-CZ" sz="1800" dirty="0"/>
              <a:t>Architekt:  </a:t>
            </a:r>
            <a:r>
              <a:rPr lang="cs-CZ" sz="1800" dirty="0" smtClean="0"/>
              <a:t>A.B.N. Design, KUBE architekti</a:t>
            </a:r>
          </a:p>
          <a:p>
            <a:endParaRPr lang="cs-CZ" sz="1800" dirty="0" smtClean="0"/>
          </a:p>
          <a:p>
            <a:endParaRPr lang="cs-CZ" sz="1800" dirty="0"/>
          </a:p>
        </p:txBody>
      </p:sp>
      <p:pic>
        <p:nvPicPr>
          <p:cNvPr id="5126" name="Picture 6" descr="C:\Users\dostalova\Desktop\INFO + FOTO_KNIHOVNY\FOTO_knihovny_info\Vranovice\DSC_02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84983"/>
            <a:ext cx="3744416" cy="248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dostalova\Desktop\INFO + FOTO_KNIHOVNY\FOTO_knihovny_info\Vranovice\DSC_03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3056"/>
            <a:ext cx="401218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dostalova\Desktop\INFO + FOTO_KNIHOVNY\FOTO_knihovny_info\Vranovice\Vranovic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96752"/>
            <a:ext cx="3923928" cy="260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0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/>
              <a:t>Obecní knihovna Kostice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52748" y="1628800"/>
            <a:ext cx="3859212" cy="4525963"/>
          </a:xfrm>
        </p:spPr>
        <p:txBody>
          <a:bodyPr/>
          <a:lstStyle/>
          <a:p>
            <a:pPr lvl="0"/>
            <a:r>
              <a:rPr lang="cs-CZ" sz="1800" dirty="0"/>
              <a:t>Počet obyvatel</a:t>
            </a:r>
            <a:r>
              <a:rPr lang="cs-CZ" sz="1800" dirty="0" smtClean="0"/>
              <a:t>: 1 789</a:t>
            </a:r>
            <a:endParaRPr lang="cs-CZ" sz="1800" dirty="0"/>
          </a:p>
          <a:p>
            <a:pPr lvl="0"/>
            <a:r>
              <a:rPr lang="cs-CZ" sz="1800" dirty="0"/>
              <a:t>Rok </a:t>
            </a:r>
            <a:r>
              <a:rPr lang="cs-CZ" sz="1800" dirty="0" smtClean="0"/>
              <a:t>realizace: 2020</a:t>
            </a:r>
            <a:endParaRPr lang="cs-CZ" sz="1800" dirty="0"/>
          </a:p>
          <a:p>
            <a:pPr lvl="0"/>
            <a:r>
              <a:rPr lang="cs-CZ" sz="1800" dirty="0"/>
              <a:t>Architekt</a:t>
            </a:r>
            <a:r>
              <a:rPr lang="cs-CZ" sz="1800" dirty="0" smtClean="0"/>
              <a:t>: Ing. arch. F. </a:t>
            </a:r>
            <a:r>
              <a:rPr lang="cs-CZ" sz="1800" dirty="0" err="1" smtClean="0"/>
              <a:t>Kinnert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80928"/>
            <a:ext cx="3168352" cy="317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3859213" cy="20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940" y="3501008"/>
            <a:ext cx="4035425" cy="299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94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/>
              <a:t>Obecní knihovna Otnice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3058" y="1556792"/>
            <a:ext cx="4002732" cy="4569371"/>
          </a:xfrm>
        </p:spPr>
        <p:txBody>
          <a:bodyPr/>
          <a:lstStyle/>
          <a:p>
            <a:r>
              <a:rPr lang="cs-CZ" sz="1800" dirty="0"/>
              <a:t>Počet obyvatel: </a:t>
            </a:r>
            <a:r>
              <a:rPr lang="cs-CZ" sz="1800" dirty="0" smtClean="0"/>
              <a:t>1 470</a:t>
            </a:r>
            <a:endParaRPr lang="cs-CZ" sz="1800" dirty="0"/>
          </a:p>
          <a:p>
            <a:r>
              <a:rPr lang="cs-CZ" sz="1800" dirty="0"/>
              <a:t>Rok </a:t>
            </a:r>
            <a:r>
              <a:rPr lang="cs-CZ" sz="1800" dirty="0" smtClean="0"/>
              <a:t>realizace: 2020</a:t>
            </a:r>
            <a:endParaRPr lang="cs-CZ" sz="1800" dirty="0"/>
          </a:p>
          <a:p>
            <a:r>
              <a:rPr lang="cs-CZ" sz="1800" dirty="0" smtClean="0"/>
              <a:t>Architekt: Ing. arch. Radmila Velechovská</a:t>
            </a:r>
            <a:endParaRPr lang="cs-CZ" sz="1800" dirty="0"/>
          </a:p>
        </p:txBody>
      </p:sp>
      <p:pic>
        <p:nvPicPr>
          <p:cNvPr id="15362" name="Picture 2" descr="C:\Users\dostalova\Desktop\VÝSTAVA - KNIHOVNY\FOTO_Výstava\Otnice-Knihovna\IMG_10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3859213" cy="257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dostalova\Desktop\VÝSTAVA - KNIHOVNY\FOTO_Výstava\Otnice-Knihovna\IMG_1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53069"/>
            <a:ext cx="3960440" cy="264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354171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98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65988" cy="461665"/>
          </a:xfrm>
        </p:spPr>
        <p:txBody>
          <a:bodyPr/>
          <a:lstStyle/>
          <a:p>
            <a:r>
              <a:rPr lang="cs-CZ" dirty="0" smtClean="0"/>
              <a:t>Obecní knihovna Suchdol </a:t>
            </a:r>
            <a:r>
              <a:rPr lang="cs-CZ" sz="2400" dirty="0" smtClean="0"/>
              <a:t>(obec Vavřinec)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cs-CZ" sz="1800" dirty="0"/>
              <a:t>Počet obyvatel: </a:t>
            </a:r>
            <a:r>
              <a:rPr lang="cs-CZ" sz="1800" dirty="0" smtClean="0"/>
              <a:t>177</a:t>
            </a:r>
            <a:endParaRPr lang="cs-CZ" sz="1800" dirty="0"/>
          </a:p>
          <a:p>
            <a:pPr lvl="0"/>
            <a:r>
              <a:rPr lang="cs-CZ" sz="1800" dirty="0"/>
              <a:t>Rok </a:t>
            </a:r>
            <a:r>
              <a:rPr lang="cs-CZ" sz="1800" dirty="0" smtClean="0"/>
              <a:t>realizace: 2021</a:t>
            </a:r>
            <a:endParaRPr lang="cs-CZ" sz="1800" dirty="0"/>
          </a:p>
          <a:p>
            <a:pPr lvl="0"/>
            <a:r>
              <a:rPr lang="cs-CZ" sz="1800" dirty="0" smtClean="0"/>
              <a:t>Designér: Iva Machová</a:t>
            </a:r>
            <a:endParaRPr lang="cs-CZ" sz="1800" dirty="0"/>
          </a:p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417671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422637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26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/>
              <a:t>Městská knihovna Šlapanice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cs-CZ" sz="1800" dirty="0"/>
              <a:t>Počet obyvatel: </a:t>
            </a:r>
            <a:r>
              <a:rPr lang="cs-CZ" sz="1800" dirty="0" smtClean="0"/>
              <a:t>7 517</a:t>
            </a:r>
          </a:p>
          <a:p>
            <a:pPr lvl="0"/>
            <a:r>
              <a:rPr lang="cs-CZ" sz="1800" dirty="0" smtClean="0"/>
              <a:t>Rok realizace: 2021 </a:t>
            </a:r>
          </a:p>
          <a:p>
            <a:pPr lvl="0"/>
            <a:r>
              <a:rPr lang="cs-CZ" sz="1800" dirty="0" smtClean="0"/>
              <a:t>Architekt</a:t>
            </a:r>
            <a:r>
              <a:rPr lang="cs-CZ" sz="1800" dirty="0"/>
              <a:t>: </a:t>
            </a:r>
            <a:r>
              <a:rPr lang="cs-CZ" sz="1800" dirty="0" err="1" smtClean="0"/>
              <a:t>Archix</a:t>
            </a:r>
            <a:r>
              <a:rPr lang="cs-CZ" sz="1800" dirty="0" smtClean="0"/>
              <a:t>, s.r.o.</a:t>
            </a:r>
          </a:p>
          <a:p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51" y="2852936"/>
            <a:ext cx="3889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3859213" cy="257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dostalova\Desktop\INFO + FOTO_KNIHOVNY\FOTO_knihovny_info\Šlapanice\Bistro_Park\BistroPark-RGB-HQ-0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60402"/>
            <a:ext cx="3888432" cy="259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66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72536" cy="923330"/>
          </a:xfrm>
        </p:spPr>
        <p:txBody>
          <a:bodyPr/>
          <a:lstStyle/>
          <a:p>
            <a:r>
              <a:rPr lang="cs-CZ" dirty="0">
                <a:hlinkClick r:id="rId2"/>
              </a:rPr>
              <a:t>Kurz pro všechny knihovníky, kteří chtějí pracovat komunitně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5" t="9643" b="2794"/>
          <a:stretch/>
        </p:blipFill>
        <p:spPr bwMode="auto">
          <a:xfrm>
            <a:off x="323528" y="1700808"/>
            <a:ext cx="867614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42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knihovna – místo, které spojuje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088" y="1600200"/>
            <a:ext cx="7940382" cy="4853136"/>
          </a:xfrm>
        </p:spPr>
        <p:txBody>
          <a:bodyPr/>
          <a:lstStyle/>
          <a:p>
            <a:pPr algn="just"/>
            <a:r>
              <a:rPr lang="cs-CZ" sz="2400" b="1" dirty="0"/>
              <a:t>Veřejné knihovny jsou dnes především místem k setkávání, ke sdílení znalostí a zkušeností, prostředím k rozvoji občanské společnosti, komunitním centrem obce, tzv. </a:t>
            </a: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</a:rPr>
              <a:t>třetím místem – „životním prostorem s lokální identitou obce</a:t>
            </a:r>
            <a:r>
              <a:rPr lang="cs-CZ" sz="2400" b="1" dirty="0" smtClean="0">
                <a:solidFill>
                  <a:schemeClr val="accent5">
                    <a:lumMod val="50000"/>
                  </a:schemeClr>
                </a:solidFill>
              </a:rPr>
              <a:t>.”</a:t>
            </a:r>
          </a:p>
          <a:p>
            <a:pPr algn="just"/>
            <a:endParaRPr lang="cs-CZ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1800" b="1" dirty="0" smtClean="0"/>
          </a:p>
          <a:p>
            <a:pPr marL="0" indent="0">
              <a:buNone/>
            </a:pPr>
            <a:r>
              <a:rPr lang="cs-CZ" sz="1800" b="1" dirty="0" smtClean="0"/>
              <a:t>Knihovna jako:</a:t>
            </a: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m</a:t>
            </a:r>
            <a:r>
              <a:rPr lang="cs-CZ" sz="1800" dirty="0" smtClean="0"/>
              <a:t>ísto pro vzdělávání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m</a:t>
            </a:r>
            <a:r>
              <a:rPr lang="cs-CZ" sz="1800" dirty="0" smtClean="0"/>
              <a:t>ísto setkávání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v</a:t>
            </a:r>
            <a:r>
              <a:rPr lang="cs-CZ" sz="1800" dirty="0" smtClean="0"/>
              <a:t>olnočasové centrum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s</a:t>
            </a:r>
            <a:r>
              <a:rPr lang="cs-CZ" sz="1800" dirty="0" smtClean="0"/>
              <a:t>trategický partner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/>
              <a:t>„srdce“ obce</a:t>
            </a:r>
            <a:endParaRPr lang="cs-CZ" sz="1800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01653"/>
            <a:ext cx="4123259" cy="300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49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/>
              <a:t>Inspirace ze zahraničí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340768"/>
            <a:ext cx="7942337" cy="4785395"/>
          </a:xfrm>
        </p:spPr>
        <p:txBody>
          <a:bodyPr/>
          <a:lstStyle/>
          <a:p>
            <a:r>
              <a:rPr lang="cs-CZ" b="1" dirty="0" err="1"/>
              <a:t>Deichman</a:t>
            </a:r>
            <a:r>
              <a:rPr lang="cs-CZ" b="1" dirty="0"/>
              <a:t> </a:t>
            </a:r>
            <a:r>
              <a:rPr lang="cs-CZ" b="1" dirty="0" err="1"/>
              <a:t>Stovner</a:t>
            </a:r>
            <a:r>
              <a:rPr lang="cs-CZ" b="1" dirty="0"/>
              <a:t>, Oslo </a:t>
            </a:r>
            <a:r>
              <a:rPr lang="cs-CZ" dirty="0"/>
              <a:t>(Norsko</a:t>
            </a:r>
            <a:r>
              <a:rPr lang="cs-CZ" dirty="0" smtClean="0"/>
              <a:t>)</a:t>
            </a:r>
            <a:endParaRPr lang="cs-CZ" b="1" dirty="0" smtClean="0"/>
          </a:p>
          <a:p>
            <a:r>
              <a:rPr lang="cs-CZ" sz="1600" dirty="0">
                <a:hlinkClick r:id="rId2"/>
              </a:rPr>
              <a:t>https://</a:t>
            </a:r>
            <a:r>
              <a:rPr lang="cs-CZ" sz="1600" dirty="0" smtClean="0">
                <a:hlinkClick r:id="rId2"/>
              </a:rPr>
              <a:t>www.youtube.com/watch?v=Jn-erueElTo&amp;t=27s&amp;ab_channel=includi</a:t>
            </a:r>
            <a:endParaRPr lang="cs-CZ" sz="1600" dirty="0" smtClean="0"/>
          </a:p>
          <a:p>
            <a:endParaRPr lang="cs-CZ" sz="1600" dirty="0"/>
          </a:p>
          <a:p>
            <a:r>
              <a:rPr lang="cs-CZ" b="1" dirty="0" err="1"/>
              <a:t>Bibliotek</a:t>
            </a:r>
            <a:r>
              <a:rPr lang="cs-CZ" b="1" dirty="0"/>
              <a:t> </a:t>
            </a:r>
            <a:r>
              <a:rPr lang="cs-CZ" b="1" dirty="0" err="1" smtClean="0"/>
              <a:t>Tøyen</a:t>
            </a:r>
            <a:r>
              <a:rPr lang="cs-CZ" b="1" dirty="0" smtClean="0"/>
              <a:t>, Oslo </a:t>
            </a:r>
            <a:r>
              <a:rPr lang="cs-CZ" dirty="0" smtClean="0"/>
              <a:t>(Norsko)</a:t>
            </a:r>
          </a:p>
          <a:p>
            <a:r>
              <a:rPr lang="cs-CZ" sz="1600" dirty="0">
                <a:hlinkClick r:id="rId3"/>
              </a:rPr>
              <a:t>https://</a:t>
            </a:r>
            <a:r>
              <a:rPr lang="cs-CZ" sz="1600" dirty="0" smtClean="0">
                <a:hlinkClick r:id="rId3"/>
              </a:rPr>
              <a:t>www.youtube.com/watch?v=511PHpMfn2Y&amp;ab_channel=includi</a:t>
            </a:r>
            <a:endParaRPr lang="cs-CZ" sz="1600" dirty="0" smtClean="0"/>
          </a:p>
          <a:p>
            <a:endParaRPr lang="cs-CZ" sz="1600" dirty="0" smtClean="0"/>
          </a:p>
          <a:p>
            <a:r>
              <a:rPr lang="cs-CZ" b="1" dirty="0" smtClean="0"/>
              <a:t>Mediatéka </a:t>
            </a:r>
            <a:r>
              <a:rPr lang="cs-CZ" b="1" dirty="0" err="1" smtClean="0"/>
              <a:t>Thionville</a:t>
            </a:r>
            <a:r>
              <a:rPr lang="cs-CZ" b="1" dirty="0" smtClean="0"/>
              <a:t>, </a:t>
            </a:r>
            <a:r>
              <a:rPr lang="cs-CZ" b="1" dirty="0" err="1" smtClean="0"/>
              <a:t>Thionville</a:t>
            </a:r>
            <a:r>
              <a:rPr lang="cs-CZ" b="1" dirty="0" smtClean="0"/>
              <a:t> </a:t>
            </a:r>
            <a:r>
              <a:rPr lang="cs-CZ" dirty="0" smtClean="0"/>
              <a:t>(Francie)</a:t>
            </a:r>
          </a:p>
          <a:p>
            <a:r>
              <a:rPr lang="cs-CZ" sz="1600" dirty="0">
                <a:hlinkClick r:id="rId4"/>
              </a:rPr>
              <a:t>https://</a:t>
            </a:r>
            <a:r>
              <a:rPr lang="cs-CZ" sz="1600" dirty="0" smtClean="0">
                <a:hlinkClick r:id="rId4"/>
              </a:rPr>
              <a:t>www.youtube.com</a:t>
            </a:r>
            <a:r>
              <a:rPr lang="cs-CZ" sz="1600" dirty="0" smtClean="0"/>
              <a:t> /</a:t>
            </a:r>
            <a:r>
              <a:rPr lang="cs-CZ" sz="1600" dirty="0" err="1" smtClean="0"/>
              <a:t>watch?v</a:t>
            </a:r>
            <a:r>
              <a:rPr lang="cs-CZ" sz="1600" dirty="0" smtClean="0"/>
              <a:t>=cXnlfdn4HHk&amp;ab_channel=</a:t>
            </a:r>
            <a:r>
              <a:rPr lang="cs-CZ" sz="1600" dirty="0" err="1" smtClean="0"/>
              <a:t>floornature</a:t>
            </a:r>
            <a:endParaRPr lang="cs-CZ" sz="1600" dirty="0" smtClean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90890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068960"/>
            <a:ext cx="4968552" cy="1600438"/>
          </a:xfrm>
        </p:spPr>
        <p:txBody>
          <a:bodyPr/>
          <a:lstStyle/>
          <a:p>
            <a:r>
              <a:rPr lang="cs-CZ" altLang="cs-CZ" sz="2400" b="1" dirty="0" smtClean="0"/>
              <a:t>Děkuji za pozornost</a:t>
            </a:r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 smtClean="0"/>
              <a:t>Mgr. Lenka Dostálová</a:t>
            </a:r>
            <a:br>
              <a:rPr lang="cs-CZ" altLang="cs-CZ" dirty="0" smtClean="0"/>
            </a:br>
            <a:r>
              <a:rPr lang="cs-CZ" altLang="cs-CZ" dirty="0" smtClean="0"/>
              <a:t>Lenka.Dostalova@mzk.cz</a:t>
            </a:r>
            <a:br>
              <a:rPr lang="cs-CZ" altLang="cs-CZ" dirty="0" smtClean="0"/>
            </a:b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/>
              <a:t>Veřejná knihovna = srdce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58361" cy="4785395"/>
          </a:xfrm>
        </p:spPr>
        <p:txBody>
          <a:bodyPr/>
          <a:lstStyle/>
          <a:p>
            <a:pPr marL="0" indent="0">
              <a:buNone/>
            </a:pPr>
            <a:r>
              <a:rPr lang="cs-CZ" sz="2400" b="1" i="1" dirty="0" smtClean="0"/>
              <a:t>Lidé se rádi vrací na místa, kde se cítí dobře, rozhodují detaily</a:t>
            </a:r>
            <a:r>
              <a:rPr lang="cs-CZ" sz="2400" b="1" dirty="0" smtClean="0"/>
              <a:t>….</a:t>
            </a:r>
          </a:p>
          <a:p>
            <a:pPr marL="0" indent="0">
              <a:buNone/>
            </a:pPr>
            <a:endParaRPr lang="cs-CZ" sz="24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 smtClean="0"/>
              <a:t>Vstup do budovy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 smtClean="0"/>
              <a:t>Atmosféra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 smtClean="0"/>
              <a:t>Barvy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 smtClean="0"/>
              <a:t>Čistota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 smtClean="0"/>
              <a:t>Funkčnost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 smtClean="0"/>
              <a:t>Útulnost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 smtClean="0"/>
              <a:t>A lidé </a:t>
            </a:r>
            <a:r>
              <a:rPr lang="cs-CZ" sz="2400" b="1" dirty="0" smtClean="0">
                <a:sym typeface="Wingdings" panose="05000000000000000000" pitchFamily="2" charset="2"/>
              </a:rPr>
              <a:t></a:t>
            </a:r>
            <a:endParaRPr lang="cs-CZ" sz="24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96952"/>
            <a:ext cx="524858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73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65988" cy="1477328"/>
          </a:xfrm>
        </p:spPr>
        <p:txBody>
          <a:bodyPr/>
          <a:lstStyle/>
          <a:p>
            <a:r>
              <a:rPr lang="cs-CZ" sz="3200" dirty="0"/>
              <a:t>Prostorové požadavky v knihovnách jsou ovlivňovány následujícími faktory: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cs-CZ" sz="2000" b="1" dirty="0"/>
              <a:t>typ, velikost a uložení fondu </a:t>
            </a:r>
            <a:r>
              <a:rPr lang="cs-CZ" sz="2000" dirty="0"/>
              <a:t>(včetně způsobu stavění dokumentů</a:t>
            </a:r>
            <a:r>
              <a:rPr lang="cs-CZ" sz="2000" dirty="0" smtClean="0"/>
              <a:t>), </a:t>
            </a:r>
            <a:r>
              <a:rPr lang="cs-CZ" sz="2000" b="1" dirty="0" smtClean="0"/>
              <a:t>nezapomínejme na aktuálnost fondu!</a:t>
            </a:r>
            <a:endParaRPr lang="cs-CZ" sz="2000" b="1" dirty="0"/>
          </a:p>
          <a:p>
            <a:pPr lvl="0" algn="just"/>
            <a:r>
              <a:rPr lang="cs-CZ" sz="2000" b="1" dirty="0"/>
              <a:t>nabízené služby</a:t>
            </a:r>
            <a:r>
              <a:rPr lang="cs-CZ" sz="2000" dirty="0"/>
              <a:t> – absenční či prezenční výpůjčky, uživatelská místa, výpůjční a dodávací služby, referenční a informační služby, školení uživatelů, výuková centra, kulturní akce, interaktivní služby, atd.,</a:t>
            </a:r>
          </a:p>
          <a:p>
            <a:pPr lvl="0" algn="just"/>
            <a:r>
              <a:rPr lang="cs-CZ" sz="2000" b="1" dirty="0"/>
              <a:t>druh a možnosti pokrytí samoobslužnými službami</a:t>
            </a:r>
            <a:r>
              <a:rPr lang="cs-CZ" sz="2000" dirty="0"/>
              <a:t>,</a:t>
            </a:r>
          </a:p>
          <a:p>
            <a:pPr lvl="0" algn="just"/>
            <a:r>
              <a:rPr lang="cs-CZ" sz="2000" b="1" dirty="0"/>
              <a:t>aktivity uživatelů v knihovně </a:t>
            </a:r>
            <a:r>
              <a:rPr lang="cs-CZ" sz="2000" dirty="0"/>
              <a:t>– individuální či skupinová práce, výzkum, vyhledávání, setkávání, atd.,</a:t>
            </a:r>
          </a:p>
          <a:p>
            <a:pPr lvl="0" algn="just"/>
            <a:r>
              <a:rPr lang="cs-CZ" sz="2000" dirty="0"/>
              <a:t>umístění pracovních míst zaměstnanců knihovny (včetně uspořádání pracovních toků v knihovně),</a:t>
            </a:r>
          </a:p>
          <a:p>
            <a:pPr lvl="0" algn="just"/>
            <a:r>
              <a:rPr lang="cs-CZ" sz="2000" b="1" dirty="0"/>
              <a:t>přístup a bezbariérovost</a:t>
            </a:r>
            <a:r>
              <a:rPr lang="cs-CZ" sz="2000" dirty="0"/>
              <a:t>.</a:t>
            </a:r>
          </a:p>
          <a:p>
            <a:pPr lvl="0"/>
            <a:endParaRPr lang="cs-CZ" sz="2000" dirty="0"/>
          </a:p>
          <a:p>
            <a:pPr lvl="0"/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794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7344544" cy="830997"/>
          </a:xfrm>
        </p:spPr>
        <p:txBody>
          <a:bodyPr/>
          <a:lstStyle/>
          <a:p>
            <a:r>
              <a:rPr lang="cs-CZ" dirty="0" smtClean="0"/>
              <a:t>Než přistoupíme k rekonstrukci:</a:t>
            </a:r>
            <a:br>
              <a:rPr lang="cs-CZ" dirty="0" smtClean="0"/>
            </a:br>
            <a:r>
              <a:rPr lang="cs-CZ" sz="2400" dirty="0" smtClean="0"/>
              <a:t>koncepce </a:t>
            </a:r>
            <a:r>
              <a:rPr lang="cs-CZ" sz="2400" dirty="0"/>
              <a:t>vize </a:t>
            </a:r>
            <a:r>
              <a:rPr lang="cs-CZ" sz="2400" dirty="0" smtClean="0"/>
              <a:t>knihovny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83568" y="1412776"/>
            <a:ext cx="7870825" cy="4525963"/>
          </a:xfrm>
        </p:spPr>
        <p:txBody>
          <a:bodyPr/>
          <a:lstStyle/>
          <a:p>
            <a:pPr marL="0" indent="0">
              <a:buNone/>
            </a:pPr>
            <a:r>
              <a:rPr lang="cs-CZ" sz="1600" b="1" dirty="0"/>
              <a:t>V rámci příprav bychom se </a:t>
            </a:r>
            <a:r>
              <a:rPr lang="cs-CZ" sz="1600" b="1" dirty="0" smtClean="0"/>
              <a:t>v co nejširší možné diskusi měli </a:t>
            </a:r>
            <a:r>
              <a:rPr lang="cs-CZ" sz="1600" b="1" dirty="0"/>
              <a:t>ptát: </a:t>
            </a:r>
          </a:p>
          <a:p>
            <a:pPr>
              <a:buFont typeface="+mj-lt"/>
              <a:buAutoNum type="arabicPeriod"/>
            </a:pPr>
            <a:r>
              <a:rPr lang="cs-CZ" sz="1600" dirty="0"/>
              <a:t>Jak vypadá místo, ve kterém se knihovna nachází?</a:t>
            </a:r>
          </a:p>
          <a:p>
            <a:pPr>
              <a:buFont typeface="+mj-lt"/>
              <a:buAutoNum type="arabicPeriod"/>
            </a:pPr>
            <a:r>
              <a:rPr lang="cs-CZ" sz="1600" dirty="0"/>
              <a:t>Jaký je stavebně-technický stav budovy a její interiéry? </a:t>
            </a:r>
          </a:p>
          <a:p>
            <a:pPr>
              <a:buFont typeface="+mj-lt"/>
              <a:buAutoNum type="arabicPeriod"/>
            </a:pPr>
            <a:r>
              <a:rPr lang="cs-CZ" sz="1600" dirty="0"/>
              <a:t>K čemu a pro koho bude knihovna sloužit? (přehled o životě místní komunity)</a:t>
            </a:r>
          </a:p>
          <a:p>
            <a:pPr>
              <a:buFont typeface="+mj-lt"/>
              <a:buAutoNum type="arabicPeriod"/>
            </a:pPr>
            <a:r>
              <a:rPr lang="cs-CZ" sz="1600" dirty="0"/>
              <a:t>Jak vnímá knihovnu současný uživatel? Jak ji vnímá náhodný kolemjdoucí? Jak vnímá knihovnu zřizovatel?</a:t>
            </a:r>
          </a:p>
          <a:p>
            <a:pPr>
              <a:buFont typeface="+mj-lt"/>
              <a:buAutoNum type="arabicPeriod"/>
            </a:pPr>
            <a:r>
              <a:rPr lang="cs-CZ" sz="1600" dirty="0"/>
              <a:t>Jak knihovnu vnímají její zaměstnanci?</a:t>
            </a:r>
          </a:p>
          <a:p>
            <a:pPr>
              <a:buFont typeface="+mj-lt"/>
              <a:buAutoNum type="arabicPeriod"/>
            </a:pPr>
            <a:r>
              <a:rPr lang="cs-CZ" sz="1600" dirty="0"/>
              <a:t>Jak znějí koncepční materiály našeho zřizovatele</a:t>
            </a:r>
            <a:r>
              <a:rPr lang="cs-CZ" sz="1600" dirty="0" smtClean="0"/>
              <a:t>?</a:t>
            </a:r>
          </a:p>
          <a:p>
            <a:pPr lvl="0">
              <a:buFont typeface="+mj-lt"/>
              <a:buAutoNum type="arabicPeriod"/>
            </a:pPr>
            <a:r>
              <a:rPr lang="cs-CZ" sz="1600" dirty="0"/>
              <a:t>Jaké partnery knihovna má nyní a jaké může </a:t>
            </a:r>
            <a:r>
              <a:rPr lang="cs-CZ" sz="1600" dirty="0" smtClean="0"/>
              <a:t>mít</a:t>
            </a:r>
          </a:p>
          <a:p>
            <a:pPr marL="0" lvl="0" indent="0">
              <a:buNone/>
            </a:pPr>
            <a:r>
              <a:rPr lang="cs-CZ" sz="1600" dirty="0" smtClean="0"/>
              <a:t>(sdílení </a:t>
            </a:r>
            <a:r>
              <a:rPr lang="cs-CZ" sz="1600" dirty="0"/>
              <a:t>prostor, sponzoring</a:t>
            </a:r>
            <a:r>
              <a:rPr lang="cs-CZ" sz="1600" dirty="0" smtClean="0"/>
              <a:t>,…)?</a:t>
            </a:r>
          </a:p>
          <a:p>
            <a:pPr marL="0" lvl="0" indent="0">
              <a:buNone/>
            </a:pPr>
            <a:r>
              <a:rPr lang="cs-CZ" sz="1600" dirty="0" smtClean="0"/>
              <a:t>8. Jaký je způsob financování?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73302"/>
            <a:ext cx="4032448" cy="189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4" t="9445" r="24479" b="23750"/>
          <a:stretch/>
        </p:blipFill>
        <p:spPr bwMode="auto">
          <a:xfrm>
            <a:off x="5724128" y="3755106"/>
            <a:ext cx="3110478" cy="2812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510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hledat informace?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9552" y="1340768"/>
            <a:ext cx="4146748" cy="4785395"/>
          </a:xfrm>
        </p:spPr>
        <p:txBody>
          <a:bodyPr/>
          <a:lstStyle/>
          <a:p>
            <a:r>
              <a:rPr lang="cs-CZ" sz="2400" dirty="0" smtClean="0">
                <a:hlinkClick r:id="rId2"/>
              </a:rPr>
              <a:t>Standard  </a:t>
            </a:r>
            <a:r>
              <a:rPr lang="cs-CZ" sz="2400" dirty="0">
                <a:hlinkClick r:id="rId2"/>
              </a:rPr>
              <a:t>pro postupy rekonstrukce knihoven</a:t>
            </a:r>
            <a:endParaRPr lang="cs-CZ" sz="2400" dirty="0"/>
          </a:p>
          <a:p>
            <a:r>
              <a:rPr lang="cs-CZ" sz="2400" dirty="0" smtClean="0">
                <a:hlinkClick r:id="rId3"/>
              </a:rPr>
              <a:t>Doporučení </a:t>
            </a:r>
            <a:r>
              <a:rPr lang="cs-CZ" sz="2400" dirty="0">
                <a:hlinkClick r:id="rId3"/>
              </a:rPr>
              <a:t>pro výstavbu, rekonstrukci a zařizování </a:t>
            </a:r>
            <a:r>
              <a:rPr lang="cs-CZ" sz="2400" dirty="0" smtClean="0">
                <a:hlinkClick r:id="rId3"/>
              </a:rPr>
              <a:t>knihoven</a:t>
            </a:r>
            <a:endParaRPr lang="cs-CZ" sz="2400" dirty="0" smtClean="0"/>
          </a:p>
          <a:p>
            <a:r>
              <a:rPr lang="cs-CZ" sz="2400" dirty="0" smtClean="0">
                <a:hlinkClick r:id="rId4"/>
              </a:rPr>
              <a:t>Knihovna v obci : příručka pro starosty a zastupitele</a:t>
            </a:r>
            <a:endParaRPr lang="cs-CZ" sz="2400" dirty="0" smtClean="0"/>
          </a:p>
          <a:p>
            <a:r>
              <a:rPr lang="cs-CZ" sz="2400" dirty="0" smtClean="0"/>
              <a:t>Web </a:t>
            </a:r>
            <a:r>
              <a:rPr lang="cs-CZ" sz="2400" i="1" dirty="0" smtClean="0">
                <a:hlinkClick r:id="rId5"/>
              </a:rPr>
              <a:t>Metodického centra pro výstavbu a rekonstrukce knihoven</a:t>
            </a:r>
            <a:endParaRPr lang="cs-CZ" sz="2400" i="1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3" t="14696" r="25732" b="3653"/>
          <a:stretch/>
        </p:blipFill>
        <p:spPr bwMode="auto">
          <a:xfrm>
            <a:off x="5148064" y="1484784"/>
            <a:ext cx="3407897" cy="4689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93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686" y="260648"/>
            <a:ext cx="7265988" cy="738664"/>
          </a:xfrm>
        </p:spPr>
        <p:txBody>
          <a:bodyPr/>
          <a:lstStyle/>
          <a:p>
            <a:r>
              <a:rPr lang="cs-CZ" sz="2400" dirty="0" smtClean="0">
                <a:hlinkClick r:id="rId2"/>
              </a:rPr>
              <a:t>Metodické centrum pro výstavbu a rekonstrukce knihove</a:t>
            </a:r>
            <a:r>
              <a:rPr lang="cs-CZ" sz="2400" dirty="0">
                <a:hlinkClick r:id="rId2"/>
              </a:rPr>
              <a:t>n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sz="2400" b="1" dirty="0" smtClean="0"/>
          </a:p>
          <a:p>
            <a:pPr algn="just"/>
            <a:r>
              <a:rPr lang="cs-CZ" sz="2400" b="1" dirty="0" smtClean="0"/>
              <a:t>Konzultace </a:t>
            </a:r>
            <a:r>
              <a:rPr lang="cs-CZ" sz="2400" b="1" dirty="0"/>
              <a:t>a poradenství v </a:t>
            </a:r>
            <a:r>
              <a:rPr lang="cs-CZ" sz="2400" dirty="0" smtClean="0"/>
              <a:t>oblasti výstavby, rekonstrukci a modernizace </a:t>
            </a:r>
            <a:r>
              <a:rPr lang="cs-CZ" sz="2400" dirty="0"/>
              <a:t>knihoven </a:t>
            </a:r>
          </a:p>
          <a:p>
            <a:pPr algn="just"/>
            <a:r>
              <a:rPr lang="cs-CZ" sz="2400" b="1" dirty="0"/>
              <a:t>Informace o financování </a:t>
            </a:r>
            <a:r>
              <a:rPr lang="cs-CZ" sz="2400" dirty="0" smtClean="0"/>
              <a:t>související </a:t>
            </a:r>
            <a:r>
              <a:rPr lang="cs-CZ" sz="2400" dirty="0"/>
              <a:t>s obnovou knihoven (dotace, granty)</a:t>
            </a:r>
          </a:p>
          <a:p>
            <a:pPr algn="just"/>
            <a:r>
              <a:rPr lang="cs-CZ" sz="2400" b="1" dirty="0"/>
              <a:t>Kontakty</a:t>
            </a:r>
            <a:r>
              <a:rPr lang="cs-CZ" sz="2400" dirty="0"/>
              <a:t> na ověřené dodavatele, architekty, </a:t>
            </a:r>
            <a:r>
              <a:rPr lang="cs-CZ" sz="2400" dirty="0" smtClean="0"/>
              <a:t>designéry</a:t>
            </a:r>
            <a:endParaRPr lang="cs-CZ" sz="2400" dirty="0"/>
          </a:p>
          <a:p>
            <a:pPr algn="just"/>
            <a:r>
              <a:rPr lang="cs-CZ" sz="2400" b="1" dirty="0"/>
              <a:t>Databáze knihoven </a:t>
            </a:r>
            <a:r>
              <a:rPr lang="cs-CZ" sz="2400" dirty="0"/>
              <a:t>jako příkladů dobré </a:t>
            </a:r>
            <a:r>
              <a:rPr lang="cs-CZ" sz="2400" dirty="0" smtClean="0"/>
              <a:t>praxe</a:t>
            </a:r>
            <a:endParaRPr lang="cs-CZ" sz="2400" b="1" dirty="0" smtClean="0"/>
          </a:p>
          <a:p>
            <a:pPr algn="just"/>
            <a:r>
              <a:rPr lang="cs-CZ" sz="2400" b="1" dirty="0" smtClean="0"/>
              <a:t>Informační </a:t>
            </a:r>
            <a:r>
              <a:rPr lang="cs-CZ" sz="2400" b="1" dirty="0"/>
              <a:t>zpravodaj </a:t>
            </a:r>
            <a:r>
              <a:rPr lang="cs-CZ" sz="2400" dirty="0"/>
              <a:t>(</a:t>
            </a:r>
            <a:r>
              <a:rPr lang="cs-CZ" sz="2400" dirty="0" err="1"/>
              <a:t>newsletter</a:t>
            </a:r>
            <a:r>
              <a:rPr lang="cs-CZ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664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www.mcvrk.mzk.cz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" t="9432" r="750" b="4903"/>
          <a:stretch/>
        </p:blipFill>
        <p:spPr bwMode="auto">
          <a:xfrm>
            <a:off x="179512" y="1556792"/>
            <a:ext cx="8634916" cy="4297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42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6100" y="401638"/>
            <a:ext cx="7265988" cy="461665"/>
          </a:xfrm>
        </p:spPr>
        <p:txBody>
          <a:bodyPr/>
          <a:lstStyle/>
          <a:p>
            <a:r>
              <a:rPr lang="cs-CZ" dirty="0" smtClean="0"/>
              <a:t>Informace na webu</a:t>
            </a:r>
            <a:endParaRPr lang="cs-CZ" dirty="0"/>
          </a:p>
        </p:txBody>
      </p:sp>
      <p:sp>
        <p:nvSpPr>
          <p:cNvPr id="5" name="Google Shape;289;p4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3850" algn="just" rtl="0">
              <a:spcBef>
                <a:spcPts val="360"/>
              </a:spcBef>
              <a:spcAft>
                <a:spcPts val="0"/>
              </a:spcAft>
              <a:buSzPts val="1500"/>
              <a:buChar char="❏"/>
            </a:pPr>
            <a:r>
              <a:rPr lang="cs-CZ" sz="2500" u="sng" dirty="0" smtClean="0">
                <a:solidFill>
                  <a:schemeClr val="hlink"/>
                </a:solidFill>
                <a:hlinkClick r:id="rId2"/>
              </a:rPr>
              <a:t>RADY A TIPY </a:t>
            </a:r>
            <a:r>
              <a:rPr lang="cs-CZ" sz="2500" dirty="0" smtClean="0"/>
              <a:t>– jak </a:t>
            </a:r>
            <a:r>
              <a:rPr lang="cs-CZ" sz="2500" dirty="0"/>
              <a:t>naložit s prostory v knihovnách, technické výkresy regálů, kontakty na architekty a dodavatelé mobiliáře</a:t>
            </a:r>
            <a:endParaRPr sz="2500" dirty="0"/>
          </a:p>
          <a:p>
            <a:pPr marL="457200" lvl="0" indent="-323850" algn="just" rtl="0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lang="cs-CZ" sz="2500" u="sng" dirty="0">
                <a:solidFill>
                  <a:schemeClr val="hlink"/>
                </a:solidFill>
                <a:hlinkClick r:id="rId3"/>
              </a:rPr>
              <a:t>FINANCOVÁNÍ</a:t>
            </a:r>
            <a:r>
              <a:rPr lang="cs-CZ" sz="2500" dirty="0"/>
              <a:t> – vypsané aktuální dotační tituly a granty k rekonstrukcím, obnově interiéru, nákupu mobiliáře</a:t>
            </a:r>
            <a:endParaRPr sz="2500" dirty="0"/>
          </a:p>
          <a:p>
            <a:pPr marL="457200" lvl="0" indent="-323850" rtl="0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lang="cs-CZ" sz="2500" u="sng" dirty="0">
                <a:solidFill>
                  <a:schemeClr val="hlink"/>
                </a:solidFill>
                <a:hlinkClick r:id="rId4"/>
              </a:rPr>
              <a:t>INSPIRACE Z KNIHOVEN</a:t>
            </a:r>
            <a:r>
              <a:rPr lang="cs-CZ" sz="2500" dirty="0"/>
              <a:t>- </a:t>
            </a:r>
            <a:r>
              <a:rPr lang="cs-CZ" sz="2500" dirty="0" smtClean="0"/>
              <a:t>zdařile zrekonstruované a </a:t>
            </a:r>
            <a:r>
              <a:rPr lang="cs-CZ" sz="2500" dirty="0"/>
              <a:t>nově postavené knihovny jako příklad dobré praxe</a:t>
            </a:r>
            <a:endParaRPr sz="2500" dirty="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lang="cs-CZ" sz="2500" u="sng" dirty="0">
                <a:solidFill>
                  <a:schemeClr val="hlink"/>
                </a:solidFill>
                <a:hlinkClick r:id="rId5"/>
              </a:rPr>
              <a:t>KE STAŽENÍ </a:t>
            </a:r>
            <a:r>
              <a:rPr lang="cs-CZ" sz="2500" dirty="0"/>
              <a:t>– metodické materiály, </a:t>
            </a:r>
            <a:r>
              <a:rPr lang="cs-CZ" sz="2500" dirty="0" smtClean="0"/>
              <a:t>standardy, prezentace, články</a:t>
            </a:r>
            <a:endParaRPr sz="2500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5177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_sablona_mzk_obecna">
  <a:themeElements>
    <a:clrScheme name="ppt_sablona_mzk_obecna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t_sablona_mzk_obecna2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_sablona_mzk_obecna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sablona_mzk_obecna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sablona_mzk_obecna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sablona_mzk_obecna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sablona_mzk_obecna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sablona_mzk_obecna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sablona_mzk_obecna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sablona_mzk_obecna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sablona_mzk_obecna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sablona_mzk_obecna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sablona_mzk_obecna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sablona_mzk_obecna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Vlastní návrh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ppt_sablona_mzk_obecna</Template>
  <TotalTime>1669</TotalTime>
  <Words>687</Words>
  <Application>Microsoft Office PowerPoint</Application>
  <PresentationFormat>Předvádění na obrazovce (4:3)</PresentationFormat>
  <Paragraphs>107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ppt_sablona_mzk_obecna</vt:lpstr>
      <vt:lpstr>Výchozí návrh</vt:lpstr>
      <vt:lpstr>Vlastní návrh</vt:lpstr>
      <vt:lpstr>Metodické centrum pro výstavbu a rekonstrukce knihoven    Co nabízí pro knihovny a zřizovatele?</vt:lpstr>
      <vt:lpstr>Veřejná knihovna – místo, které spojuje </vt:lpstr>
      <vt:lpstr>Veřejná knihovna = srdce obce</vt:lpstr>
      <vt:lpstr>Prostorové požadavky v knihovnách jsou ovlivňovány následujícími faktory:</vt:lpstr>
      <vt:lpstr>Než přistoupíme k rekonstrukci: koncepce vize knihovny</vt:lpstr>
      <vt:lpstr>Kde hledat informace?</vt:lpstr>
      <vt:lpstr>Metodické centrum pro výstavbu a rekonstrukce knihoven</vt:lpstr>
      <vt:lpstr>www.mcvrk.mzk.cz</vt:lpstr>
      <vt:lpstr>Informace na webu</vt:lpstr>
      <vt:lpstr>Místní knihovna Sebranice</vt:lpstr>
      <vt:lpstr>Obecní knihovna Viničné Šumice</vt:lpstr>
      <vt:lpstr>Místní knihovna Bílovice nad Svitavou</vt:lpstr>
      <vt:lpstr>Obecní knihovna Doubravice nad Svitavou </vt:lpstr>
      <vt:lpstr>Obecní knihovna Vranovice</vt:lpstr>
      <vt:lpstr>Obecní knihovna Kostice</vt:lpstr>
      <vt:lpstr>Obecní knihovna Otnice</vt:lpstr>
      <vt:lpstr>Obecní knihovna Suchdol (obec Vavřinec)</vt:lpstr>
      <vt:lpstr>Městská knihovna Šlapanice</vt:lpstr>
      <vt:lpstr>Kurz pro všechny knihovníky, kteří chtějí pracovat komunitně</vt:lpstr>
      <vt:lpstr>Inspirace ze zahraničí </vt:lpstr>
      <vt:lpstr>Děkuji za pozornost  Mgr. Lenka Dostálová Lenka.Dostalova@mzk.cz </vt:lpstr>
    </vt:vector>
  </TitlesOfParts>
  <Company>HP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knihovna – místo, které spojuje  Metodické centrum pro výstavbu a rekonstrukce knihoven</dc:title>
  <dc:creator>Lenka Dostálová</dc:creator>
  <cp:lastModifiedBy>Lenka Dostálová</cp:lastModifiedBy>
  <cp:revision>64</cp:revision>
  <dcterms:created xsi:type="dcterms:W3CDTF">2021-05-04T07:13:37Z</dcterms:created>
  <dcterms:modified xsi:type="dcterms:W3CDTF">2022-02-03T12:06:50Z</dcterms:modified>
</cp:coreProperties>
</file>