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92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59" r:id="rId6"/>
    <p:sldId id="277" r:id="rId7"/>
    <p:sldId id="262" r:id="rId8"/>
    <p:sldId id="263" r:id="rId9"/>
    <p:sldId id="283" r:id="rId10"/>
    <p:sldId id="280" r:id="rId11"/>
    <p:sldId id="281" r:id="rId12"/>
    <p:sldId id="278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69" r:id="rId21"/>
    <p:sldId id="273" r:id="rId22"/>
    <p:sldId id="275" r:id="rId23"/>
    <p:sldId id="276" r:id="rId24"/>
    <p:sldId id="27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B1B"/>
    <a:srgbClr val="1F0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68" d="100"/>
          <a:sy n="68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A1ED0-1690-4829-B733-33AF81BF1B38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F94AA-F963-4876-95B4-D4EC40698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5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F94AA-F963-4876-95B4-D4EC40698AC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8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77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60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85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06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47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96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4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60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90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16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6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36D4-B1B0-43D7-9D59-E606967442B1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046FF-27E0-4AC6-8A03-BB7493E20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71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3" r:id="rId1"/>
    <p:sldLayoutId id="2147485594" r:id="rId2"/>
    <p:sldLayoutId id="2147485595" r:id="rId3"/>
    <p:sldLayoutId id="2147485596" r:id="rId4"/>
    <p:sldLayoutId id="2147485597" r:id="rId5"/>
    <p:sldLayoutId id="2147485598" r:id="rId6"/>
    <p:sldLayoutId id="2147485599" r:id="rId7"/>
    <p:sldLayoutId id="2147485600" r:id="rId8"/>
    <p:sldLayoutId id="2147485601" r:id="rId9"/>
    <p:sldLayoutId id="2147485602" r:id="rId10"/>
    <p:sldLayoutId id="21474856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atalog.moravska-galerie.cz/digitalni-knihovna" TargetMode="External"/><Relationship Id="rId2" Type="http://schemas.openxmlformats.org/officeDocument/2006/relationships/hyperlink" Target="https://www.wayup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ravska-galerie.cz/kontakt/prazakuv-palac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katalog.moravska-galerie.cz/digitalni-knihovn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psys.cz/cs" TargetMode="External"/><Relationship Id="rId2" Type="http://schemas.openxmlformats.org/officeDocument/2006/relationships/hyperlink" Target="https://katalog.moravska-galerie.cz/digitalni-knihovn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Digitalizace uměleckohistorické literatury v Knihovně Moravské galerie v Brně</a:t>
            </a:r>
            <a:endParaRPr lang="cs-CZ" dirty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600" cap="none" dirty="0">
                <a:cs typeface="Times New Roman" pitchFamily="18" charset="0"/>
              </a:rPr>
              <a:t>Seminář knihoven paměťových institucí Jihomoravského kraje, Zámek Slavkov-</a:t>
            </a:r>
            <a:r>
              <a:rPr lang="cs-CZ" sz="2600" cap="none" dirty="0" err="1">
                <a:cs typeface="Times New Roman" pitchFamily="18" charset="0"/>
              </a:rPr>
              <a:t>Austerlitz</a:t>
            </a:r>
            <a:r>
              <a:rPr lang="cs-CZ" sz="2600" cap="none" dirty="0">
                <a:cs typeface="Times New Roman" pitchFamily="18" charset="0"/>
              </a:rPr>
              <a:t>, p. o.</a:t>
            </a:r>
          </a:p>
          <a:p>
            <a:endParaRPr lang="cs-CZ" dirty="0">
              <a:cs typeface="Times New Roman" pitchFamily="18" charset="0"/>
            </a:endParaRPr>
          </a:p>
          <a:p>
            <a:r>
              <a:rPr lang="cs-CZ" sz="1900" cap="none" dirty="0">
                <a:cs typeface="Times New Roman" pitchFamily="18" charset="0"/>
              </a:rPr>
              <a:t>19. 5. 2022 </a:t>
            </a:r>
          </a:p>
          <a:p>
            <a:r>
              <a:rPr lang="cs-CZ" sz="1900" cap="none" dirty="0">
                <a:cs typeface="Times New Roman" pitchFamily="18" charset="0"/>
              </a:rPr>
              <a:t>PhDr. Judita Matějová</a:t>
            </a:r>
          </a:p>
          <a:p>
            <a:r>
              <a:rPr lang="cs-CZ" sz="1900" dirty="0">
                <a:cs typeface="Times New Roman" pitchFamily="18" charset="0"/>
              </a:rPr>
              <a:t>Mgr. Jana Lešková</a:t>
            </a:r>
            <a:endParaRPr lang="cs-CZ" sz="1900" cap="none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4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229600" cy="4680520"/>
          </a:xfrm>
        </p:spPr>
      </p:pic>
      <p:sp>
        <p:nvSpPr>
          <p:cNvPr id="2" name="TextovéPole 1"/>
          <p:cNvSpPr txBox="1"/>
          <p:nvPr/>
        </p:nvSpPr>
        <p:spPr>
          <a:xfrm>
            <a:off x="467544" y="47667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Katalog der Ausstellung von Werken der Kleinplastik</a:t>
            </a:r>
            <a:r>
              <a:rPr lang="cs-CZ" dirty="0"/>
              <a:t> : </a:t>
            </a:r>
            <a:r>
              <a:rPr lang="cs-CZ" dirty="0" err="1"/>
              <a:t>Brünn</a:t>
            </a:r>
            <a:r>
              <a:rPr lang="cs-CZ" dirty="0"/>
              <a:t> 5. 12. 1903 - 6. 1. 1904. </a:t>
            </a:r>
            <a:r>
              <a:rPr lang="cs-CZ" dirty="0" err="1"/>
              <a:t>Brünn</a:t>
            </a:r>
            <a:r>
              <a:rPr lang="cs-CZ" dirty="0"/>
              <a:t> : </a:t>
            </a:r>
            <a:r>
              <a:rPr lang="cs-CZ" dirty="0" err="1"/>
              <a:t>Maehrisches</a:t>
            </a:r>
            <a:r>
              <a:rPr lang="cs-CZ" dirty="0"/>
              <a:t> </a:t>
            </a:r>
            <a:r>
              <a:rPr lang="cs-CZ" dirty="0" err="1"/>
              <a:t>Gewerbe</a:t>
            </a:r>
            <a:r>
              <a:rPr lang="cs-CZ" dirty="0"/>
              <a:t>-Museum, 1903.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568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229600" cy="4685253"/>
          </a:xfrm>
        </p:spPr>
      </p:pic>
      <p:sp>
        <p:nvSpPr>
          <p:cNvPr id="8" name="Nadpis 5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04056"/>
          </a:xfrm>
        </p:spPr>
        <p:txBody>
          <a:bodyPr>
            <a:normAutofit fontScale="90000"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de-DE" sz="2000" dirty="0"/>
              <a:t>Ausstellung der Vereinigung bildender Künstler Wiener </a:t>
            </a:r>
            <a:r>
              <a:rPr lang="de-DE" sz="2000" dirty="0" err="1"/>
              <a:t>Secession</a:t>
            </a:r>
            <a:r>
              <a:rPr lang="cs-CZ" sz="2000" dirty="0"/>
              <a:t>,</a:t>
            </a:r>
            <a:br>
              <a:rPr lang="cs-CZ" sz="2000" dirty="0"/>
            </a:br>
            <a:r>
              <a:rPr lang="de-DE" sz="2000" dirty="0"/>
              <a:t>vom 7. bis 28. Mai 1922</a:t>
            </a:r>
            <a:r>
              <a:rPr lang="cs-CZ" sz="2000" dirty="0"/>
              <a:t>:</a:t>
            </a:r>
            <a:br>
              <a:rPr lang="de-DE" sz="1800" dirty="0"/>
            </a:br>
            <a:br>
              <a:rPr lang="de-DE" sz="1800" dirty="0"/>
            </a:b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413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cs typeface="Times New Roman" pitchFamily="18" charset="0"/>
              </a:rPr>
              <a:t>3. Veraikon</a:t>
            </a:r>
          </a:p>
          <a:p>
            <a:r>
              <a:rPr lang="cs-CZ" sz="2000" dirty="0"/>
              <a:t>časopis byl vybrán pro svou historickou cennou hodnotu – dokumentuje kulturní a umělecký život v letech 1912-1937 v českých zemích a obsahuje řadu obrazových příloh s originálními grafickými listy</a:t>
            </a:r>
            <a:endParaRPr lang="cs-CZ" sz="2000" u="sng" dirty="0">
              <a:solidFill>
                <a:schemeClr val="accent1"/>
              </a:solidFill>
              <a:cs typeface="Times New Roman" pitchFamily="18" charset="0"/>
            </a:endParaRPr>
          </a:p>
          <a:p>
            <a:r>
              <a:rPr lang="cs-CZ" sz="2000" dirty="0"/>
              <a:t>vycházel v Praze v letech 1912-1937</a:t>
            </a:r>
          </a:p>
          <a:p>
            <a:r>
              <a:rPr lang="cs-CZ" sz="2000" dirty="0"/>
              <a:t>celkem vyšlo 23 ročníků s podtitulem Grafická edice a od r. 1919 s dalším podtitulem Umělecká revue</a:t>
            </a:r>
          </a:p>
          <a:p>
            <a:r>
              <a:rPr lang="cs-CZ" sz="2000" dirty="0"/>
              <a:t>na vydávání se podíleli Antonín Dolenský, Jan Konůpek a Emil Pacovský</a:t>
            </a:r>
          </a:p>
          <a:p>
            <a:r>
              <a:rPr lang="cs-CZ" sz="2000" dirty="0"/>
              <a:t>v prvních čtyřech ročnících se vydavatelé soustředili na téma grafického umění, časopis byl určen sběratelům a odborníkům</a:t>
            </a:r>
          </a:p>
          <a:p>
            <a:r>
              <a:rPr lang="cs-CZ" sz="2000" dirty="0"/>
              <a:t>od r. 1919 byl vydavatelský program rozšířen na všechny oblasti tehdejšího výtvarného umění</a:t>
            </a:r>
          </a:p>
        </p:txBody>
      </p:sp>
    </p:spTree>
    <p:extLst>
      <p:ext uri="{BB962C8B-B14F-4D97-AF65-F5344CB8AC3E}">
        <p14:creationId xmlns:p14="http://schemas.microsoft.com/office/powerpoint/2010/main" val="124652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83671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náhled v </a:t>
            </a:r>
            <a:r>
              <a:rPr lang="cs-CZ" sz="2000" dirty="0" err="1"/>
              <a:t>Portaru</a:t>
            </a:r>
            <a:r>
              <a:rPr lang="cs-CZ" sz="2000" dirty="0"/>
              <a:t>: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259634"/>
          </a:xfrm>
        </p:spPr>
      </p:pic>
    </p:spTree>
    <p:extLst>
      <p:ext uri="{BB962C8B-B14F-4D97-AF65-F5344CB8AC3E}">
        <p14:creationId xmlns:p14="http://schemas.microsoft.com/office/powerpoint/2010/main" val="401931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075240" cy="4464943"/>
          </a:xfrm>
        </p:spPr>
      </p:pic>
      <p:sp>
        <p:nvSpPr>
          <p:cNvPr id="2" name="TextovéPole 1"/>
          <p:cNvSpPr txBox="1"/>
          <p:nvPr/>
        </p:nvSpPr>
        <p:spPr>
          <a:xfrm>
            <a:off x="755576" y="5486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náhled v Digitální knihovně: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i="1" dirty="0"/>
              <a:t>Veraikon, 1937, roč. 23., č. 3.-4.</a:t>
            </a:r>
          </a:p>
        </p:txBody>
      </p:sp>
    </p:spTree>
    <p:extLst>
      <p:ext uri="{BB962C8B-B14F-4D97-AF65-F5344CB8AC3E}">
        <p14:creationId xmlns:p14="http://schemas.microsoft.com/office/powerpoint/2010/main" val="392453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615389"/>
          </a:xfrm>
        </p:spPr>
      </p:pic>
      <p:sp>
        <p:nvSpPr>
          <p:cNvPr id="2" name="TextovéPole 1"/>
          <p:cNvSpPr txBox="1"/>
          <p:nvPr/>
        </p:nvSpPr>
        <p:spPr>
          <a:xfrm>
            <a:off x="539552" y="47667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i="1" dirty="0"/>
              <a:t>náhled na úvodní článek - Veraikon, 1937, roč. 23., č. 3.-4.</a:t>
            </a:r>
          </a:p>
        </p:txBody>
      </p:sp>
    </p:spTree>
    <p:extLst>
      <p:ext uri="{BB962C8B-B14F-4D97-AF65-F5344CB8AC3E}">
        <p14:creationId xmlns:p14="http://schemas.microsoft.com/office/powerpoint/2010/main" val="218387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282154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accent6">
                    <a:lumMod val="75000"/>
                  </a:schemeClr>
                </a:solidFill>
              </a:rPr>
              <a:t>NAKI II</a:t>
            </a:r>
            <a:br>
              <a:rPr lang="cs-CZ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27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Digitalizace aukčních a výstavních katalogů historické knihovny Obrazárny MZM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projekt MK ČR č. DG20P02OVV026: Moravská zemská obrazárna – tradice, reprezentace, identifikace</a:t>
            </a:r>
          </a:p>
          <a:p>
            <a:r>
              <a:rPr lang="cs-CZ" sz="2000" dirty="0"/>
              <a:t>cíl: zpřístupnění a uchování historických pramenů Obrazárny MZM </a:t>
            </a:r>
          </a:p>
          <a:p>
            <a:r>
              <a:rPr lang="cs-CZ" sz="2000" dirty="0"/>
              <a:t>délka trvání: od února 2020 do června 2022</a:t>
            </a:r>
          </a:p>
          <a:p>
            <a:r>
              <a:rPr lang="cs-CZ" sz="2000" dirty="0"/>
              <a:t>realizováno formou katalogizace výstavních a aukčních katalogů knihovny Obrazárny </a:t>
            </a:r>
          </a:p>
          <a:p>
            <a:r>
              <a:rPr lang="cs-CZ" sz="2000" dirty="0"/>
              <a:t>Katalogy zpracovány v knihovním systému </a:t>
            </a:r>
            <a:r>
              <a:rPr lang="cs-CZ" sz="2000" b="1" dirty="0"/>
              <a:t>Verbis</a:t>
            </a:r>
            <a:r>
              <a:rPr lang="cs-CZ" sz="2000" dirty="0"/>
              <a:t> – spravován společností </a:t>
            </a:r>
            <a:r>
              <a:rPr lang="pl-PL" sz="2000" b="1" dirty="0"/>
              <a:t>KP-SYS spol. s. r. o.</a:t>
            </a:r>
            <a:r>
              <a:rPr lang="cs-CZ" sz="2000" b="1" dirty="0"/>
              <a:t> </a:t>
            </a:r>
          </a:p>
          <a:p>
            <a:r>
              <a:rPr lang="cs-CZ" sz="2000" dirty="0"/>
              <a:t>digitalizováno firmou </a:t>
            </a:r>
            <a:r>
              <a:rPr lang="cs-CZ" sz="2000" b="1" dirty="0"/>
              <a:t>WAY UP</a:t>
            </a:r>
            <a:r>
              <a:rPr lang="cs-CZ" sz="2000" dirty="0"/>
              <a:t>: </a:t>
            </a:r>
            <a:r>
              <a:rPr lang="cs-CZ" sz="2000" dirty="0">
                <a:hlinkClick r:id="rId2"/>
              </a:rPr>
              <a:t>https://www.wayup.cz/</a:t>
            </a:r>
            <a:r>
              <a:rPr lang="cs-CZ" sz="2000" dirty="0"/>
              <a:t> - zal. v r. 2009 v Plané nad Lužnicí – zaměřuje se na digitalizaci historických materiálů a poskytování komplexního softwaru pro správu dokumentů </a:t>
            </a:r>
          </a:p>
          <a:p>
            <a:r>
              <a:rPr lang="cs-CZ" sz="2000" dirty="0"/>
              <a:t>v knihovním katalogu </a:t>
            </a:r>
            <a:r>
              <a:rPr lang="cs-CZ" sz="2000" b="1" dirty="0"/>
              <a:t>Portaro</a:t>
            </a:r>
            <a:r>
              <a:rPr lang="cs-CZ" sz="2000" dirty="0"/>
              <a:t> odkaz na </a:t>
            </a:r>
            <a:r>
              <a:rPr lang="cs-CZ" sz="2000" b="1" dirty="0"/>
              <a:t>digitální knihovnu</a:t>
            </a:r>
            <a:r>
              <a:rPr lang="cs-CZ" sz="2000" dirty="0"/>
              <a:t>:</a:t>
            </a:r>
            <a:r>
              <a:rPr lang="cs-CZ" sz="2000" b="1" dirty="0"/>
              <a:t> </a:t>
            </a:r>
            <a:r>
              <a:rPr lang="de-DE" sz="2000" u="sng" dirty="0">
                <a:hlinkClick r:id="rId3"/>
              </a:rPr>
              <a:t>https://katalog.moravska-galerie.cz/digitalni-knihovna</a:t>
            </a:r>
            <a:endParaRPr lang="cs-CZ" sz="2000" dirty="0"/>
          </a:p>
          <a:p>
            <a:endParaRPr lang="cs-CZ" sz="2000" b="1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3505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106688" cy="580926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cs-CZ" sz="2000" dirty="0">
                <a:latin typeface="+mn-lt"/>
              </a:rPr>
              <a:t>náhled v </a:t>
            </a:r>
            <a:r>
              <a:rPr lang="cs-CZ" sz="2000" dirty="0" err="1">
                <a:latin typeface="+mn-lt"/>
              </a:rPr>
              <a:t>Portaru</a:t>
            </a:r>
            <a:r>
              <a:rPr lang="cs-CZ" sz="2000" dirty="0">
                <a:latin typeface="+mn-lt"/>
              </a:rPr>
              <a:t>: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238203"/>
          </a:xfrm>
        </p:spPr>
      </p:pic>
    </p:spTree>
    <p:extLst>
      <p:ext uri="{BB962C8B-B14F-4D97-AF65-F5344CB8AC3E}">
        <p14:creationId xmlns:p14="http://schemas.microsoft.com/office/powerpoint/2010/main" val="381367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78220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i="1" dirty="0"/>
              <a:t>Katalog výstavy obrazů akad. malíře a spisovatele Ludvíka Kuby.  Jičín : Osvětový svaz, 1911.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246775"/>
          </a:xfrm>
        </p:spPr>
      </p:pic>
    </p:spTree>
    <p:extLst>
      <p:ext uri="{BB962C8B-B14F-4D97-AF65-F5344CB8AC3E}">
        <p14:creationId xmlns:p14="http://schemas.microsoft.com/office/powerpoint/2010/main" val="422043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8229600" cy="4176911"/>
          </a:xfrm>
        </p:spPr>
      </p:pic>
      <p:sp>
        <p:nvSpPr>
          <p:cNvPr id="4" name="TextovéPole 3"/>
          <p:cNvSpPr txBox="1"/>
          <p:nvPr/>
        </p:nvSpPr>
        <p:spPr>
          <a:xfrm>
            <a:off x="467544" y="750700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i="1" dirty="0"/>
              <a:t>Sammlung </a:t>
            </a:r>
            <a:r>
              <a:rPr lang="de-DE" i="1" dirty="0" err="1"/>
              <a:t>ausschliesslich</a:t>
            </a:r>
            <a:r>
              <a:rPr lang="de-DE" i="1" dirty="0"/>
              <a:t> aus ehemaligen fürstlichem Besitz</a:t>
            </a:r>
            <a:r>
              <a:rPr lang="cs-CZ" i="1" dirty="0"/>
              <a:t>. </a:t>
            </a:r>
            <a:r>
              <a:rPr lang="cs-CZ" i="1" dirty="0" err="1"/>
              <a:t>Berlin</a:t>
            </a:r>
            <a:r>
              <a:rPr lang="cs-CZ" i="1" dirty="0"/>
              <a:t> : </a:t>
            </a:r>
            <a:r>
              <a:rPr lang="cs-CZ" i="1" dirty="0" err="1"/>
              <a:t>Hollstein</a:t>
            </a:r>
            <a:r>
              <a:rPr lang="cs-CZ" i="1" dirty="0"/>
              <a:t> &amp; </a:t>
            </a:r>
            <a:r>
              <a:rPr lang="cs-CZ" i="1" dirty="0" err="1"/>
              <a:t>Puppel</a:t>
            </a:r>
            <a:r>
              <a:rPr lang="cs-CZ" i="1" dirty="0"/>
              <a:t>, 1926</a:t>
            </a:r>
            <a:r>
              <a:rPr lang="cs-CZ" b="1" i="1" dirty="0"/>
              <a:t>.</a:t>
            </a:r>
            <a:endParaRPr lang="de-DE" i="1" dirty="0"/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4758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648072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Knihovna</a:t>
            </a:r>
            <a:r>
              <a:rPr lang="cs-CZ" sz="36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36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Moravské galerie (MG) </a:t>
            </a:r>
            <a:br>
              <a:rPr lang="cs-CZ" dirty="0">
                <a:solidFill>
                  <a:schemeClr val="accent6">
                    <a:lumMod val="75000"/>
                  </a:schemeClr>
                </a:solidFill>
              </a:rPr>
            </a:br>
            <a:endParaRPr lang="cs-CZ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1340768"/>
            <a:ext cx="79928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založení v r. 1873 - součást Moravského průmyslového muzea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v r. 1883 otevření čítárny pro veřejnost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1961 – sloučení Uměleckoprůmyslového muzea s Obrazárnou Moravského zemského muzea – vznik Moravské galerie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Knihova MG dříve umístěna v Uměleckoprůmyslovém paláci, nyní v Pražákově paláci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000" dirty="0"/>
          </a:p>
          <a:p>
            <a:pPr marL="342900" indent="-342900" algn="ctr">
              <a:buFont typeface="Arial" pitchFamily="34" charset="0"/>
              <a:buChar char="•"/>
            </a:pPr>
            <a:endParaRPr lang="cs-CZ" sz="2000" dirty="0"/>
          </a:p>
          <a:p>
            <a:pPr marL="342900" indent="-342900" algn="ctr">
              <a:buFont typeface="Arial" pitchFamily="34" charset="0"/>
              <a:buChar char="•"/>
            </a:pPr>
            <a:endParaRPr lang="cs-CZ" sz="2000" dirty="0"/>
          </a:p>
          <a:p>
            <a:pPr marL="342900" indent="-342900">
              <a:buFont typeface="Arial" pitchFamily="34" charset="0"/>
              <a:buChar char="•"/>
            </a:pPr>
            <a:endParaRPr lang="cs-CZ" sz="2000" dirty="0"/>
          </a:p>
          <a:p>
            <a:pPr marL="342900" indent="-342900">
              <a:buFont typeface="Arial" pitchFamily="34" charset="0"/>
              <a:buChar char="•"/>
            </a:pPr>
            <a:endParaRPr lang="cs-CZ" sz="2000" dirty="0"/>
          </a:p>
          <a:p>
            <a:pPr marL="342900" indent="-342900">
              <a:buFont typeface="Arial" pitchFamily="34" charset="0"/>
              <a:buChar char="•"/>
            </a:pPr>
            <a:endParaRPr lang="cs-CZ" sz="2000" dirty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3068960"/>
            <a:ext cx="3923759" cy="26323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03848" y="5701288"/>
            <a:ext cx="49979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TILL, Kamil. Pražákův palác – Moravská galerie [foto]. In: Moravská  </a:t>
            </a:r>
          </a:p>
          <a:p>
            <a:r>
              <a:rPr lang="cs-CZ" sz="1000" dirty="0"/>
              <a:t>galerie v Brně [online]. [Cit. 14.4.2022]. Dostupné z: </a:t>
            </a:r>
            <a:r>
              <a:rPr lang="cs-CZ" sz="1000" dirty="0">
                <a:hlinkClick r:id="rId3"/>
              </a:rPr>
              <a:t>https://moravska-galerie.cz/kontakt/prazakuv-palac/</a:t>
            </a:r>
            <a:endParaRPr lang="cs-CZ" sz="10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307137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992888" cy="113813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Digitalizace vlastními silami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sz="2000" dirty="0"/>
              <a:t>souvislost s autorským zákonem č. 121/2000 Sb. → majetková práva k uměleckému dílu trvají po dobu života a 70 let po smrti autora – po uplynutí této lhůty lze zveřejňovat/ digitalizovat konkrétní dokumenty</a:t>
            </a:r>
          </a:p>
          <a:p>
            <a:pPr algn="just"/>
            <a:r>
              <a:rPr lang="cs-CZ" sz="2000" dirty="0"/>
              <a:t>od roku 2019 do současnosti – zdigitalizováno celkem 20 dokumentů</a:t>
            </a:r>
          </a:p>
          <a:p>
            <a:pPr algn="just"/>
            <a:r>
              <a:rPr lang="cs-CZ" sz="2000" dirty="0"/>
              <a:t>využití uzavření studovny v Knihovně MG v období pandemie covid-19 </a:t>
            </a:r>
          </a:p>
          <a:p>
            <a:pPr algn="just"/>
            <a:r>
              <a:rPr lang="cs-CZ" sz="2000" dirty="0"/>
              <a:t>získání systému OCR pro převod naskenovaného dokumentu do textové podoby</a:t>
            </a:r>
          </a:p>
          <a:p>
            <a:pPr algn="just"/>
            <a:r>
              <a:rPr lang="cs-CZ" sz="2000" dirty="0"/>
              <a:t>výhoda – uchování historicky cenných fondů a jejich zpřístupnění veřejnosti</a:t>
            </a:r>
          </a:p>
          <a:p>
            <a:pPr algn="just"/>
            <a:r>
              <a:rPr lang="cs-CZ" sz="2000" dirty="0"/>
              <a:t>nevýhoda – digitalizace přes OCR není tak kvalitní – nutnost opravování chyb, formátu písma a textu, např. pro fulltextové vyhledávání</a:t>
            </a:r>
          </a:p>
          <a:p>
            <a:pPr algn="just"/>
            <a:r>
              <a:rPr lang="cs-CZ" sz="2000" dirty="0"/>
              <a:t>i přes některé uvedené nevýhody budeme v této formě nadále pracovat – možnost variabilního výběru titulu, práce s uživatelsky čitelným systémem Verbis</a:t>
            </a:r>
          </a:p>
        </p:txBody>
      </p:sp>
    </p:spTree>
    <p:extLst>
      <p:ext uri="{BB962C8B-B14F-4D97-AF65-F5344CB8AC3E}">
        <p14:creationId xmlns:p14="http://schemas.microsoft.com/office/powerpoint/2010/main" val="4154918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606815"/>
          </a:xfrm>
        </p:spPr>
      </p:pic>
      <p:sp>
        <p:nvSpPr>
          <p:cNvPr id="2" name="TextovéPole 1"/>
          <p:cNvSpPr txBox="1"/>
          <p:nvPr/>
        </p:nvSpPr>
        <p:spPr>
          <a:xfrm>
            <a:off x="467544" y="4766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i="1" dirty="0" err="1"/>
              <a:t>Eröffnung</a:t>
            </a:r>
            <a:r>
              <a:rPr lang="cs-CZ" i="1" dirty="0"/>
              <a:t> des </a:t>
            </a:r>
            <a:r>
              <a:rPr lang="cs-CZ" i="1" dirty="0" err="1"/>
              <a:t>Künstlerhauses</a:t>
            </a:r>
            <a:r>
              <a:rPr lang="cs-CZ" i="1" dirty="0"/>
              <a:t>. </a:t>
            </a:r>
            <a:r>
              <a:rPr lang="de-DE" i="1" dirty="0"/>
              <a:t>Brno : Verlag des Mähr. Kunstvereines, 1911</a:t>
            </a:r>
            <a:r>
              <a:rPr lang="cs-CZ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11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248919"/>
          </a:xfrm>
        </p:spPr>
      </p:pic>
      <p:sp>
        <p:nvSpPr>
          <p:cNvPr id="6" name="TextovéPole 5"/>
          <p:cNvSpPr txBox="1"/>
          <p:nvPr/>
        </p:nvSpPr>
        <p:spPr>
          <a:xfrm>
            <a:off x="395536" y="54868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i="1" dirty="0"/>
              <a:t>Průvodce obrazárnou Musea Františkova. V Brně : vlastním nákladem Musea Františkova, 1899 (tiskem Rudolfa M. </a:t>
            </a:r>
            <a:r>
              <a:rPr lang="cs-CZ" i="1" dirty="0" err="1"/>
              <a:t>Rohrera</a:t>
            </a:r>
            <a:r>
              <a:rPr lang="cs-CZ" i="1" dirty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50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6">
                    <a:lumMod val="75000"/>
                  </a:schemeClr>
                </a:solidFill>
              </a:rPr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cs-CZ" sz="2200" dirty="0"/>
              <a:t>cíl digitalizace - zachování české a zahraniční uměleckohistorické literatury</a:t>
            </a:r>
          </a:p>
          <a:p>
            <a:r>
              <a:rPr lang="cs-CZ" sz="2200" dirty="0"/>
              <a:t>předmětem byly monografie, periodika, aukční katalogy a katalogy výstav z fondu knihovny Uměleckoprůmyslového muzea a z fondu Obrazárny Moravského zemského muzea</a:t>
            </a:r>
          </a:p>
          <a:p>
            <a:r>
              <a:rPr lang="cs-CZ" sz="2200" dirty="0"/>
              <a:t>od r. 2005 zapojení do několika digitalizačních projektů:</a:t>
            </a:r>
          </a:p>
          <a:p>
            <a:pPr>
              <a:buFont typeface="Wingdings" pitchFamily="2" charset="2"/>
              <a:buChar char="ü"/>
            </a:pPr>
            <a:r>
              <a:rPr lang="cs-CZ" sz="2200" b="1" dirty="0"/>
              <a:t>VISK 7 Kramerius</a:t>
            </a:r>
            <a:r>
              <a:rPr lang="cs-CZ" sz="2200" dirty="0"/>
              <a:t>:</a:t>
            </a:r>
          </a:p>
          <a:p>
            <a:pPr marL="0" indent="0">
              <a:buNone/>
            </a:pPr>
            <a:r>
              <a:rPr lang="cs-CZ" sz="2200" dirty="0">
                <a:cs typeface="Times New Roman" pitchFamily="18" charset="0"/>
              </a:rPr>
              <a:t>      1, </a:t>
            </a:r>
            <a:r>
              <a:rPr lang="de-DE" sz="2200" dirty="0">
                <a:cs typeface="Times New Roman" pitchFamily="18" charset="0"/>
              </a:rPr>
              <a:t>Mitt</a:t>
            </a:r>
            <a:r>
              <a:rPr lang="cs-CZ" sz="2200" dirty="0">
                <a:cs typeface="Times New Roman" pitchFamily="18" charset="0"/>
              </a:rPr>
              <a:t>h</a:t>
            </a:r>
            <a:r>
              <a:rPr lang="de-DE" sz="2200" dirty="0">
                <a:cs typeface="Times New Roman" pitchFamily="18" charset="0"/>
              </a:rPr>
              <a:t>eilungen des Mährischen Gewerbemuseums in Brünn</a:t>
            </a:r>
            <a:r>
              <a:rPr lang="cs-CZ" sz="2200" dirty="0">
                <a:cs typeface="Times New Roman" pitchFamily="18" charset="0"/>
              </a:rPr>
              <a:t> (2005)</a:t>
            </a:r>
          </a:p>
          <a:p>
            <a:pPr marL="0" indent="0">
              <a:buNone/>
            </a:pPr>
            <a:r>
              <a:rPr lang="cs-CZ" sz="2200" dirty="0">
                <a:cs typeface="Times New Roman" pitchFamily="18" charset="0"/>
              </a:rPr>
              <a:t>      2, Brněnské katalogy (2013) </a:t>
            </a:r>
            <a:r>
              <a:rPr lang="cs-CZ" sz="2200" dirty="0"/>
              <a:t>     </a:t>
            </a:r>
          </a:p>
          <a:p>
            <a:pPr marL="0" indent="0">
              <a:buNone/>
            </a:pPr>
            <a:r>
              <a:rPr lang="cs-CZ" sz="2200" dirty="0">
                <a:cs typeface="Times New Roman" pitchFamily="18" charset="0"/>
              </a:rPr>
              <a:t>      3, Veraikon (2016) </a:t>
            </a:r>
          </a:p>
          <a:p>
            <a:pPr>
              <a:buFont typeface="Wingdings" pitchFamily="2" charset="2"/>
              <a:buChar char="ü"/>
            </a:pPr>
            <a:r>
              <a:rPr lang="cs-CZ" sz="2200" b="1" dirty="0"/>
              <a:t>projekt NAKI II </a:t>
            </a:r>
            <a:r>
              <a:rPr lang="cs-CZ" sz="2200" dirty="0"/>
              <a:t>(2020 – 2022), projekt MK ČR č. DG20P02OVV026: Moravská zemská obrazárna – tradice, reprezentace, identifikace</a:t>
            </a:r>
          </a:p>
          <a:p>
            <a:pPr>
              <a:buFont typeface="Wingdings" pitchFamily="2" charset="2"/>
              <a:buChar char="ü"/>
            </a:pPr>
            <a:r>
              <a:rPr lang="cs-CZ" sz="2200" b="1" dirty="0"/>
              <a:t>digitalizace vlastními silami</a:t>
            </a:r>
          </a:p>
          <a:p>
            <a:r>
              <a:rPr lang="cs-CZ" sz="2200" dirty="0"/>
              <a:t>data umístěna v digitální knihovně na našem online katalogu </a:t>
            </a:r>
            <a:r>
              <a:rPr lang="cs-CZ" sz="2200" dirty="0" err="1"/>
              <a:t>Portaro</a:t>
            </a:r>
            <a:r>
              <a:rPr lang="cs-CZ" sz="2200" dirty="0"/>
              <a:t>: </a:t>
            </a:r>
            <a:r>
              <a:rPr lang="de-DE" sz="2200" u="sng" dirty="0">
                <a:hlinkClick r:id="rId2"/>
              </a:rPr>
              <a:t>https://katalog.moravska-galerie.cz/digitalni-knihovna</a:t>
            </a:r>
            <a:endParaRPr lang="cs-CZ" sz="2200" dirty="0"/>
          </a:p>
          <a:p>
            <a:r>
              <a:rPr lang="cs-CZ" sz="2200" dirty="0"/>
              <a:t>plán do budoucna - pokračování v budování digitální knihovny a v digitalizaci vlastními silami</a:t>
            </a:r>
          </a:p>
          <a:p>
            <a:r>
              <a:rPr lang="cs-CZ" sz="2200" dirty="0"/>
              <a:t>zpracování záznamů v systému Verbis – je pro nás uživatelsky a administrátorsky přívětivý (podobná zkušenost - knihovna Národní galerie)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10211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44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cs-CZ" sz="4000" dirty="0">
                <a:solidFill>
                  <a:schemeClr val="accent6">
                    <a:lumMod val="75000"/>
                  </a:schemeClr>
                </a:solidFill>
              </a:rPr>
              <a:t>Děkuji za pozornost.</a:t>
            </a:r>
          </a:p>
          <a:p>
            <a:pPr marL="0" indent="0" algn="ctr">
              <a:buNone/>
            </a:pPr>
            <a:endParaRPr lang="cs-CZ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/>
              <a:t>                         </a:t>
            </a:r>
            <a:r>
              <a:rPr lang="cs-CZ" sz="2000" dirty="0"/>
              <a:t>jana.leskova@moravska-galerie.cz</a:t>
            </a:r>
          </a:p>
        </p:txBody>
      </p:sp>
    </p:spTree>
    <p:extLst>
      <p:ext uri="{BB962C8B-B14F-4D97-AF65-F5344CB8AC3E}">
        <p14:creationId xmlns:p14="http://schemas.microsoft.com/office/powerpoint/2010/main" val="6914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Knihovna MG a digitalizace literatury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2200" dirty="0">
                <a:cs typeface="Times New Roman" pitchFamily="18" charset="0"/>
              </a:rPr>
              <a:t>více jak 140 000 svazků monografií, seriálů a katalogů </a:t>
            </a:r>
          </a:p>
          <a:p>
            <a:pPr marL="285750" indent="-285750" algn="just">
              <a:buClrTx/>
              <a:buFont typeface="Arial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historicky cenné doklady české i zahraniční produkce uměleckohistorické literatury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ohrožení knižní fondu degradací kyselého papíru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v r. 2005 zapojení do digitalizačních projektů Ministerstva kultury ČR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předmět digitalizace: katalogy výstav a historické časopisy z fondu knihovny Uměleckoprůmyslového muzea a z fondu knihovny Obrazárny Moravského zemského muzea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stěžejní projekty a hlavní témata prezentace: </a:t>
            </a:r>
          </a:p>
          <a:p>
            <a:pPr algn="just">
              <a:buClrTx/>
              <a:buFont typeface="Wingdings" pitchFamily="2" charset="2"/>
              <a:buChar char="ü"/>
            </a:pPr>
            <a:r>
              <a:rPr lang="cs-CZ" sz="2200" b="1" dirty="0">
                <a:cs typeface="Times New Roman" pitchFamily="18" charset="0"/>
              </a:rPr>
              <a:t>VISK 7 Kramerius</a:t>
            </a:r>
            <a:r>
              <a:rPr lang="cs-CZ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cs-CZ" sz="2200" b="1" dirty="0">
                <a:cs typeface="Times New Roman" pitchFamily="18" charset="0"/>
              </a:rPr>
              <a:t>projekt NAKI II </a:t>
            </a:r>
            <a:r>
              <a:rPr lang="cs-CZ" sz="2200" dirty="0">
                <a:cs typeface="Times New Roman" pitchFamily="18" charset="0"/>
              </a:rPr>
              <a:t>(2020 – 2022), </a:t>
            </a:r>
            <a:r>
              <a:rPr lang="cs-CZ" sz="2200" dirty="0"/>
              <a:t>projekt MK ČR č. DG20P02OVV026: Moravská zemská obrazárna – tradice, reprezentace, identifikace</a:t>
            </a:r>
            <a:endParaRPr lang="cs-CZ" sz="2200" dirty="0">
              <a:cs typeface="Times New Roman" pitchFamily="18" charset="0"/>
            </a:endParaRPr>
          </a:p>
          <a:p>
            <a:pPr algn="just">
              <a:buClrTx/>
              <a:buFont typeface="Wingdings" pitchFamily="2" charset="2"/>
              <a:buChar char="ü"/>
            </a:pPr>
            <a:r>
              <a:rPr lang="cs-CZ" sz="2200" b="1" dirty="0">
                <a:cs typeface="Times New Roman" pitchFamily="18" charset="0"/>
              </a:rPr>
              <a:t>digitalizace vlastními silami</a:t>
            </a:r>
          </a:p>
          <a:p>
            <a:pPr algn="just">
              <a:buClrTx/>
            </a:pPr>
            <a:r>
              <a:rPr lang="cs-CZ" sz="2200" dirty="0">
                <a:cs typeface="Times New Roman" pitchFamily="18" charset="0"/>
              </a:rPr>
              <a:t>umístění dat - online platforma </a:t>
            </a:r>
            <a:r>
              <a:rPr lang="cs-CZ" sz="2200" b="1" dirty="0">
                <a:cs typeface="Times New Roman" pitchFamily="18" charset="0"/>
              </a:rPr>
              <a:t>digitální knihovna </a:t>
            </a:r>
            <a:r>
              <a:rPr lang="cs-CZ" sz="2200" dirty="0">
                <a:cs typeface="Times New Roman" pitchFamily="18" charset="0"/>
              </a:rPr>
              <a:t>v rámci knihovního webu </a:t>
            </a:r>
            <a:r>
              <a:rPr lang="cs-CZ" sz="2200" b="1" dirty="0">
                <a:cs typeface="Times New Roman" pitchFamily="18" charset="0"/>
              </a:rPr>
              <a:t>Portaro</a:t>
            </a:r>
            <a:r>
              <a:rPr lang="cs-CZ" sz="2200" dirty="0">
                <a:cs typeface="Times New Roman" pitchFamily="18" charset="0"/>
              </a:rPr>
              <a:t> </a:t>
            </a:r>
            <a:endParaRPr lang="cs-CZ" sz="2200" dirty="0">
              <a:solidFill>
                <a:schemeClr val="accent1"/>
              </a:solidFill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30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06613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Digitální knihovna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/>
          </a:bodyPr>
          <a:lstStyle/>
          <a:p>
            <a:r>
              <a:rPr lang="de-DE" sz="2000" u="sng" dirty="0">
                <a:hlinkClick r:id="rId2"/>
              </a:rPr>
              <a:t>https://katalog.moravska-galerie.cz/digitalni-knihovna</a:t>
            </a:r>
            <a:endParaRPr lang="cs-CZ" sz="2000" dirty="0"/>
          </a:p>
          <a:p>
            <a:r>
              <a:rPr lang="cs-CZ" sz="2000" dirty="0"/>
              <a:t>zpracování záznamů - knihovní systém </a:t>
            </a:r>
            <a:r>
              <a:rPr lang="cs-CZ" sz="2000" b="1" dirty="0"/>
              <a:t>Verbis</a:t>
            </a:r>
            <a:r>
              <a:rPr lang="cs-CZ" sz="2000" dirty="0"/>
              <a:t>, který poskytuje společnost </a:t>
            </a:r>
            <a:r>
              <a:rPr lang="pl-PL" sz="2000" b="1" dirty="0"/>
              <a:t>KP-SYS spol. s. r. o.</a:t>
            </a:r>
            <a:r>
              <a:rPr lang="pl-PL" sz="2000" dirty="0"/>
              <a:t>: </a:t>
            </a:r>
            <a:r>
              <a:rPr lang="pl-PL" sz="2000" dirty="0">
                <a:solidFill>
                  <a:schemeClr val="accent1"/>
                </a:solidFill>
                <a:hlinkClick r:id="rId3"/>
              </a:rPr>
              <a:t>https://kpsys.cz/cs</a:t>
            </a:r>
            <a:r>
              <a:rPr lang="pl-PL" sz="2000" dirty="0">
                <a:solidFill>
                  <a:schemeClr val="accent1"/>
                </a:solidFill>
              </a:rPr>
              <a:t> </a:t>
            </a:r>
            <a:r>
              <a:rPr lang="cs-CZ" sz="2000" dirty="0"/>
              <a:t>→</a:t>
            </a:r>
            <a:endParaRPr lang="pl-PL" sz="2000" dirty="0"/>
          </a:p>
          <a:p>
            <a:r>
              <a:rPr lang="pl-PL" sz="2000" dirty="0"/>
              <a:t>spol. </a:t>
            </a:r>
            <a:r>
              <a:rPr lang="pl-PL" sz="2000" b="1" dirty="0"/>
              <a:t>KP-SYS spol. s. r. o.</a:t>
            </a:r>
            <a:r>
              <a:rPr lang="pl-PL" sz="2000" dirty="0"/>
              <a:t> založena v r. 1995</a:t>
            </a:r>
          </a:p>
          <a:p>
            <a:r>
              <a:rPr lang="pl-PL" sz="2000" dirty="0"/>
              <a:t>věnuje se vývoji knihovních systémů (Verbis, Portaro)</a:t>
            </a:r>
          </a:p>
          <a:p>
            <a:r>
              <a:rPr lang="pl-PL" sz="2000" dirty="0"/>
              <a:t>v rámci digitální knihovny zajišťuje: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/>
              <a:t>integraci digitálních a knihovních dat (fotografie, textové soubory, zvukové či video záznamy)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/>
              <a:t>import metadat </a:t>
            </a:r>
            <a:r>
              <a:rPr lang="cs-CZ" sz="2000" dirty="0"/>
              <a:t>v daném formátu, jenž vyhovuje standardu vyhlašovaném Národní knihovnou ČR</a:t>
            </a:r>
          </a:p>
          <a:p>
            <a:pPr>
              <a:buFont typeface="Wingdings" pitchFamily="2" charset="2"/>
              <a:buChar char="ü"/>
            </a:pPr>
            <a:r>
              <a:rPr lang="cs-CZ" sz="2000" dirty="0"/>
              <a:t>možnost vyhledávání v bibliografických záznamech a plných textech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/>
              <a:t>poskytuje webový portál s prohlížením digitálních dokumentů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/>
              <a:t>jedná se o systém poskytující ochranu autorských práv k dig. dokumentům</a:t>
            </a:r>
          </a:p>
          <a:p>
            <a:pPr>
              <a:buFont typeface="Wingdings" pitchFamily="2" charset="2"/>
              <a:buChar char="ü"/>
            </a:pPr>
            <a:endParaRPr lang="pl-PL" sz="2000" dirty="0"/>
          </a:p>
          <a:p>
            <a:endParaRPr lang="cs-CZ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3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VISK 7 Kramerius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77500" lnSpcReduction="20000"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cs-CZ" sz="2600" dirty="0">
                <a:cs typeface="Times New Roman" pitchFamily="18" charset="0"/>
              </a:rPr>
              <a:t>digitalizace periodika </a:t>
            </a:r>
            <a:r>
              <a:rPr lang="cs-CZ" sz="2600" b="1" dirty="0">
                <a:cs typeface="Times New Roman" pitchFamily="18" charset="0"/>
              </a:rPr>
              <a:t>Mittheilungen</a:t>
            </a:r>
            <a:r>
              <a:rPr lang="cs-CZ" sz="26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de-DE" sz="2600" dirty="0">
                <a:cs typeface="Times New Roman" pitchFamily="18" charset="0"/>
              </a:rPr>
              <a:t>des Mährischen Gewerbemuseums in Brünn</a:t>
            </a:r>
            <a:r>
              <a:rPr lang="cs-CZ" sz="2600" dirty="0">
                <a:cs typeface="Times New Roman" pitchFamily="18" charset="0"/>
              </a:rPr>
              <a:t> – projekt na rok 2005</a:t>
            </a:r>
          </a:p>
          <a:p>
            <a:pPr algn="just"/>
            <a:r>
              <a:rPr lang="cs-CZ" sz="2600" dirty="0">
                <a:cs typeface="Times New Roman" pitchFamily="18" charset="0"/>
              </a:rPr>
              <a:t>Digitalizace </a:t>
            </a:r>
            <a:r>
              <a:rPr lang="cs-CZ" sz="2600" b="1" dirty="0">
                <a:cs typeface="Times New Roman" pitchFamily="18" charset="0"/>
              </a:rPr>
              <a:t>katalogů výstav </a:t>
            </a:r>
            <a:r>
              <a:rPr lang="cs-CZ" sz="2600" dirty="0">
                <a:cs typeface="Times New Roman" pitchFamily="18" charset="0"/>
              </a:rPr>
              <a:t>uspořádaných v Brně v letech 1888-1928 z Knihovny MG – na rok 2013</a:t>
            </a:r>
            <a:endParaRPr lang="de-DE" sz="2600" dirty="0">
              <a:cs typeface="Times New Roman" pitchFamily="18" charset="0"/>
            </a:endParaRPr>
          </a:p>
          <a:p>
            <a:pPr algn="just">
              <a:buClrTx/>
              <a:buFont typeface="Arial" pitchFamily="34" charset="0"/>
              <a:buChar char="•"/>
            </a:pPr>
            <a:r>
              <a:rPr lang="cs-CZ" sz="2600" dirty="0">
                <a:cs typeface="Times New Roman" pitchFamily="18" charset="0"/>
              </a:rPr>
              <a:t>digitalizace periodika </a:t>
            </a:r>
            <a:r>
              <a:rPr lang="cs-CZ" sz="2600" b="1" dirty="0">
                <a:cs typeface="Times New Roman" pitchFamily="18" charset="0"/>
              </a:rPr>
              <a:t>Veraikon</a:t>
            </a:r>
            <a:r>
              <a:rPr lang="cs-CZ" sz="2600" dirty="0">
                <a:cs typeface="Times New Roman" pitchFamily="18" charset="0"/>
              </a:rPr>
              <a:t> – na rok 2016</a:t>
            </a:r>
          </a:p>
          <a:p>
            <a:pPr marL="0" indent="0" algn="just">
              <a:buClrTx/>
              <a:buNone/>
            </a:pPr>
            <a:endParaRPr lang="cs-CZ" sz="2600" dirty="0">
              <a:cs typeface="Times New Roman" pitchFamily="18" charset="0"/>
            </a:endParaRPr>
          </a:p>
          <a:p>
            <a:pPr algn="just"/>
            <a:r>
              <a:rPr lang="cs-CZ" sz="2600" dirty="0">
                <a:cs typeface="Times New Roman" pitchFamily="18" charset="0"/>
              </a:rPr>
              <a:t>vytvoření digitálních kopií a metadat realizovala firma </a:t>
            </a:r>
            <a:r>
              <a:rPr lang="cs-CZ" sz="2600" b="1" dirty="0">
                <a:cs typeface="Times New Roman" pitchFamily="18" charset="0"/>
              </a:rPr>
              <a:t>Elsyst Engineering</a:t>
            </a:r>
            <a:r>
              <a:rPr lang="cs-CZ" sz="2600" dirty="0">
                <a:cs typeface="Times New Roman" pitchFamily="18" charset="0"/>
              </a:rPr>
              <a:t>: </a:t>
            </a:r>
            <a:r>
              <a:rPr lang="cs-CZ" sz="2600" dirty="0">
                <a:cs typeface="Times New Roman" pitchFamily="18" charset="0"/>
                <a:hlinkClick r:id="rId2"/>
              </a:rPr>
              <a:t>https://www.ee.cz/</a:t>
            </a:r>
            <a:r>
              <a:rPr lang="cs-CZ" sz="2600" dirty="0">
                <a:cs typeface="Times New Roman" pitchFamily="18" charset="0"/>
              </a:rPr>
              <a:t> - od r. 1991 působí ve Vyškově</a:t>
            </a:r>
          </a:p>
          <a:p>
            <a:pPr marL="0" indent="0" algn="just">
              <a:buNone/>
            </a:pPr>
            <a:endParaRPr lang="cs-CZ" sz="2600" dirty="0"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cs-CZ" sz="2600" b="1" u="sng" dirty="0">
                <a:cs typeface="Times New Roman" pitchFamily="18" charset="0"/>
              </a:rPr>
              <a:t>1. Mittheilungen </a:t>
            </a:r>
            <a:r>
              <a:rPr lang="de-DE" sz="2600" b="1" u="sng" dirty="0">
                <a:cs typeface="Times New Roman" pitchFamily="18" charset="0"/>
              </a:rPr>
              <a:t>des Mährischen Gewerbemuseums in Brünn</a:t>
            </a:r>
            <a:endParaRPr lang="cs-CZ" sz="2600" b="1" u="sng" dirty="0">
              <a:cs typeface="Times New Roman" pitchFamily="18" charset="0"/>
            </a:endParaRPr>
          </a:p>
          <a:p>
            <a:pPr algn="just"/>
            <a:r>
              <a:rPr lang="cs-CZ" sz="2600" dirty="0">
                <a:cs typeface="Times New Roman" pitchFamily="18" charset="0"/>
              </a:rPr>
              <a:t>odborné muzejní periodikum a důležitý dokument pro zpracování problematiky umění a uměleckého řemesla poslední třetiny 19. stol. a poč. 20. stol. a to pro kulturní oblast Moravy a země bývalého Rakouska-Uherska</a:t>
            </a:r>
          </a:p>
          <a:p>
            <a:pPr algn="just"/>
            <a:r>
              <a:rPr lang="cs-CZ" sz="2600" dirty="0">
                <a:cs typeface="Times New Roman" pitchFamily="18" charset="0"/>
              </a:rPr>
              <a:t>souvisí s existencí a činností bývalého Moravského průmyslového muzea v Brně</a:t>
            </a:r>
          </a:p>
          <a:p>
            <a:pPr algn="just"/>
            <a:r>
              <a:rPr lang="cs-CZ" sz="2600" dirty="0">
                <a:cs typeface="Times New Roman" pitchFamily="18" charset="0"/>
              </a:rPr>
              <a:t>vycházel od r. 1883 do r. 1918</a:t>
            </a:r>
          </a:p>
          <a:p>
            <a:pPr marL="285750" indent="-285750" algn="just"/>
            <a:r>
              <a:rPr lang="cs-CZ" sz="2600" dirty="0">
                <a:cs typeface="Times New Roman" pitchFamily="18" charset="0"/>
              </a:rPr>
              <a:t>zdigitalizováno celkem 67 svazků</a:t>
            </a:r>
          </a:p>
          <a:p>
            <a:pPr marL="285750" indent="-285750"/>
            <a:endParaRPr lang="cs-CZ" sz="2000" dirty="0">
              <a:cs typeface="Times New Roman" pitchFamily="18" charset="0"/>
            </a:endParaRPr>
          </a:p>
          <a:p>
            <a:pPr marL="0" indent="0">
              <a:buNone/>
            </a:pPr>
            <a:endParaRPr lang="cs-CZ" sz="2400" b="1" dirty="0">
              <a:solidFill>
                <a:schemeClr val="accent1"/>
              </a:solidFill>
              <a:cs typeface="Times New Roman" pitchFamily="18" charset="0"/>
            </a:endParaRPr>
          </a:p>
          <a:p>
            <a:endParaRPr lang="cs-CZ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00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3826768" cy="648072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200" dirty="0">
                <a:latin typeface="+mn-lt"/>
                <a:cs typeface="Times New Roman" pitchFamily="18" charset="0"/>
              </a:rPr>
              <a:t>náhled v katalogu Portaro:</a:t>
            </a:r>
            <a:br>
              <a:rPr lang="cs-CZ" sz="3200" dirty="0">
                <a:cs typeface="Times New Roman" pitchFamily="18" charset="0"/>
              </a:rPr>
            </a:br>
            <a:endParaRPr lang="cs-CZ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229600" cy="4545523"/>
          </a:xfrm>
        </p:spPr>
      </p:pic>
    </p:spTree>
    <p:extLst>
      <p:ext uri="{BB962C8B-B14F-4D97-AF65-F5344CB8AC3E}">
        <p14:creationId xmlns:p14="http://schemas.microsoft.com/office/powerpoint/2010/main" val="308654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8" y="1412776"/>
            <a:ext cx="8240284" cy="4824536"/>
          </a:xfrm>
        </p:spPr>
      </p:pic>
      <p:sp>
        <p:nvSpPr>
          <p:cNvPr id="5" name="TextovéPole 4"/>
          <p:cNvSpPr txBox="1"/>
          <p:nvPr/>
        </p:nvSpPr>
        <p:spPr>
          <a:xfrm>
            <a:off x="563336" y="404664"/>
            <a:ext cx="79691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náhled v digitální knihovně: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i="1" dirty="0"/>
              <a:t>Mittheilungen des Mährischen Gewerbemuseums in Brünn</a:t>
            </a:r>
            <a:r>
              <a:rPr lang="cs-CZ" i="1" dirty="0"/>
              <a:t>, 1890, roč. 8., č. 5.</a:t>
            </a:r>
          </a:p>
        </p:txBody>
      </p:sp>
    </p:spTree>
    <p:extLst>
      <p:ext uri="{BB962C8B-B14F-4D97-AF65-F5344CB8AC3E}">
        <p14:creationId xmlns:p14="http://schemas.microsoft.com/office/powerpoint/2010/main" val="373966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361320" cy="4824536"/>
          </a:xfrm>
        </p:spPr>
      </p:pic>
      <p:sp>
        <p:nvSpPr>
          <p:cNvPr id="4" name="TextovéPole 3"/>
          <p:cNvSpPr txBox="1"/>
          <p:nvPr/>
        </p:nvSpPr>
        <p:spPr>
          <a:xfrm>
            <a:off x="467544" y="4046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i="1" dirty="0"/>
              <a:t>Mittheilungen des Mährischen Gewerbemuseums in Brünn</a:t>
            </a:r>
            <a:r>
              <a:rPr lang="cs-CZ" i="1" dirty="0"/>
              <a:t>, 1902, roč. 20., č. 1.</a:t>
            </a:r>
          </a:p>
        </p:txBody>
      </p:sp>
    </p:spTree>
    <p:extLst>
      <p:ext uri="{BB962C8B-B14F-4D97-AF65-F5344CB8AC3E}">
        <p14:creationId xmlns:p14="http://schemas.microsoft.com/office/powerpoint/2010/main" val="160532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cs typeface="Times New Roman" pitchFamily="18" charset="0"/>
              </a:rPr>
              <a:t>2. Brněnské katalogy </a:t>
            </a:r>
          </a:p>
          <a:p>
            <a:pPr algn="just"/>
            <a:r>
              <a:rPr lang="cs-CZ" sz="2000" dirty="0">
                <a:cs typeface="Times New Roman" pitchFamily="18" charset="0"/>
              </a:rPr>
              <a:t>digitalizace katalogů výstav uspořádaných v Brně v letech 1888-1928 z Knihovny MG</a:t>
            </a:r>
          </a:p>
          <a:p>
            <a:pPr algn="just"/>
            <a:r>
              <a:rPr lang="cs-CZ" sz="2000" dirty="0">
                <a:cs typeface="Times New Roman" pitchFamily="18" charset="0"/>
              </a:rPr>
              <a:t>důležitým kritériem bylo pro reformátování těchto bohemikálních katalogů hledisko jejich uchování a konzervace</a:t>
            </a:r>
          </a:p>
          <a:p>
            <a:pPr algn="just"/>
            <a:r>
              <a:rPr lang="cs-CZ" sz="2000" dirty="0">
                <a:cs typeface="Times New Roman" pitchFamily="18" charset="0"/>
              </a:rPr>
              <a:t>řada těchto exemplářů je ohrožena degradací kyselého papíru a častým využíváním odbornou veřejností</a:t>
            </a:r>
          </a:p>
          <a:p>
            <a:pPr algn="just"/>
            <a:r>
              <a:rPr lang="cs-CZ" sz="2000" dirty="0">
                <a:cs typeface="Times New Roman" pitchFamily="18" charset="0"/>
              </a:rPr>
              <a:t>výstavní katalogy z uvedeného období patří v současnosti již do historického fondu knihovny a některé exempláře se využívají i jako výstavní exponáty</a:t>
            </a:r>
          </a:p>
          <a:p>
            <a:pPr algn="just"/>
            <a:r>
              <a:rPr lang="cs-CZ" sz="2000" dirty="0">
                <a:cs typeface="Times New Roman" pitchFamily="18" charset="0"/>
              </a:rPr>
              <a:t>významný uměleckohistorický pramen pro odborné uživatele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36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3149</TotalTime>
  <Words>1298</Words>
  <Application>Microsoft Office PowerPoint</Application>
  <PresentationFormat>Předvádění na obrazovce (4:3)</PresentationFormat>
  <Paragraphs>118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Motiv systému Office</vt:lpstr>
      <vt:lpstr>Digitalizace uměleckohistorické literatury v Knihovně Moravské galerie v Brně</vt:lpstr>
      <vt:lpstr>Knihovna Moravské galerie (MG)  </vt:lpstr>
      <vt:lpstr>Knihovna MG a digitalizace literatury</vt:lpstr>
      <vt:lpstr>Digitální knihovna</vt:lpstr>
      <vt:lpstr>VISK 7 Kramerius</vt:lpstr>
      <vt:lpstr>náhled v katalogu Portaro: </vt:lpstr>
      <vt:lpstr>Prezentace aplikace PowerPoint</vt:lpstr>
      <vt:lpstr>Prezentace aplikace PowerPoint</vt:lpstr>
      <vt:lpstr>Prezentace aplikace PowerPoint</vt:lpstr>
      <vt:lpstr>Prezentace aplikace PowerPoint</vt:lpstr>
      <vt:lpstr>Ausstellung der Vereinigung bildender Künstler Wiener Secession, vom 7. bis 28. Mai 1922:  </vt:lpstr>
      <vt:lpstr>Prezentace aplikace PowerPoint</vt:lpstr>
      <vt:lpstr>Prezentace aplikace PowerPoint</vt:lpstr>
      <vt:lpstr>Prezentace aplikace PowerPoint</vt:lpstr>
      <vt:lpstr>Prezentace aplikace PowerPoint</vt:lpstr>
      <vt:lpstr>NAKI II Digitalizace aukčních a výstavních katalogů historické knihovny Obrazárny MZM</vt:lpstr>
      <vt:lpstr>náhled v Portaru:</vt:lpstr>
      <vt:lpstr>Prezentace aplikace PowerPoint</vt:lpstr>
      <vt:lpstr>Prezentace aplikace PowerPoint</vt:lpstr>
      <vt:lpstr>Digitalizace vlastními silami</vt:lpstr>
      <vt:lpstr>Prezentace aplikace PowerPoint</vt:lpstr>
      <vt:lpstr>Prezentace aplikace PowerPoint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Lešková Jana</dc:creator>
  <cp:lastModifiedBy>jana.leskova2@gmail.com</cp:lastModifiedBy>
  <cp:revision>245</cp:revision>
  <dcterms:created xsi:type="dcterms:W3CDTF">2022-04-04T06:19:40Z</dcterms:created>
  <dcterms:modified xsi:type="dcterms:W3CDTF">2022-05-18T22:51:55Z</dcterms:modified>
</cp:coreProperties>
</file>