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88900" lvl="0" marL="0" marR="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-88900" lvl="0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8890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d994904165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gd994904165_0_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d02b87923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ed02b8792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ged02b87923_0_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ed02b87923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ed02b8792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ged02b87923_0_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d02b87923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9" name="Google Shape;129;ged02b8792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0" name="Google Shape;130;ged02b87923_0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d02b87923_0_6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ed02b87923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" name="Google Shape;147;ged02b87923_0_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d02b87923_0_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ed02b87923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4" name="Google Shape;154;ged02b87923_0_7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ed02b87923_0_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ed02b87923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ged02b87923_0_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d02b87923_0_9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ed02b87923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" name="Google Shape;178;ged02b87923_0_9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d02b87923_0_1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ed02b8792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ed02b87923_0_10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d02b87923_0_1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5" name="Google Shape;195;ged02b87923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ged02b87923_0_1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d02b87923_0_1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2" name="Google Shape;202;ged02b87923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ed02b87923_0_1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11c299ee5e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11c299ee5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g11c299ee5ed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d02b87923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ed02b8792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0" name="Google Shape;210;ged02b87923_0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ed02b87923_0_1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ed02b87923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ed02b87923_0_13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d02b87923_0_1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ed02b87923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7" name="Google Shape;227;ged02b87923_0_14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d02b87923_0_1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ed02b87923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5" name="Google Shape;235;ged02b87923_0_14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d02b87923_0_1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ged02b87923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ged02b87923_0_1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d02b87923_0_2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ed02b87923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ed02b87923_0_2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d02b87923_0_2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ed02b87923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ged02b87923_0_2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ed02b87923_0_2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ed02b87923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ed02b87923_0_22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1c299ee5ed_0_9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1c299ee5ed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g11c299ee5ed_0_9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ed02b87923_0_1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ed02b87923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7" name="Google Shape;287;ged02b87923_0_1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1c299ee5ed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11c299ee5e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g11c299ee5ed_0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ed02b87923_0_1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ed02b87923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ged02b87923_0_16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c617600bb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g11c617600bb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g11c617600bb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c617600bb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11c617600b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g11c617600bb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1c617600bb_0_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11c617600bb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g11c617600bb_0_2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d02b87923_0_17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ed02b87923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ed02b87923_0_17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ed02b87923_0_17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2" name="Google Shape;332;ged02b87923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3" name="Google Shape;333;ged02b87923_0_17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ed02b87923_0_18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ed02b87923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1" name="Google Shape;341;ged02b87923_0_18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da56ad2199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da56ad219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da56ad2199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1c299ee5ed_0_1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1c299ee5ed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11c299ee5ed_0_10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ed6a5d5c0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ed6a5d5c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ged6a5d5c06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c299ee5ed_0_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c299ee5e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g11c299ee5ed_0_3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1c299ee5ed_0_1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1c299ee5e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g11c299ee5ed_0_12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caed44073_0_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caed4407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ecaed44073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ecaed44073_2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ecaed44073_2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ecaed44073_2_2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ecaed44073_2_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ecaed44073_2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gecaed44073_2_2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ecaed44073_2_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ecaed44073_2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gecaed44073_2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118198cce6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118198cce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118198cce6_0_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cs-CZ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1c299ee5ed_0_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1c299ee5e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g11c299ee5ed_0_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ed02b87923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ed02b8792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" name="Google Shape;74;ged02b87923_0_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d02b87923_0_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ed02b87923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ged02b87923_0_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1c299ee5ed_0_7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1c299ee5e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11c299ee5ed_0_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ed02b87923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ed02b8792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5" name="Google Shape;105;ged02b87923_0_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ctrTitle"/>
          </p:nvPr>
        </p:nvSpPr>
        <p:spPr>
          <a:xfrm>
            <a:off x="451625" y="2051425"/>
            <a:ext cx="8154300" cy="19545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  <a:defRPr sz="4200"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1371600" y="4997675"/>
            <a:ext cx="64008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/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/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/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2" type="title"/>
          </p:nvPr>
        </p:nvSpPr>
        <p:spPr>
          <a:xfrm>
            <a:off x="905700" y="6134150"/>
            <a:ext cx="73326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E5004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700" y="311550"/>
            <a:ext cx="3767100" cy="12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1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➢"/>
              <a:defRPr sz="2400"/>
            </a:lvl1pPr>
            <a:lvl2pPr indent="-342900" lvl="1" marL="9144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2pPr>
            <a:lvl3pPr indent="-317500" lvl="2" marL="13716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indent="-3048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/>
            </a:lvl4pPr>
            <a:lvl5pPr indent="-3048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/>
            </a:lvl5pPr>
            <a:lvl6pPr indent="-3048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22" name="Google Shape;22;p3"/>
          <p:cNvSpPr txBox="1"/>
          <p:nvPr/>
        </p:nvSpPr>
        <p:spPr>
          <a:xfrm>
            <a:off x="0" y="0"/>
            <a:ext cx="9144000" cy="1919400"/>
          </a:xfrm>
          <a:prstGeom prst="rect">
            <a:avLst/>
          </a:prstGeom>
          <a:solidFill>
            <a:srgbClr val="E5004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23" name="Google Shape;23;p3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b="1" sz="3600">
                <a:solidFill>
                  <a:srgbClr val="FFFFFF"/>
                </a:solidFill>
              </a:defRPr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lastní rozvržení 1">
  <p:cSld name="CUSTOM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1pPr>
            <a:lvl2pPr indent="-88900" lvl="1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88900" lvl="2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88900" lvl="3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88900" lvl="4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88900" lvl="5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88900" lvl="6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88900" lvl="7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88900" lvl="8" marL="0" marR="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➢"/>
              <a:defRPr sz="2400"/>
            </a:lvl1pPr>
            <a:lvl2pPr indent="-342900" lvl="1" marL="914400" rtl="0" algn="l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1800"/>
            </a:lvl2pPr>
            <a:lvl3pPr indent="-317500" lvl="2" marL="1371600" rtl="0" algn="l">
              <a:lnSpc>
                <a:spcPct val="115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3pPr>
            <a:lvl4pPr indent="-3048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●"/>
              <a:defRPr sz="1200"/>
            </a:lvl4pPr>
            <a:lvl5pPr indent="-3048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○"/>
              <a:defRPr sz="1200"/>
            </a:lvl5pPr>
            <a:lvl6pPr indent="-3048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■"/>
              <a:defRPr sz="1200"/>
            </a:lvl6pPr>
            <a:lvl7pPr indent="-3175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/>
            </a:lvl7pPr>
            <a:lvl8pPr indent="-3175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/>
            </a:lvl8pPr>
            <a:lvl9pPr indent="-3175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Relationship Id="rId6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32.png"/><Relationship Id="rId5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png"/><Relationship Id="rId4" Type="http://schemas.openxmlformats.org/officeDocument/2006/relationships/image" Target="../media/image41.png"/><Relationship Id="rId5" Type="http://schemas.openxmlformats.org/officeDocument/2006/relationships/image" Target="../media/image30.png"/><Relationship Id="rId6" Type="http://schemas.openxmlformats.org/officeDocument/2006/relationships/image" Target="../media/image29.png"/><Relationship Id="rId7" Type="http://schemas.openxmlformats.org/officeDocument/2006/relationships/image" Target="../media/image38.png"/><Relationship Id="rId8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ukrajina.knihovny.cz/" TargetMode="External"/><Relationship Id="rId4" Type="http://schemas.openxmlformats.org/officeDocument/2006/relationships/image" Target="../media/image3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5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Relationship Id="rId4" Type="http://schemas.openxmlformats.org/officeDocument/2006/relationships/hyperlink" Target="https://bit.ly/koncepce2022-2026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1371600" y="4997675"/>
            <a:ext cx="6400800" cy="92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>
                <a:solidFill>
                  <a:schemeClr val="dk1"/>
                </a:solidFill>
              </a:rPr>
              <a:t>Martin Krčál</a:t>
            </a:r>
            <a:br>
              <a:rPr lang="cs-CZ" sz="1800">
                <a:solidFill>
                  <a:schemeClr val="dk1"/>
                </a:solidFill>
              </a:rPr>
            </a:br>
            <a:r>
              <a:rPr i="1" lang="cs-CZ" sz="1400">
                <a:solidFill>
                  <a:schemeClr val="dk1"/>
                </a:solidFill>
              </a:rPr>
              <a:t>Moravská zemská knihovna v Brně</a:t>
            </a:r>
            <a:br>
              <a:rPr lang="cs-CZ" sz="1800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</p:txBody>
      </p:sp>
      <p:sp>
        <p:nvSpPr>
          <p:cNvPr id="32" name="Google Shape;32;p5"/>
          <p:cNvSpPr txBox="1"/>
          <p:nvPr>
            <p:ph type="ctrTitle"/>
          </p:nvPr>
        </p:nvSpPr>
        <p:spPr>
          <a:xfrm>
            <a:off x="161925" y="2097075"/>
            <a:ext cx="8736600" cy="252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000">
                <a:solidFill>
                  <a:schemeClr val="lt1"/>
                </a:solidFill>
              </a:rPr>
              <a:t>7 důvodů</a:t>
            </a:r>
            <a:br>
              <a:rPr lang="cs-CZ">
                <a:solidFill>
                  <a:schemeClr val="lt1"/>
                </a:solidFill>
              </a:rPr>
            </a:br>
            <a:r>
              <a:rPr lang="cs-CZ" sz="2500">
                <a:solidFill>
                  <a:schemeClr val="lt1"/>
                </a:solidFill>
              </a:rPr>
              <a:t>proč používat portál Knihovny.cz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33" name="Google Shape;33;p5"/>
          <p:cNvSpPr txBox="1"/>
          <p:nvPr>
            <p:ph idx="2" type="title"/>
          </p:nvPr>
        </p:nvSpPr>
        <p:spPr>
          <a:xfrm>
            <a:off x="905700" y="6134150"/>
            <a:ext cx="7332600" cy="37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Slavkov, 19.5</a:t>
            </a:r>
            <a:r>
              <a:rPr lang="cs-CZ"/>
              <a:t>.2022</a:t>
            </a:r>
            <a:endParaRPr/>
          </a:p>
        </p:txBody>
      </p:sp>
      <p:pic>
        <p:nvPicPr>
          <p:cNvPr id="34" name="Google Shape;34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800" y="310876"/>
            <a:ext cx="3327375" cy="67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Oborové brány</a:t>
            </a:r>
            <a:endParaRPr/>
          </a:p>
        </p:txBody>
      </p:sp>
      <p:pic>
        <p:nvPicPr>
          <p:cNvPr id="116" name="Google Shape;11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6200" y="3294400"/>
            <a:ext cx="1190025" cy="11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9013" y="3218200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5575" y="5195350"/>
            <a:ext cx="2057400" cy="59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68825" y="5154550"/>
            <a:ext cx="2459425" cy="67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Vyhledávání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126" name="Google Shape;126;p15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cs-CZ" sz="7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Fulltextové vyhledávání</a:t>
            </a:r>
            <a:endParaRPr/>
          </a:p>
        </p:txBody>
      </p:sp>
      <p:pic>
        <p:nvPicPr>
          <p:cNvPr id="133" name="Google Shape;13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575" y="2813800"/>
            <a:ext cx="2611449" cy="371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/>
          <p:nvPr/>
        </p:nvSpPr>
        <p:spPr>
          <a:xfrm>
            <a:off x="269250" y="2288825"/>
            <a:ext cx="288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-CZ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Von Hippel-Lindau syndrom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16"/>
          <p:cNvPicPr preferRelativeResize="0"/>
          <p:nvPr/>
        </p:nvPicPr>
        <p:blipFill rotWithShape="1">
          <a:blip r:embed="rId4">
            <a:alphaModFix/>
          </a:blip>
          <a:srcRect b="54855" l="0" r="33971" t="0"/>
          <a:stretch/>
        </p:blipFill>
        <p:spPr>
          <a:xfrm>
            <a:off x="3479650" y="2204675"/>
            <a:ext cx="3353100" cy="13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2449" y="3517350"/>
            <a:ext cx="3600232" cy="224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/>
          <p:nvPr/>
        </p:nvSpPr>
        <p:spPr>
          <a:xfrm>
            <a:off x="3761375" y="2162575"/>
            <a:ext cx="597600" cy="277800"/>
          </a:xfrm>
          <a:prstGeom prst="flowChartConnector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6"/>
          <p:cNvSpPr/>
          <p:nvPr/>
        </p:nvSpPr>
        <p:spPr>
          <a:xfrm>
            <a:off x="6223763" y="3442550"/>
            <a:ext cx="597600" cy="277800"/>
          </a:xfrm>
          <a:prstGeom prst="flowChartConnector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6229175" y="5865100"/>
            <a:ext cx="2263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cs-CZ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nalezeno v obsahu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cs-CZ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nalezeno v plném textu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cs-CZ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metadatech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" name="Google Shape;140;p16"/>
          <p:cNvCxnSpPr/>
          <p:nvPr/>
        </p:nvCxnSpPr>
        <p:spPr>
          <a:xfrm flipH="1">
            <a:off x="3020975" y="4821625"/>
            <a:ext cx="1598700" cy="1767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41" name="Google Shape;141;p16"/>
          <p:cNvSpPr txBox="1"/>
          <p:nvPr/>
        </p:nvSpPr>
        <p:spPr>
          <a:xfrm>
            <a:off x="6748600" y="2204675"/>
            <a:ext cx="164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cs-CZ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katalog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52800" y="5882504"/>
            <a:ext cx="1643099" cy="53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6"/>
          <p:cNvSpPr txBox="1"/>
          <p:nvPr/>
        </p:nvSpPr>
        <p:spPr>
          <a:xfrm>
            <a:off x="6590800" y="2495475"/>
            <a:ext cx="2263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66201" lvl="0" marL="360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b="0" i="0" lang="cs-CZ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nalezeno v metadatech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7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Získej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cs-CZ" sz="7000">
                <a:solidFill>
                  <a:srgbClr val="FFFFFF"/>
                </a:solidFill>
              </a:rPr>
              <a:t>3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Objednejte si dokument z jiné knihovny online</a:t>
            </a:r>
            <a:endParaRPr/>
          </a:p>
        </p:txBody>
      </p:sp>
      <p:cxnSp>
        <p:nvCxnSpPr>
          <p:cNvPr id="157" name="Google Shape;157;p18"/>
          <p:cNvCxnSpPr/>
          <p:nvPr/>
        </p:nvCxnSpPr>
        <p:spPr>
          <a:xfrm>
            <a:off x="6311050" y="3231250"/>
            <a:ext cx="749700" cy="11439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58" name="Google Shape;15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2275" y="2343288"/>
            <a:ext cx="3776375" cy="217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8"/>
          <p:cNvPicPr preferRelativeResize="0"/>
          <p:nvPr/>
        </p:nvPicPr>
        <p:blipFill rotWithShape="1">
          <a:blip r:embed="rId4">
            <a:alphaModFix/>
          </a:blip>
          <a:srcRect b="65831" l="0" r="0" t="0"/>
          <a:stretch/>
        </p:blipFill>
        <p:spPr>
          <a:xfrm>
            <a:off x="312150" y="2350508"/>
            <a:ext cx="2658250" cy="34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269275" y="2011125"/>
            <a:ext cx="29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1. Přihlásit se</a:t>
            </a:r>
            <a:endParaRPr/>
          </a:p>
        </p:txBody>
      </p:sp>
      <p:pic>
        <p:nvPicPr>
          <p:cNvPr id="161" name="Google Shape;16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4913" y="3394812"/>
            <a:ext cx="2959036" cy="31004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2" name="Google Shape;162;p18"/>
          <p:cNvCxnSpPr/>
          <p:nvPr/>
        </p:nvCxnSpPr>
        <p:spPr>
          <a:xfrm flipH="1" rot="10800000">
            <a:off x="1127600" y="4055925"/>
            <a:ext cx="2886300" cy="15567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63" name="Google Shape;163;p18"/>
          <p:cNvSpPr txBox="1"/>
          <p:nvPr/>
        </p:nvSpPr>
        <p:spPr>
          <a:xfrm>
            <a:off x="269275" y="2994600"/>
            <a:ext cx="297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2. Vyhledat dokument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3545425" y="2011125"/>
            <a:ext cx="46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3. Vybrat knihovnu, kam bude dokument doručen</a:t>
            </a:r>
            <a:endParaRPr/>
          </a:p>
        </p:txBody>
      </p:sp>
      <p:sp>
        <p:nvSpPr>
          <p:cNvPr id="165" name="Google Shape;165;p18"/>
          <p:cNvSpPr txBox="1"/>
          <p:nvPr/>
        </p:nvSpPr>
        <p:spPr>
          <a:xfrm>
            <a:off x="3789025" y="5016100"/>
            <a:ext cx="465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4. Vyplnit formulář</a:t>
            </a:r>
            <a:endParaRPr/>
          </a:p>
        </p:txBody>
      </p:sp>
      <p:pic>
        <p:nvPicPr>
          <p:cNvPr id="166" name="Google Shape;166;p18"/>
          <p:cNvPicPr preferRelativeResize="0"/>
          <p:nvPr/>
        </p:nvPicPr>
        <p:blipFill rotWithShape="1">
          <a:blip r:embed="rId6">
            <a:alphaModFix/>
          </a:blip>
          <a:srcRect b="3249" l="27658" r="23022" t="1748"/>
          <a:stretch/>
        </p:blipFill>
        <p:spPr>
          <a:xfrm>
            <a:off x="5607550" y="4333575"/>
            <a:ext cx="2156676" cy="2600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18"/>
          <p:cNvCxnSpPr/>
          <p:nvPr/>
        </p:nvCxnSpPr>
        <p:spPr>
          <a:xfrm flipH="1">
            <a:off x="6545725" y="4081600"/>
            <a:ext cx="345000" cy="17754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/>
          <p:nvPr>
            <p:ph idx="1" type="body"/>
          </p:nvPr>
        </p:nvSpPr>
        <p:spPr>
          <a:xfrm>
            <a:off x="457200" y="2247650"/>
            <a:ext cx="85128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cs-CZ"/>
              <a:t>provozovatel služby Národní technická knihovna v Praze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/>
              <a:t>cena za službu 70 Kč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dodání dokumentu z jiné knihovny a vrácení zpět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/>
              <a:t>vyzvednutí a vrácení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vyzvednutí v knihovně uživatele, kterou si zadal v objednávce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na stejné místo se i vrací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/>
              <a:t>výpůjční lhůta na 1 měsíc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/>
              <a:t>dle podmínek domovské knihovny</a:t>
            </a:r>
            <a:endParaRPr/>
          </a:p>
        </p:txBody>
      </p:sp>
      <p:sp>
        <p:nvSpPr>
          <p:cNvPr id="174" name="Google Shape;174;p19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Získej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Čtenářské konto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181" name="Google Shape;181;p20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cs-CZ" sz="7000">
                <a:solidFill>
                  <a:srgbClr val="FFFFFF"/>
                </a:solidFill>
              </a:rPr>
              <a:t>4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1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Propojení účtů více knihoven</a:t>
            </a:r>
            <a:endParaRPr/>
          </a:p>
        </p:txBody>
      </p:sp>
      <p:pic>
        <p:nvPicPr>
          <p:cNvPr id="188" name="Google Shape;18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101" y="2237666"/>
            <a:ext cx="3533275" cy="430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472" y="2654568"/>
            <a:ext cx="2338100" cy="23229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21"/>
          <p:cNvCxnSpPr/>
          <p:nvPr/>
        </p:nvCxnSpPr>
        <p:spPr>
          <a:xfrm>
            <a:off x="2616975" y="2775425"/>
            <a:ext cx="1447200" cy="3450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91" name="Google Shape;19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70125" y="4316725"/>
            <a:ext cx="3085900" cy="23729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2" name="Google Shape;192;p21"/>
          <p:cNvCxnSpPr/>
          <p:nvPr/>
        </p:nvCxnSpPr>
        <p:spPr>
          <a:xfrm>
            <a:off x="6311050" y="3231250"/>
            <a:ext cx="749700" cy="11439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Inspirace a mikrostránky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199" name="Google Shape;199;p22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cs-CZ" sz="7000">
                <a:solidFill>
                  <a:srgbClr val="FFFFFF"/>
                </a:solidFill>
              </a:rPr>
              <a:t>5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Inspirační seznamy</a:t>
            </a:r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3199" y="2133019"/>
            <a:ext cx="5057599" cy="4454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Vize portálu</a:t>
            </a:r>
            <a:endParaRPr/>
          </a:p>
        </p:txBody>
      </p:sp>
      <p:sp>
        <p:nvSpPr>
          <p:cNvPr id="41" name="Google Shape;41;p6"/>
          <p:cNvSpPr txBox="1"/>
          <p:nvPr>
            <p:ph idx="1" type="body"/>
          </p:nvPr>
        </p:nvSpPr>
        <p:spPr>
          <a:xfrm>
            <a:off x="4443375" y="3097638"/>
            <a:ext cx="3944700" cy="270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lang="cs-CZ" sz="3600">
                <a:solidFill>
                  <a:schemeClr val="dk1"/>
                </a:solidFill>
              </a:rPr>
              <a:t>Fondy a služby </a:t>
            </a:r>
            <a:r>
              <a:rPr b="1" lang="cs-CZ" sz="6200">
                <a:solidFill>
                  <a:schemeClr val="dk1"/>
                </a:solidFill>
              </a:rPr>
              <a:t>knihoven</a:t>
            </a:r>
            <a:r>
              <a:rPr lang="cs-CZ" sz="5300">
                <a:solidFill>
                  <a:schemeClr val="dk1"/>
                </a:solidFill>
              </a:rPr>
              <a:t> </a:t>
            </a:r>
            <a:br>
              <a:rPr lang="cs-CZ" sz="3600">
                <a:solidFill>
                  <a:schemeClr val="dk1"/>
                </a:solidFill>
              </a:rPr>
            </a:br>
            <a:r>
              <a:rPr lang="cs-CZ" sz="3600">
                <a:solidFill>
                  <a:schemeClr val="dk1"/>
                </a:solidFill>
              </a:rPr>
              <a:t>na jednom místě.</a:t>
            </a:r>
            <a:endParaRPr sz="2800"/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650" y="2713300"/>
            <a:ext cx="3472574" cy="347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13" name="Google Shape;213;p24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/>
          </a:p>
        </p:txBody>
      </p:sp>
      <p:pic>
        <p:nvPicPr>
          <p:cNvPr id="214" name="Google Shape;21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6300" y="294575"/>
            <a:ext cx="6761486" cy="450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2500" y="4880575"/>
            <a:ext cx="3479788" cy="1535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6462" y="4880576"/>
            <a:ext cx="3584274" cy="15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/>
          <p:nvPr>
            <p:ph type="ctrTitle"/>
          </p:nvPr>
        </p:nvSpPr>
        <p:spPr>
          <a:xfrm rot="-5400000">
            <a:off x="-829100" y="3572594"/>
            <a:ext cx="4392600" cy="15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>
                <a:solidFill>
                  <a:schemeClr val="dk1"/>
                </a:solidFill>
              </a:rPr>
              <a:t>akcek.knihovny.cz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 b="0" l="0" r="0" t="2572"/>
          <a:stretch/>
        </p:blipFill>
        <p:spPr>
          <a:xfrm>
            <a:off x="2442592" y="426937"/>
            <a:ext cx="6001448" cy="646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Komensky.knihovny.cz</a:t>
            </a:r>
            <a:endParaRPr/>
          </a:p>
        </p:txBody>
      </p:sp>
      <p:pic>
        <p:nvPicPr>
          <p:cNvPr id="230" name="Google Shape;23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8952" y="1340768"/>
            <a:ext cx="5932705" cy="381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/>
          <p:cNvPicPr preferRelativeResize="0"/>
          <p:nvPr/>
        </p:nvPicPr>
        <p:blipFill rotWithShape="1">
          <a:blip r:embed="rId4">
            <a:alphaModFix/>
          </a:blip>
          <a:srcRect b="0" l="0" r="0" t="19884"/>
          <a:stretch/>
        </p:blipFill>
        <p:spPr>
          <a:xfrm>
            <a:off x="800100" y="4903433"/>
            <a:ext cx="7407877" cy="196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38" name="Google Shape;238;p27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1989.knihovny.cz</a:t>
            </a:r>
            <a:endParaRPr/>
          </a:p>
        </p:txBody>
      </p:sp>
      <p:pic>
        <p:nvPicPr>
          <p:cNvPr id="239" name="Google Shape;23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675" y="2000250"/>
            <a:ext cx="7843725" cy="478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rejcha.knihovny.cz</a:t>
            </a:r>
            <a:endParaRPr/>
          </a:p>
        </p:txBody>
      </p:sp>
      <p:pic>
        <p:nvPicPr>
          <p:cNvPr id="246" name="Google Shape;246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0100" y="1417950"/>
            <a:ext cx="5325576" cy="5255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/>
          <p:nvPr/>
        </p:nvSpPr>
        <p:spPr>
          <a:xfrm>
            <a:off x="3550" y="4200"/>
            <a:ext cx="9197400" cy="684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9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1126" y="425875"/>
            <a:ext cx="6434247" cy="600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0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40"/>
              </a:spcBef>
              <a:spcAft>
                <a:spcPts val="0"/>
              </a:spcAft>
              <a:buSzPts val="2400"/>
              <a:buChar char="➢"/>
            </a:pPr>
            <a:r>
              <a:rPr lang="cs-CZ"/>
              <a:t>Z rozcestníku zdrojů se stalo něco víc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cs-CZ"/>
              <a:t>Potřeba prezentovat online služby knihoven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cs-CZ"/>
              <a:t>Negativní vyznění původního názvu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cs-CZ"/>
              <a:t>Potřeba mít něco univerzálního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cs-CZ"/>
              <a:t>Možnost rychlé aktualizace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➢"/>
            </a:pPr>
            <a:r>
              <a:rPr lang="cs-CZ"/>
              <a:t>Do budoucna - propagace akcí knihoven</a:t>
            </a:r>
            <a:endParaRPr/>
          </a:p>
          <a:p>
            <a:pPr indent="0" lvl="0" marL="45720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Proměna na Online.knihovny.cz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1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1"/>
          <p:cNvSpPr/>
          <p:nvPr/>
        </p:nvSpPr>
        <p:spPr>
          <a:xfrm>
            <a:off x="-26700" y="4200"/>
            <a:ext cx="9197400" cy="6849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31"/>
          <p:cNvPicPr preferRelativeResize="0"/>
          <p:nvPr/>
        </p:nvPicPr>
        <p:blipFill rotWithShape="1">
          <a:blip r:embed="rId3">
            <a:alphaModFix/>
          </a:blip>
          <a:srcRect b="0" l="0" r="0" t="7450"/>
          <a:stretch/>
        </p:blipFill>
        <p:spPr>
          <a:xfrm>
            <a:off x="234675" y="4265575"/>
            <a:ext cx="4878174" cy="250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6126" y="224698"/>
            <a:ext cx="4669224" cy="173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300" y="2047812"/>
            <a:ext cx="3978909" cy="212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2125" y="151450"/>
            <a:ext cx="3730799" cy="235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 rotWithShape="1">
          <a:blip r:embed="rId7">
            <a:alphaModFix/>
          </a:blip>
          <a:srcRect b="7227" l="0" r="0" t="0"/>
          <a:stretch/>
        </p:blipFill>
        <p:spPr>
          <a:xfrm>
            <a:off x="4913275" y="2400050"/>
            <a:ext cx="3258725" cy="212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2650" y="4527128"/>
            <a:ext cx="3518024" cy="218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2"/>
          <p:cNvSpPr txBox="1"/>
          <p:nvPr>
            <p:ph idx="1" type="body"/>
          </p:nvPr>
        </p:nvSpPr>
        <p:spPr>
          <a:xfrm>
            <a:off x="457200" y="2247650"/>
            <a:ext cx="48576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>
                <a:solidFill>
                  <a:srgbClr val="595959"/>
                </a:solidFill>
              </a:rPr>
              <a:t>rozcestník (nejen) pro knihovníky: </a:t>
            </a:r>
            <a:r>
              <a:rPr lang="cs-CZ" u="sng">
                <a:solidFill>
                  <a:schemeClr val="hlink"/>
                </a:solidFill>
                <a:hlinkClick r:id="rId3"/>
              </a:rPr>
              <a:t>https://ukrajina.knihovny.cz</a:t>
            </a:r>
            <a:endParaRPr u="sng">
              <a:solidFill>
                <a:schemeClr val="hlink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>
                <a:solidFill>
                  <a:srgbClr val="595959"/>
                </a:solidFill>
              </a:rPr>
              <a:t>práce s ukrajinskými dětmi</a:t>
            </a:r>
            <a:endParaRPr>
              <a:solidFill>
                <a:srgbClr val="595959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 sz="2000">
                <a:solidFill>
                  <a:srgbClr val="595959"/>
                </a:solidFill>
              </a:rPr>
              <a:t>sdílení materiálů</a:t>
            </a:r>
            <a:endParaRPr sz="2000">
              <a:solidFill>
                <a:srgbClr val="595959"/>
              </a:solidFill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cs-CZ" sz="2000">
                <a:solidFill>
                  <a:srgbClr val="595959"/>
                </a:solidFill>
              </a:rPr>
              <a:t>inspirace z knihoven</a:t>
            </a:r>
            <a:endParaRPr sz="2000">
              <a:solidFill>
                <a:srgbClr val="595959"/>
              </a:solidFill>
            </a:endParaRPr>
          </a:p>
          <a:p>
            <a:pPr indent="-355600" lvl="5" marL="1529999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■"/>
            </a:pPr>
            <a:r>
              <a:rPr lang="cs-CZ" sz="2000">
                <a:solidFill>
                  <a:srgbClr val="595959"/>
                </a:solidFill>
              </a:rPr>
              <a:t>výměna zkušeností</a:t>
            </a:r>
            <a:endParaRPr sz="2000">
              <a:solidFill>
                <a:srgbClr val="595959"/>
              </a:solidFill>
            </a:endParaRPr>
          </a:p>
          <a:p>
            <a:pPr indent="-355600" lvl="5" marL="1529999" rtl="0" algn="l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■"/>
            </a:pPr>
            <a:r>
              <a:rPr lang="cs-CZ" sz="2000">
                <a:solidFill>
                  <a:srgbClr val="595959"/>
                </a:solidFill>
              </a:rPr>
              <a:t>rozvoj platformy</a:t>
            </a:r>
            <a:endParaRPr sz="2000">
              <a:solidFill>
                <a:srgbClr val="595959"/>
              </a:solidFill>
            </a:endParaRPr>
          </a:p>
          <a:p>
            <a:pPr indent="-355599" lvl="4" marL="89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○"/>
            </a:pPr>
            <a:r>
              <a:rPr lang="cs-CZ" sz="2000">
                <a:solidFill>
                  <a:srgbClr val="595959"/>
                </a:solidFill>
              </a:rPr>
              <a:t>spolupráce knihoven</a:t>
            </a:r>
            <a:endParaRPr sz="2000">
              <a:solidFill>
                <a:srgbClr val="595959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cs-CZ">
                <a:solidFill>
                  <a:srgbClr val="595959"/>
                </a:solidFill>
              </a:rPr>
              <a:t>MZK, MKP, KISK a další knihovny a jednotlivci</a:t>
            </a:r>
            <a:endParaRPr/>
          </a:p>
        </p:txBody>
      </p:sp>
      <p:sp>
        <p:nvSpPr>
          <p:cNvPr id="282" name="Google Shape;282;p32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Pomoc Ukrajině</a:t>
            </a:r>
            <a:endParaRPr/>
          </a:p>
        </p:txBody>
      </p:sp>
      <p:pic>
        <p:nvPicPr>
          <p:cNvPr id="283" name="Google Shape;28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1250" y="2142500"/>
            <a:ext cx="4053750" cy="405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3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Citace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290" name="Google Shape;290;p33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cs-CZ" sz="7000">
                <a:solidFill>
                  <a:srgbClr val="FFFFFF"/>
                </a:solidFill>
              </a:rPr>
              <a:t>6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40"/>
              </a:spcBef>
              <a:spcAft>
                <a:spcPts val="0"/>
              </a:spcAft>
              <a:buNone/>
            </a:pPr>
            <a:r>
              <a:rPr lang="cs-CZ"/>
              <a:t>Přispějeme k rozvoji informační společnosti tím, že svým uživatelům nabídneme </a:t>
            </a:r>
            <a:r>
              <a:rPr b="1" lang="cs-CZ"/>
              <a:t>prostor</a:t>
            </a:r>
            <a:r>
              <a:rPr lang="cs-CZ"/>
              <a:t>, kde si jednoduše vyhledají dokumenty z tištěných i elektronických </a:t>
            </a:r>
            <a:r>
              <a:rPr b="1" lang="cs-CZ"/>
              <a:t>fondů</a:t>
            </a:r>
            <a:r>
              <a:rPr lang="cs-CZ"/>
              <a:t> knihoven na témata, která je zajímají. Nabídneme jim také </a:t>
            </a:r>
            <a:r>
              <a:rPr b="1" lang="cs-CZ"/>
              <a:t>služby</a:t>
            </a:r>
            <a:r>
              <a:rPr lang="cs-CZ"/>
              <a:t>, jejichž prostřednictvím se k těmto zdrojům a informacím dostanou nejen v knihovnách, ale také online z pohodlí domova. Chceme vybudovat </a:t>
            </a:r>
            <a:r>
              <a:rPr b="1" lang="cs-CZ"/>
              <a:t>síť spolupracujících knihoven</a:t>
            </a:r>
            <a:r>
              <a:rPr lang="cs-CZ"/>
              <a:t>, která usnadní služby svým uživatelům i jim samotným.</a:t>
            </a:r>
            <a:endParaRPr/>
          </a:p>
        </p:txBody>
      </p:sp>
      <p:sp>
        <p:nvSpPr>
          <p:cNvPr id="49" name="Google Shape;49;p7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Mise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4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Největší databáze citací v ČR</a:t>
            </a:r>
            <a:endParaRPr/>
          </a:p>
        </p:txBody>
      </p:sp>
      <p:pic>
        <p:nvPicPr>
          <p:cNvPr id="297" name="Google Shape;2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6100" y="2112100"/>
            <a:ext cx="7017977" cy="4543024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/>
          <p:nvPr/>
        </p:nvSpPr>
        <p:spPr>
          <a:xfrm>
            <a:off x="5671500" y="4278375"/>
            <a:ext cx="1026600" cy="277800"/>
          </a:xfrm>
          <a:prstGeom prst="flowChartConnector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 sz="4800">
                <a:solidFill>
                  <a:schemeClr val="lt1"/>
                </a:solidFill>
              </a:rPr>
              <a:t>Autoritní záznamy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305" name="Google Shape;305;p35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lang="cs-CZ" sz="7000">
                <a:solidFill>
                  <a:srgbClr val="FFFFFF"/>
                </a:solidFill>
              </a:rPr>
              <a:t>7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6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Autoritní záznamy</a:t>
            </a:r>
            <a:endParaRPr/>
          </a:p>
        </p:txBody>
      </p:sp>
      <p:pic>
        <p:nvPicPr>
          <p:cNvPr id="312" name="Google Shape;31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7350" y="2347700"/>
            <a:ext cx="5318124" cy="416034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6"/>
          <p:cNvSpPr/>
          <p:nvPr/>
        </p:nvSpPr>
        <p:spPr>
          <a:xfrm>
            <a:off x="6465118" y="5804847"/>
            <a:ext cx="1803900" cy="445200"/>
          </a:xfrm>
          <a:prstGeom prst="flowChartConnector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25" y="1979600"/>
            <a:ext cx="3227773" cy="466095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6"/>
          <p:cNvSpPr/>
          <p:nvPr/>
        </p:nvSpPr>
        <p:spPr>
          <a:xfrm>
            <a:off x="2210900" y="2846050"/>
            <a:ext cx="313500" cy="351600"/>
          </a:xfrm>
          <a:prstGeom prst="flowChartConnector">
            <a:avLst/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6" name="Google Shape;316;p36"/>
          <p:cNvCxnSpPr>
            <a:stCxn id="315" idx="5"/>
          </p:cNvCxnSpPr>
          <p:nvPr/>
        </p:nvCxnSpPr>
        <p:spPr>
          <a:xfrm>
            <a:off x="2478489" y="3146159"/>
            <a:ext cx="3563400" cy="191100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Publikace o dané osobě</a:t>
            </a:r>
            <a:endParaRPr/>
          </a:p>
        </p:txBody>
      </p:sp>
      <p:pic>
        <p:nvPicPr>
          <p:cNvPr id="323" name="Google Shape;32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962" y="2053175"/>
            <a:ext cx="4678575" cy="459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Více info o portálu</a:t>
            </a:r>
            <a:endParaRPr b="1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9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36" name="Google Shape;336;p39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poznejte.knihovny.cz</a:t>
            </a:r>
            <a:endParaRPr/>
          </a:p>
        </p:txBody>
      </p:sp>
      <p:pic>
        <p:nvPicPr>
          <p:cNvPr id="337" name="Google Shape;33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700" y="2247650"/>
            <a:ext cx="8862598" cy="402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0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4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44" name="Google Shape;344;p40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Youtube videa</a:t>
            </a:r>
            <a:endParaRPr/>
          </a:p>
        </p:txBody>
      </p:sp>
      <p:pic>
        <p:nvPicPr>
          <p:cNvPr id="345" name="Google Shape;345;p40"/>
          <p:cNvPicPr preferRelativeResize="0"/>
          <p:nvPr/>
        </p:nvPicPr>
        <p:blipFill rotWithShape="1">
          <a:blip r:embed="rId3">
            <a:alphaModFix/>
          </a:blip>
          <a:srcRect b="0" l="0" r="0" t="6331"/>
          <a:stretch/>
        </p:blipFill>
        <p:spPr>
          <a:xfrm>
            <a:off x="0" y="2004825"/>
            <a:ext cx="9143998" cy="46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1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800"/>
              <a:t>Cíle do budoucna</a:t>
            </a:r>
            <a:endParaRPr sz="4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Koncepce rozvoje portálu</a:t>
            </a:r>
            <a:endParaRPr/>
          </a:p>
        </p:txBody>
      </p:sp>
      <p:pic>
        <p:nvPicPr>
          <p:cNvPr id="358" name="Google Shape;35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93696">
            <a:off x="602246" y="2297688"/>
            <a:ext cx="2959808" cy="4251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9" name="Google Shape;359;p42"/>
          <p:cNvSpPr txBox="1"/>
          <p:nvPr/>
        </p:nvSpPr>
        <p:spPr>
          <a:xfrm>
            <a:off x="3933275" y="2708600"/>
            <a:ext cx="4797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rgbClr val="273144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https://bit.ly/koncepce2022-2026</a:t>
            </a:r>
            <a:endParaRPr sz="2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3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100">
                <a:solidFill>
                  <a:schemeClr val="lt1"/>
                </a:solidFill>
              </a:rPr>
              <a:t>Propagace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>
                <a:solidFill>
                  <a:schemeClr val="lt1"/>
                </a:solidFill>
              </a:rPr>
              <a:t>Zvýšit povědomí o portálu</a:t>
            </a:r>
            <a:endParaRPr/>
          </a:p>
        </p:txBody>
      </p:sp>
      <p:pic>
        <p:nvPicPr>
          <p:cNvPr id="366" name="Google Shape;3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625" y="2215750"/>
            <a:ext cx="4583151" cy="44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Základní čísla</a:t>
            </a:r>
            <a:endParaRPr/>
          </a:p>
        </p:txBody>
      </p:sp>
      <p:sp>
        <p:nvSpPr>
          <p:cNvPr id="56" name="Google Shape;56;p8"/>
          <p:cNvSpPr txBox="1"/>
          <p:nvPr/>
        </p:nvSpPr>
        <p:spPr>
          <a:xfrm>
            <a:off x="684575" y="2153225"/>
            <a:ext cx="348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5000">
                <a:solidFill>
                  <a:srgbClr val="E5004B"/>
                </a:solidFill>
              </a:rPr>
              <a:t>84</a:t>
            </a:r>
            <a:r>
              <a:rPr b="1" lang="cs-CZ" sz="5000"/>
              <a:t> </a:t>
            </a:r>
            <a:br>
              <a:rPr b="1" lang="cs-CZ" sz="4000"/>
            </a:br>
            <a:r>
              <a:rPr lang="cs-CZ" sz="2400"/>
              <a:t>zapojených knihoven</a:t>
            </a:r>
            <a:endParaRPr sz="2400"/>
          </a:p>
        </p:txBody>
      </p:sp>
      <p:sp>
        <p:nvSpPr>
          <p:cNvPr id="57" name="Google Shape;57;p8"/>
          <p:cNvSpPr txBox="1"/>
          <p:nvPr/>
        </p:nvSpPr>
        <p:spPr>
          <a:xfrm>
            <a:off x="164875" y="3809088"/>
            <a:ext cx="348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5000">
                <a:solidFill>
                  <a:srgbClr val="E5004B"/>
                </a:solidFill>
              </a:rPr>
              <a:t>14</a:t>
            </a:r>
            <a:r>
              <a:rPr b="1" lang="cs-CZ" sz="5000"/>
              <a:t> </a:t>
            </a:r>
            <a:br>
              <a:rPr b="1" lang="cs-CZ" sz="4000"/>
            </a:br>
            <a:r>
              <a:rPr lang="cs-CZ" sz="2400"/>
              <a:t>digitálních knihoven</a:t>
            </a:r>
            <a:endParaRPr sz="2400"/>
          </a:p>
        </p:txBody>
      </p:sp>
      <p:sp>
        <p:nvSpPr>
          <p:cNvPr id="58" name="Google Shape;58;p8"/>
          <p:cNvSpPr txBox="1"/>
          <p:nvPr/>
        </p:nvSpPr>
        <p:spPr>
          <a:xfrm>
            <a:off x="927125" y="5297075"/>
            <a:ext cx="348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5000">
                <a:solidFill>
                  <a:srgbClr val="E5004B"/>
                </a:solidFill>
              </a:rPr>
              <a:t>17</a:t>
            </a:r>
            <a:r>
              <a:rPr b="1" lang="cs-CZ" sz="5000"/>
              <a:t> </a:t>
            </a:r>
            <a:br>
              <a:rPr b="1" lang="cs-CZ" sz="4000"/>
            </a:br>
            <a:r>
              <a:rPr lang="cs-CZ" sz="2400"/>
              <a:t>dalších zdrojů</a:t>
            </a:r>
            <a:endParaRPr sz="2400"/>
          </a:p>
        </p:txBody>
      </p:sp>
      <p:sp>
        <p:nvSpPr>
          <p:cNvPr id="59" name="Google Shape;59;p8"/>
          <p:cNvSpPr txBox="1"/>
          <p:nvPr/>
        </p:nvSpPr>
        <p:spPr>
          <a:xfrm>
            <a:off x="4888175" y="2153225"/>
            <a:ext cx="348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5000">
                <a:solidFill>
                  <a:srgbClr val="E5004B"/>
                </a:solidFill>
              </a:rPr>
              <a:t>16,8 mil.</a:t>
            </a:r>
            <a:r>
              <a:rPr b="1" lang="cs-CZ" sz="5000"/>
              <a:t> </a:t>
            </a:r>
            <a:br>
              <a:rPr b="1" lang="cs-CZ" sz="4000"/>
            </a:br>
            <a:r>
              <a:rPr lang="cs-CZ" sz="2400"/>
              <a:t>záznamů (lokální index)</a:t>
            </a:r>
            <a:endParaRPr sz="2400"/>
          </a:p>
        </p:txBody>
      </p:sp>
      <p:sp>
        <p:nvSpPr>
          <p:cNvPr id="60" name="Google Shape;60;p8"/>
          <p:cNvSpPr txBox="1"/>
          <p:nvPr/>
        </p:nvSpPr>
        <p:spPr>
          <a:xfrm>
            <a:off x="5108650" y="5247275"/>
            <a:ext cx="348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5000">
                <a:solidFill>
                  <a:srgbClr val="E5004B"/>
                </a:solidFill>
              </a:rPr>
              <a:t>316 693</a:t>
            </a:r>
            <a:r>
              <a:rPr b="1" lang="cs-CZ" sz="5000"/>
              <a:t> </a:t>
            </a:r>
            <a:br>
              <a:rPr b="1" lang="cs-CZ" sz="4000"/>
            </a:br>
            <a:r>
              <a:rPr lang="cs-CZ" sz="2400"/>
              <a:t>uživatelů / rok</a:t>
            </a:r>
            <a:endParaRPr sz="2400"/>
          </a:p>
        </p:txBody>
      </p:sp>
      <p:sp>
        <p:nvSpPr>
          <p:cNvPr id="61" name="Google Shape;61;p8"/>
          <p:cNvSpPr txBox="1"/>
          <p:nvPr/>
        </p:nvSpPr>
        <p:spPr>
          <a:xfrm>
            <a:off x="3985625" y="3809100"/>
            <a:ext cx="34851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5000">
                <a:solidFill>
                  <a:srgbClr val="E5004B"/>
                </a:solidFill>
              </a:rPr>
              <a:t>487 mld.</a:t>
            </a:r>
            <a:r>
              <a:rPr b="1" lang="cs-CZ" sz="5000"/>
              <a:t> </a:t>
            </a:r>
            <a:br>
              <a:rPr b="1" lang="cs-CZ" sz="4000"/>
            </a:br>
            <a:r>
              <a:rPr lang="cs-CZ" sz="2400"/>
              <a:t>záznamů (EDS)</a:t>
            </a:r>
            <a:endParaRPr sz="2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Výzkumy informačních potřeb</a:t>
            </a:r>
            <a:endParaRPr/>
          </a:p>
        </p:txBody>
      </p:sp>
      <p:pic>
        <p:nvPicPr>
          <p:cNvPr id="373" name="Google Shape;37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" y="1919150"/>
            <a:ext cx="9144000" cy="4938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16161"/>
        </a:solidFill>
      </p:bgPr>
    </p:bg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5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100"/>
              <a:t>Produkt</a:t>
            </a:r>
            <a:r>
              <a:rPr lang="cs-CZ"/>
              <a:t>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/>
              <a:t>Co jim nabízíme?</a:t>
            </a:r>
            <a:endParaRPr sz="2400"/>
          </a:p>
        </p:txBody>
      </p:sp>
      <p:pic>
        <p:nvPicPr>
          <p:cNvPr id="380" name="Google Shape;38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67113"/>
            <a:ext cx="9144000" cy="406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100">
                <a:solidFill>
                  <a:schemeClr val="lt1"/>
                </a:solidFill>
              </a:rPr>
              <a:t>Podpora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2400">
                <a:solidFill>
                  <a:schemeClr val="lt1"/>
                </a:solidFill>
              </a:rPr>
              <a:t>Jednoduchá řešení (zejména malým) knihovnám</a:t>
            </a:r>
            <a:endParaRPr/>
          </a:p>
        </p:txBody>
      </p:sp>
      <p:pic>
        <p:nvPicPr>
          <p:cNvPr id="387" name="Google Shape;3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2384225" y="2115700"/>
            <a:ext cx="4436050" cy="44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7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4100">
                <a:solidFill>
                  <a:schemeClr val="lt1"/>
                </a:solidFill>
              </a:rPr>
              <a:t>Spolupráce</a:t>
            </a:r>
            <a:endParaRPr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>
                <a:solidFill>
                  <a:schemeClr val="lt1"/>
                </a:solidFill>
              </a:rPr>
              <a:t>Vytvořit fungující národní síť knihoven</a:t>
            </a:r>
            <a:endParaRPr sz="2400">
              <a:solidFill>
                <a:schemeClr val="lt1"/>
              </a:solidFill>
            </a:endParaRPr>
          </a:p>
        </p:txBody>
      </p:sp>
      <p:pic>
        <p:nvPicPr>
          <p:cNvPr id="394" name="Google Shape;3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424" y="2169950"/>
            <a:ext cx="4387800" cy="43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8"/>
          <p:cNvSpPr txBox="1"/>
          <p:nvPr>
            <p:ph idx="1" type="body"/>
          </p:nvPr>
        </p:nvSpPr>
        <p:spPr>
          <a:xfrm>
            <a:off x="457200" y="3052500"/>
            <a:ext cx="8229600" cy="307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rPr b="1" lang="cs-CZ" sz="4500"/>
              <a:t>Pokud má portál fungovat, </a:t>
            </a:r>
            <a:r>
              <a:rPr b="1" lang="cs-CZ" sz="4500">
                <a:solidFill>
                  <a:srgbClr val="E5004B"/>
                </a:solidFill>
              </a:rPr>
              <a:t>budeme potřebovat knihovny</a:t>
            </a:r>
            <a:r>
              <a:rPr b="1" lang="cs-CZ" sz="4500"/>
              <a:t>!</a:t>
            </a:r>
            <a:endParaRPr b="1" sz="4500"/>
          </a:p>
        </p:txBody>
      </p:sp>
      <p:sp>
        <p:nvSpPr>
          <p:cNvPr id="401" name="Google Shape;401;p48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9661" y="34125"/>
            <a:ext cx="71507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49"/>
          <p:cNvSpPr txBox="1"/>
          <p:nvPr>
            <p:ph idx="1" type="body"/>
          </p:nvPr>
        </p:nvSpPr>
        <p:spPr>
          <a:xfrm>
            <a:off x="2161850" y="4809500"/>
            <a:ext cx="6712200" cy="18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br>
              <a:rPr b="1" lang="cs-CZ" sz="1600">
                <a:solidFill>
                  <a:srgbClr val="E5004B"/>
                </a:solidFill>
              </a:rPr>
            </a:br>
            <a:endParaRPr b="1" sz="1600">
              <a:solidFill>
                <a:srgbClr val="E5004B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>
                <a:solidFill>
                  <a:srgbClr val="E5004B"/>
                </a:solidFill>
              </a:rPr>
              <a:t>Martin Krčál</a:t>
            </a:r>
            <a:endParaRPr b="1">
              <a:solidFill>
                <a:srgbClr val="E5004B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1600">
                <a:solidFill>
                  <a:srgbClr val="E5004B"/>
                </a:solidFill>
              </a:rPr>
              <a:t>martin.krcal@mzk.cz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409" name="Google Shape;409;p49"/>
          <p:cNvSpPr txBox="1"/>
          <p:nvPr/>
        </p:nvSpPr>
        <p:spPr>
          <a:xfrm>
            <a:off x="0" y="0"/>
            <a:ext cx="9144000" cy="2135100"/>
          </a:xfrm>
          <a:prstGeom prst="rect">
            <a:avLst/>
          </a:prstGeom>
          <a:solidFill>
            <a:srgbClr val="E5004B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3600">
                <a:solidFill>
                  <a:schemeClr val="lt1"/>
                </a:solidFill>
              </a:rPr>
              <a:t>Prostor na dotazy</a:t>
            </a:r>
            <a:endParaRPr b="1" sz="3600">
              <a:solidFill>
                <a:schemeClr val="lt1"/>
              </a:solidFill>
            </a:endParaRPr>
          </a:p>
        </p:txBody>
      </p:sp>
      <p:pic>
        <p:nvPicPr>
          <p:cNvPr id="410" name="Google Shape;41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9652" y="3376301"/>
            <a:ext cx="3782850" cy="769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Migrace na VuFind 8</a:t>
            </a:r>
            <a:endParaRPr/>
          </a:p>
        </p:txBody>
      </p:sp>
      <p:pic>
        <p:nvPicPr>
          <p:cNvPr id="68" name="Google Shape;6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450" y="1999500"/>
            <a:ext cx="4319100" cy="477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9"/>
          <p:cNvPicPr preferRelativeResize="0"/>
          <p:nvPr/>
        </p:nvPicPr>
        <p:blipFill rotWithShape="1">
          <a:blip r:embed="rId4">
            <a:alphaModFix/>
          </a:blip>
          <a:srcRect b="0" l="8078" r="10401" t="0"/>
          <a:stretch/>
        </p:blipFill>
        <p:spPr>
          <a:xfrm>
            <a:off x="4556950" y="1999500"/>
            <a:ext cx="4455826" cy="4771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9"/>
          <p:cNvSpPr/>
          <p:nvPr/>
        </p:nvSpPr>
        <p:spPr>
          <a:xfrm>
            <a:off x="4144675" y="4182000"/>
            <a:ext cx="659700" cy="42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0"/>
          <p:cNvSpPr txBox="1"/>
          <p:nvPr>
            <p:ph type="ctrTitle"/>
          </p:nvPr>
        </p:nvSpPr>
        <p:spPr>
          <a:xfrm>
            <a:off x="0" y="2266475"/>
            <a:ext cx="9144000" cy="1919400"/>
          </a:xfrm>
          <a:prstGeom prst="rect">
            <a:avLst/>
          </a:prstGeom>
          <a:solidFill>
            <a:srgbClr val="E5004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cs-CZ" sz="4800">
                <a:solidFill>
                  <a:schemeClr val="lt1"/>
                </a:solidFill>
              </a:rPr>
              <a:t>Vše na jednom místě</a:t>
            </a:r>
            <a:endParaRPr b="1" sz="4800">
              <a:solidFill>
                <a:schemeClr val="lt1"/>
              </a:solidFill>
            </a:endParaRPr>
          </a:p>
        </p:txBody>
      </p:sp>
      <p:sp>
        <p:nvSpPr>
          <p:cNvPr id="77" name="Google Shape;77;p10"/>
          <p:cNvSpPr/>
          <p:nvPr/>
        </p:nvSpPr>
        <p:spPr>
          <a:xfrm>
            <a:off x="3566400" y="286125"/>
            <a:ext cx="2011200" cy="17169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0"/>
              <a:buFont typeface="Arial"/>
              <a:buNone/>
            </a:pPr>
            <a:r>
              <a:rPr b="1" i="0" lang="cs-CZ" sz="7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i="0" sz="70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idx="1" type="body"/>
          </p:nvPr>
        </p:nvSpPr>
        <p:spPr>
          <a:xfrm>
            <a:off x="457200" y="2247650"/>
            <a:ext cx="8229600" cy="38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>
                <a:latin typeface="Verdana"/>
                <a:ea typeface="Verdana"/>
                <a:cs typeface="Verdana"/>
                <a:sym typeface="Verdana"/>
              </a:rPr>
              <a:t>Umožnit </a:t>
            </a:r>
            <a:r>
              <a:rPr b="1" lang="cs-CZ">
                <a:latin typeface="Verdana"/>
                <a:ea typeface="Verdana"/>
                <a:cs typeface="Verdana"/>
                <a:sym typeface="Verdana"/>
              </a:rPr>
              <a:t>přístup </a:t>
            </a:r>
            <a:r>
              <a:rPr lang="cs-CZ">
                <a:latin typeface="Verdana"/>
                <a:ea typeface="Verdana"/>
                <a:cs typeface="Verdana"/>
                <a:sym typeface="Verdana"/>
              </a:rPr>
              <a:t>ke službám, fondům a informacím</a:t>
            </a:r>
            <a:endParaRPr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2400"/>
              <a:buNone/>
            </a:pPr>
            <a:r>
              <a:rPr lang="cs-CZ">
                <a:latin typeface="Verdana"/>
                <a:ea typeface="Verdana"/>
                <a:cs typeface="Verdana"/>
                <a:sym typeface="Verdana"/>
              </a:rPr>
              <a:t>o českých knihovnách </a:t>
            </a:r>
            <a:r>
              <a:rPr b="1" lang="cs-CZ">
                <a:latin typeface="Verdana"/>
                <a:ea typeface="Verdana"/>
                <a:cs typeface="Verdana"/>
                <a:sym typeface="Verdana"/>
              </a:rPr>
              <a:t>z jednoho místa.</a:t>
            </a:r>
            <a:endParaRPr/>
          </a:p>
        </p:txBody>
      </p:sp>
      <p:sp>
        <p:nvSpPr>
          <p:cNvPr id="84" name="Google Shape;84;p11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Vše na jednom místě</a:t>
            </a: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2950" y="3795502"/>
            <a:ext cx="7347701" cy="259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Jenom knihovny? NE!</a:t>
            </a:r>
            <a:endParaRPr/>
          </a:p>
        </p:txBody>
      </p:sp>
      <p:sp>
        <p:nvSpPr>
          <p:cNvPr id="92" name="Google Shape;92;p12"/>
          <p:cNvSpPr/>
          <p:nvPr/>
        </p:nvSpPr>
        <p:spPr>
          <a:xfrm>
            <a:off x="1661875" y="2351275"/>
            <a:ext cx="576300" cy="589200"/>
          </a:xfrm>
          <a:prstGeom prst="mathPlus">
            <a:avLst>
              <a:gd fmla="val 23520" name="adj1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5004B"/>
              </a:highlight>
            </a:endParaRPr>
          </a:p>
        </p:txBody>
      </p:sp>
      <p:sp>
        <p:nvSpPr>
          <p:cNvPr id="93" name="Google Shape;93;p12"/>
          <p:cNvSpPr/>
          <p:nvPr/>
        </p:nvSpPr>
        <p:spPr>
          <a:xfrm>
            <a:off x="2533404" y="4053276"/>
            <a:ext cx="576300" cy="589200"/>
          </a:xfrm>
          <a:prstGeom prst="mathPlus">
            <a:avLst>
              <a:gd fmla="val 23520" name="adj1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5004B"/>
              </a:highlight>
            </a:endParaRPr>
          </a:p>
        </p:txBody>
      </p:sp>
      <p:sp>
        <p:nvSpPr>
          <p:cNvPr id="94" name="Google Shape;94;p12"/>
          <p:cNvSpPr txBox="1"/>
          <p:nvPr/>
        </p:nvSpPr>
        <p:spPr>
          <a:xfrm>
            <a:off x="2238175" y="2384275"/>
            <a:ext cx="447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Katalogy knihoven</a:t>
            </a:r>
            <a:endParaRPr b="1" sz="2200"/>
          </a:p>
        </p:txBody>
      </p:sp>
      <p:sp>
        <p:nvSpPr>
          <p:cNvPr id="95" name="Google Shape;95;p12"/>
          <p:cNvSpPr txBox="1"/>
          <p:nvPr/>
        </p:nvSpPr>
        <p:spPr>
          <a:xfrm>
            <a:off x="3109700" y="4094525"/>
            <a:ext cx="447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Digitální knihovny</a:t>
            </a:r>
            <a:endParaRPr b="1" sz="2200"/>
          </a:p>
        </p:txBody>
      </p:sp>
      <p:sp>
        <p:nvSpPr>
          <p:cNvPr id="96" name="Google Shape;96;p12"/>
          <p:cNvSpPr txBox="1"/>
          <p:nvPr/>
        </p:nvSpPr>
        <p:spPr>
          <a:xfrm>
            <a:off x="2703350" y="3239400"/>
            <a:ext cx="447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Bibliografie a databáze</a:t>
            </a:r>
            <a:endParaRPr b="1" sz="2200"/>
          </a:p>
        </p:txBody>
      </p:sp>
      <p:sp>
        <p:nvSpPr>
          <p:cNvPr id="97" name="Google Shape;97;p12"/>
          <p:cNvSpPr txBox="1"/>
          <p:nvPr/>
        </p:nvSpPr>
        <p:spPr>
          <a:xfrm>
            <a:off x="3991825" y="5804775"/>
            <a:ext cx="447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/>
              <a:t>Externí nástroje</a:t>
            </a:r>
            <a:endParaRPr b="1" sz="2200"/>
          </a:p>
        </p:txBody>
      </p:sp>
      <p:sp>
        <p:nvSpPr>
          <p:cNvPr id="98" name="Google Shape;98;p12"/>
          <p:cNvSpPr/>
          <p:nvPr/>
        </p:nvSpPr>
        <p:spPr>
          <a:xfrm>
            <a:off x="2962067" y="4912527"/>
            <a:ext cx="576300" cy="589200"/>
          </a:xfrm>
          <a:prstGeom prst="mathPlus">
            <a:avLst>
              <a:gd fmla="val 23520" name="adj1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5004B"/>
              </a:highlight>
            </a:endParaRPr>
          </a:p>
        </p:txBody>
      </p:sp>
      <p:sp>
        <p:nvSpPr>
          <p:cNvPr id="99" name="Google Shape;99;p12"/>
          <p:cNvSpPr/>
          <p:nvPr/>
        </p:nvSpPr>
        <p:spPr>
          <a:xfrm>
            <a:off x="3415525" y="5771777"/>
            <a:ext cx="576300" cy="589200"/>
          </a:xfrm>
          <a:prstGeom prst="mathPlus">
            <a:avLst>
              <a:gd fmla="val 23520" name="adj1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5004B"/>
              </a:highlight>
            </a:endParaRPr>
          </a:p>
        </p:txBody>
      </p:sp>
      <p:sp>
        <p:nvSpPr>
          <p:cNvPr id="100" name="Google Shape;100;p12"/>
          <p:cNvSpPr txBox="1"/>
          <p:nvPr/>
        </p:nvSpPr>
        <p:spPr>
          <a:xfrm>
            <a:off x="3538375" y="4949650"/>
            <a:ext cx="44757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-CZ" sz="2200">
                <a:solidFill>
                  <a:schemeClr val="dk1"/>
                </a:solidFill>
              </a:rPr>
              <a:t>Zahraniční zdroje</a:t>
            </a:r>
            <a:endParaRPr b="1" sz="2200"/>
          </a:p>
        </p:txBody>
      </p:sp>
      <p:sp>
        <p:nvSpPr>
          <p:cNvPr id="101" name="Google Shape;101;p12"/>
          <p:cNvSpPr/>
          <p:nvPr/>
        </p:nvSpPr>
        <p:spPr>
          <a:xfrm>
            <a:off x="2127040" y="3206401"/>
            <a:ext cx="576300" cy="589200"/>
          </a:xfrm>
          <a:prstGeom prst="mathPlus">
            <a:avLst>
              <a:gd fmla="val 23520" name="adj1"/>
            </a:avLst>
          </a:prstGeom>
          <a:solidFill>
            <a:srgbClr val="E5004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E5004B"/>
              </a:highligh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ctrTitle"/>
          </p:nvPr>
        </p:nvSpPr>
        <p:spPr>
          <a:xfrm>
            <a:off x="610750" y="224700"/>
            <a:ext cx="7983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cs-CZ"/>
              <a:t>Co prohledáváme</a:t>
            </a:r>
            <a:endParaRPr/>
          </a:p>
        </p:txBody>
      </p:sp>
      <p:pic>
        <p:nvPicPr>
          <p:cNvPr id="108" name="Google Shape;10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0200" y="2267850"/>
            <a:ext cx="86868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1025" y="3937350"/>
            <a:ext cx="3767100" cy="123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iv systému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