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l Alexa" initials="K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54F52B-41A8-4943-9812-6FCAE0CB7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8106" y="2283780"/>
            <a:ext cx="8246507" cy="1773315"/>
          </a:xfrm>
        </p:spPr>
        <p:txBody>
          <a:bodyPr>
            <a:normAutofit fontScale="90000"/>
          </a:bodyPr>
          <a:lstStyle/>
          <a:p>
            <a:r>
              <a:rPr lang="cs-CZ" dirty="0"/>
              <a:t>Současná polská literatura </a:t>
            </a:r>
            <a:br>
              <a:rPr lang="cs-CZ" dirty="0"/>
            </a:br>
            <a:r>
              <a:rPr lang="cs-CZ" dirty="0"/>
              <a:t>a český knižní trh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93871E1-6283-4E0A-827D-1235C7904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8106" y="4494320"/>
            <a:ext cx="8123068" cy="1870969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OD SPLÁCENÍ DĚJINNÝCH DLUHŮ K NAKLADATELSKÝM ZÁZRAKŮM</a:t>
            </a:r>
          </a:p>
          <a:p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Mgr. Michael Alexa</a:t>
            </a:r>
          </a:p>
          <a:p>
            <a:pPr algn="r"/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polonistika FF MUNI</a:t>
            </a:r>
          </a:p>
          <a:p>
            <a:pPr algn="r"/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23. června 2020</a:t>
            </a:r>
          </a:p>
        </p:txBody>
      </p:sp>
    </p:spTree>
    <p:extLst>
      <p:ext uri="{BB962C8B-B14F-4D97-AF65-F5344CB8AC3E}">
        <p14:creationId xmlns:p14="http://schemas.microsoft.com/office/powerpoint/2010/main" val="42778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B17E5D-9A5F-4F53-9212-059E9561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 próza </a:t>
            </a:r>
            <a:br>
              <a:rPr lang="cs-CZ" dirty="0"/>
            </a:br>
            <a:r>
              <a:rPr lang="cs-CZ" dirty="0"/>
              <a:t>laureátky Nobelovy ceny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DC4E18-2E97-44A1-8658-15C979CC3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/>
          <a:lstStyle/>
          <a:p>
            <a:r>
              <a:rPr lang="cs-CZ" dirty="0"/>
              <a:t>Olga Tokarczuková – kladský „magický realismus“ 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i="1" dirty="0"/>
              <a:t>Hra na spoustu bubínků</a:t>
            </a:r>
          </a:p>
          <a:p>
            <a:pPr lvl="1"/>
            <a:r>
              <a:rPr lang="cs-CZ" i="1" dirty="0"/>
              <a:t>Denní dům, noční dům</a:t>
            </a:r>
          </a:p>
          <a:p>
            <a:pPr lvl="1"/>
            <a:r>
              <a:rPr lang="cs-CZ" i="1" dirty="0"/>
              <a:t>Svůj vůz a pluh veď přes kosti mrtvých</a:t>
            </a:r>
          </a:p>
          <a:p>
            <a:pPr lvl="1"/>
            <a:r>
              <a:rPr lang="cs-CZ" i="1" dirty="0"/>
              <a:t>Knihy Jakubovy</a:t>
            </a:r>
          </a:p>
          <a:p>
            <a:pPr lvl="1"/>
            <a:r>
              <a:rPr lang="cs-CZ" i="1" dirty="0"/>
              <a:t>Okamžik medvěda</a:t>
            </a:r>
          </a:p>
          <a:p>
            <a:endParaRPr lang="cs-CZ" dirty="0"/>
          </a:p>
          <a:p>
            <a:r>
              <a:rPr lang="cs-CZ" dirty="0" err="1"/>
              <a:t>Wisława</a:t>
            </a:r>
            <a:r>
              <a:rPr lang="cs-CZ" dirty="0"/>
              <a:t> </a:t>
            </a:r>
            <a:r>
              <a:rPr lang="cs-CZ" dirty="0" err="1"/>
              <a:t>Szymborská</a:t>
            </a:r>
            <a:endParaRPr lang="cs-CZ" dirty="0"/>
          </a:p>
          <a:p>
            <a:pPr lvl="1"/>
            <a:r>
              <a:rPr lang="cs-CZ" dirty="0"/>
              <a:t>Okamžik. Dvojtečka. Tady (</a:t>
            </a:r>
            <a:r>
              <a:rPr lang="cs-CZ" dirty="0" err="1"/>
              <a:t>Pistorius</a:t>
            </a:r>
            <a:r>
              <a:rPr lang="cs-CZ" dirty="0"/>
              <a:t> &amp; Olšanská, 2009)</a:t>
            </a:r>
          </a:p>
        </p:txBody>
      </p:sp>
    </p:spTree>
    <p:extLst>
      <p:ext uri="{BB962C8B-B14F-4D97-AF65-F5344CB8AC3E}">
        <p14:creationId xmlns:p14="http://schemas.microsoft.com/office/powerpoint/2010/main" val="22774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B17E5D-9A5F-4F53-9212-059E9561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 próza polského postmodernismu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DC4E18-2E97-44A1-8658-15C979CC3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Magdalena </a:t>
            </a:r>
            <a:r>
              <a:rPr lang="cs-CZ" dirty="0" err="1"/>
              <a:t>Tulli</a:t>
            </a:r>
            <a:r>
              <a:rPr lang="cs-CZ" dirty="0"/>
              <a:t>(</a:t>
            </a:r>
            <a:r>
              <a:rPr lang="cs-CZ" dirty="0" err="1"/>
              <a:t>ová</a:t>
            </a:r>
            <a:r>
              <a:rPr lang="cs-CZ" dirty="0"/>
              <a:t>) </a:t>
            </a:r>
          </a:p>
          <a:p>
            <a:endParaRPr lang="cs-CZ" dirty="0"/>
          </a:p>
          <a:p>
            <a:pPr lvl="1"/>
            <a:r>
              <a:rPr lang="cs-CZ" dirty="0"/>
              <a:t>Stehy a Sny a kameny(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Woman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Stehy (Paseka)</a:t>
            </a:r>
          </a:p>
          <a:p>
            <a:pPr lvl="1"/>
            <a:endParaRPr lang="cs-CZ" dirty="0"/>
          </a:p>
          <a:p>
            <a:r>
              <a:rPr lang="cs-CZ" dirty="0"/>
              <a:t>Marek </a:t>
            </a:r>
            <a:r>
              <a:rPr lang="cs-CZ" dirty="0" err="1"/>
              <a:t>Bieńczyk</a:t>
            </a:r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Sanatorium </a:t>
            </a:r>
            <a:r>
              <a:rPr lang="cs-CZ" dirty="0" err="1"/>
              <a:t>Tworki</a:t>
            </a:r>
            <a:r>
              <a:rPr lang="cs-CZ" dirty="0"/>
              <a:t> (2019, </a:t>
            </a:r>
            <a:r>
              <a:rPr lang="cs-CZ" dirty="0" err="1"/>
              <a:t>Pistorius</a:t>
            </a:r>
            <a:r>
              <a:rPr lang="cs-CZ" dirty="0"/>
              <a:t> &amp; Olšanská)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76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B17E5D-9A5F-4F53-9212-059E9561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 próza fenomén „literární reportáže“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DC4E18-2E97-44A1-8658-15C979CC3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Dokořán, </a:t>
            </a:r>
            <a:r>
              <a:rPr lang="cs-CZ" dirty="0" err="1"/>
              <a:t>Absynt</a:t>
            </a:r>
            <a:endParaRPr lang="cs-CZ" dirty="0"/>
          </a:p>
          <a:p>
            <a:r>
              <a:rPr lang="cs-CZ" dirty="0"/>
              <a:t>Mariusz </a:t>
            </a:r>
            <a:r>
              <a:rPr lang="cs-CZ" dirty="0" err="1"/>
              <a:t>Szczygieł</a:t>
            </a:r>
            <a:r>
              <a:rPr lang="cs-CZ" dirty="0"/>
              <a:t>: </a:t>
            </a:r>
            <a:r>
              <a:rPr lang="cs-CZ" i="1" dirty="0"/>
              <a:t>Gottland</a:t>
            </a:r>
          </a:p>
          <a:p>
            <a:r>
              <a:rPr lang="cs-CZ" dirty="0"/>
              <a:t>ale: Ryszard </a:t>
            </a:r>
            <a:r>
              <a:rPr lang="cs-CZ" dirty="0" err="1"/>
              <a:t>Kapuściński</a:t>
            </a:r>
            <a:r>
              <a:rPr lang="cs-CZ" dirty="0"/>
              <a:t> (</a:t>
            </a:r>
            <a:r>
              <a:rPr lang="cs-CZ" i="1" dirty="0"/>
              <a:t>Fotbalové války, Impérium, </a:t>
            </a:r>
            <a:r>
              <a:rPr lang="cs-CZ" i="1" dirty="0" err="1"/>
              <a:t>Šáhinšáh</a:t>
            </a:r>
            <a:r>
              <a:rPr lang="cs-CZ" i="1" dirty="0"/>
              <a:t>…</a:t>
            </a:r>
            <a:r>
              <a:rPr lang="cs-CZ" dirty="0"/>
              <a:t>)</a:t>
            </a:r>
          </a:p>
          <a:p>
            <a:r>
              <a:rPr lang="cs-CZ" dirty="0"/>
              <a:t>ale: Wojciech </a:t>
            </a:r>
            <a:r>
              <a:rPr lang="cs-CZ" dirty="0" err="1"/>
              <a:t>Tochman</a:t>
            </a:r>
            <a:r>
              <a:rPr lang="cs-CZ" dirty="0"/>
              <a:t> (</a:t>
            </a:r>
            <a:r>
              <a:rPr lang="cs-CZ" i="1" dirty="0"/>
              <a:t>Jako bys jedla kámen, Pánbůh zaplať</a:t>
            </a:r>
            <a:r>
              <a:rPr lang="cs-CZ" dirty="0"/>
              <a:t>) </a:t>
            </a:r>
          </a:p>
          <a:p>
            <a:r>
              <a:rPr lang="cs-CZ" dirty="0"/>
              <a:t>Katarzyna </a:t>
            </a:r>
            <a:r>
              <a:rPr lang="cs-CZ" dirty="0" err="1"/>
              <a:t>Surmiak-Domańská</a:t>
            </a:r>
            <a:r>
              <a:rPr lang="cs-CZ" dirty="0"/>
              <a:t>: </a:t>
            </a:r>
            <a:r>
              <a:rPr lang="cs-CZ" i="1" dirty="0"/>
              <a:t>Ku-klux-klan: Tady bydlí láska, </a:t>
            </a:r>
            <a:r>
              <a:rPr lang="cs-CZ" dirty="0"/>
              <a:t>Katarzyna </a:t>
            </a:r>
            <a:r>
              <a:rPr lang="cs-CZ" dirty="0" err="1"/>
              <a:t>Boni</a:t>
            </a:r>
            <a:r>
              <a:rPr lang="cs-CZ" dirty="0"/>
              <a:t>:</a:t>
            </a:r>
            <a:r>
              <a:rPr lang="cs-CZ" i="1" dirty="0"/>
              <a:t> </a:t>
            </a:r>
            <a:r>
              <a:rPr lang="cs-CZ" i="1" dirty="0" err="1"/>
              <a:t>Ganbare</a:t>
            </a:r>
            <a:r>
              <a:rPr lang="cs-CZ" i="1" dirty="0"/>
              <a:t>! Workshopy smrti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852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A6FCB7-4999-4A0F-A485-A50EB471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 </a:t>
            </a:r>
            <a:br>
              <a:rPr lang="cs-CZ" dirty="0"/>
            </a:br>
            <a:r>
              <a:rPr lang="cs-CZ" dirty="0"/>
              <a:t>dětské „</a:t>
            </a:r>
            <a:r>
              <a:rPr lang="cs-CZ" dirty="0" err="1"/>
              <a:t>artbooky</a:t>
            </a:r>
            <a:r>
              <a:rPr lang="cs-CZ" dirty="0"/>
              <a:t>“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0F5AF49-5F52-4F29-966E-D3CE7B87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Aleksandra a Daniel </a:t>
            </a:r>
            <a:r>
              <a:rPr lang="cs-CZ" dirty="0" err="1"/>
              <a:t>Mizielińští</a:t>
            </a:r>
            <a:r>
              <a:rPr lang="cs-CZ" dirty="0"/>
              <a:t>: </a:t>
            </a:r>
            <a:r>
              <a:rPr lang="cs-CZ" i="1" dirty="0"/>
              <a:t>Mapy</a:t>
            </a:r>
            <a:r>
              <a:rPr lang="cs-CZ" dirty="0"/>
              <a:t>, </a:t>
            </a:r>
            <a:r>
              <a:rPr lang="cs-CZ" i="1" dirty="0"/>
              <a:t>Pod zemí, pod vodou</a:t>
            </a:r>
          </a:p>
          <a:p>
            <a:r>
              <a:rPr lang="cs-CZ" dirty="0"/>
              <a:t>JAKOST</a:t>
            </a:r>
          </a:p>
          <a:p>
            <a:pPr lvl="1"/>
            <a:r>
              <a:rPr lang="cs-CZ" i="1" dirty="0"/>
              <a:t>Harmonicky unikátní defilé bombastické akustiky</a:t>
            </a:r>
          </a:p>
          <a:p>
            <a:pPr lvl="1"/>
            <a:r>
              <a:rPr lang="cs-CZ" i="1" dirty="0"/>
              <a:t>Zelený atlas hravě rašících a důmyslných areálů</a:t>
            </a:r>
          </a:p>
          <a:p>
            <a:pPr lvl="1"/>
            <a:r>
              <a:rPr lang="cs-CZ" i="1" dirty="0"/>
              <a:t>Domácí encyklopedie seriózních i groteskních návrhů</a:t>
            </a:r>
          </a:p>
          <a:p>
            <a:pPr lvl="1"/>
            <a:r>
              <a:rPr lang="cs-CZ" i="1" dirty="0"/>
              <a:t>Důvtipná obrázková mozaika efektních konstrukcí</a:t>
            </a:r>
          </a:p>
          <a:p>
            <a:r>
              <a:rPr lang="cs-CZ" dirty="0" err="1"/>
              <a:t>Vetulani</a:t>
            </a:r>
            <a:r>
              <a:rPr lang="cs-CZ" dirty="0"/>
              <a:t>: </a:t>
            </a:r>
            <a:r>
              <a:rPr lang="cs-CZ" i="1" dirty="0"/>
              <a:t>Alenčin sen</a:t>
            </a:r>
            <a:r>
              <a:rPr lang="cs-CZ" dirty="0"/>
              <a:t> aneb </a:t>
            </a:r>
            <a:r>
              <a:rPr lang="cs-CZ" i="1" dirty="0"/>
              <a:t>Jak funguje mozek</a:t>
            </a:r>
          </a:p>
          <a:p>
            <a:r>
              <a:rPr lang="cs-CZ" dirty="0"/>
              <a:t>Socha: </a:t>
            </a:r>
            <a:r>
              <a:rPr lang="cs-CZ" i="1" dirty="0"/>
              <a:t>Včely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4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4F1982-20DD-4079-A5E2-34DC3221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 </a:t>
            </a:r>
            <a:br>
              <a:rPr lang="cs-CZ" dirty="0"/>
            </a:br>
            <a:r>
              <a:rPr lang="cs-CZ" dirty="0"/>
              <a:t>triviální žánry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FFCA353-FDCE-4E33-82D0-E1C302B6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Andrzej </a:t>
            </a:r>
            <a:r>
              <a:rPr lang="cs-CZ" dirty="0" err="1"/>
              <a:t>Sapkowski</a:t>
            </a:r>
            <a:r>
              <a:rPr lang="cs-CZ" dirty="0"/>
              <a:t>: sága o zaklínači (</a:t>
            </a:r>
            <a:r>
              <a:rPr lang="cs-CZ" dirty="0" err="1"/>
              <a:t>Wiedźmin</a:t>
            </a:r>
            <a:r>
              <a:rPr lang="cs-CZ" dirty="0"/>
              <a:t> = </a:t>
            </a:r>
            <a:r>
              <a:rPr lang="cs-CZ" dirty="0" err="1"/>
              <a:t>Witcher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Krev elfů, Poslední přání, Meč osudu…</a:t>
            </a:r>
          </a:p>
          <a:p>
            <a:r>
              <a:rPr lang="cs-CZ" dirty="0"/>
              <a:t>Jacek </a:t>
            </a:r>
            <a:r>
              <a:rPr lang="cs-CZ" dirty="0" err="1"/>
              <a:t>Dukaj</a:t>
            </a:r>
            <a:r>
              <a:rPr lang="cs-CZ" dirty="0"/>
              <a:t>: Led</a:t>
            </a:r>
          </a:p>
          <a:p>
            <a:pPr lvl="1"/>
            <a:r>
              <a:rPr lang="cs-CZ" dirty="0"/>
              <a:t>Host 2020, kniha dvacetiletí </a:t>
            </a:r>
          </a:p>
        </p:txBody>
      </p:sp>
    </p:spTree>
    <p:extLst>
      <p:ext uri="{BB962C8B-B14F-4D97-AF65-F5344CB8AC3E}">
        <p14:creationId xmlns:p14="http://schemas.microsoft.com/office/powerpoint/2010/main" val="16919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235E68-3DFB-4E06-9B81-82B4E7225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</a:t>
            </a:r>
            <a:br>
              <a:rPr lang="cs-CZ" dirty="0"/>
            </a:br>
            <a:r>
              <a:rPr lang="cs-CZ" dirty="0"/>
              <a:t>poezie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E25E58-E601-4A35-B059-F6901352B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Antologie Bílé propasti, 12 poezie Polsko</a:t>
            </a:r>
          </a:p>
          <a:p>
            <a:r>
              <a:rPr lang="cs-CZ" dirty="0"/>
              <a:t>Ryszard </a:t>
            </a:r>
            <a:r>
              <a:rPr lang="cs-CZ" dirty="0" err="1"/>
              <a:t>Krynicki</a:t>
            </a:r>
            <a:r>
              <a:rPr lang="cs-CZ" dirty="0"/>
              <a:t>: </a:t>
            </a:r>
            <a:r>
              <a:rPr lang="cs-CZ" i="1" dirty="0"/>
              <a:t>Magnetický bod</a:t>
            </a:r>
          </a:p>
          <a:p>
            <a:r>
              <a:rPr lang="cs-CZ" dirty="0"/>
              <a:t>Adam </a:t>
            </a:r>
            <a:r>
              <a:rPr lang="cs-CZ" dirty="0" err="1"/>
              <a:t>Zagajewski</a:t>
            </a:r>
            <a:r>
              <a:rPr lang="cs-CZ" dirty="0"/>
              <a:t>: </a:t>
            </a:r>
            <a:r>
              <a:rPr lang="cs-CZ" i="1" dirty="0"/>
              <a:t>Neviditelné věci</a:t>
            </a:r>
          </a:p>
          <a:p>
            <a:r>
              <a:rPr lang="cs-CZ" dirty="0"/>
              <a:t>Eugeniusz </a:t>
            </a:r>
            <a:r>
              <a:rPr lang="cs-CZ" dirty="0" err="1"/>
              <a:t>Tkaczyszyn-Dycki</a:t>
            </a:r>
            <a:r>
              <a:rPr lang="cs-CZ" dirty="0"/>
              <a:t>: </a:t>
            </a:r>
            <a:r>
              <a:rPr lang="cs-CZ" i="1" dirty="0"/>
              <a:t>Píseň o návycích a závislostech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7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235E68-3DFB-4E06-9B81-82B4E7225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Nakladatelské zázraky –</a:t>
            </a:r>
            <a:br>
              <a:rPr lang="cs-CZ" dirty="0"/>
            </a:br>
            <a:r>
              <a:rPr lang="cs-CZ" dirty="0"/>
              <a:t>další próza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E25E58-E601-4A35-B059-F6901352B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24652"/>
          </a:xfrm>
        </p:spPr>
        <p:txBody>
          <a:bodyPr/>
          <a:lstStyle/>
          <a:p>
            <a:r>
              <a:rPr lang="cs-CZ" dirty="0"/>
              <a:t>Joanna </a:t>
            </a:r>
            <a:r>
              <a:rPr lang="cs-CZ" dirty="0" err="1"/>
              <a:t>Batorová</a:t>
            </a:r>
            <a:r>
              <a:rPr lang="cs-CZ" dirty="0"/>
              <a:t>: </a:t>
            </a:r>
            <a:r>
              <a:rPr lang="cs-CZ" dirty="0" err="1"/>
              <a:t>valbřišská</a:t>
            </a:r>
            <a:r>
              <a:rPr lang="cs-CZ" dirty="0"/>
              <a:t> trilogie (</a:t>
            </a:r>
            <a:r>
              <a:rPr lang="cs-CZ" i="1" dirty="0"/>
              <a:t>Pískový vrch, </a:t>
            </a:r>
            <a:r>
              <a:rPr lang="cs-CZ" i="1" dirty="0" err="1"/>
              <a:t>Chmurdálie</a:t>
            </a:r>
            <a:r>
              <a:rPr lang="cs-CZ" i="1" dirty="0"/>
              <a:t>, Tma, téměř noc</a:t>
            </a:r>
            <a:r>
              <a:rPr lang="cs-CZ" dirty="0"/>
              <a:t>)</a:t>
            </a:r>
          </a:p>
          <a:p>
            <a:r>
              <a:rPr lang="cs-CZ" dirty="0"/>
              <a:t>esejistika Zbigniewa Herberta (</a:t>
            </a:r>
            <a:r>
              <a:rPr lang="cs-CZ" i="1" dirty="0"/>
              <a:t>Barbar v zahradě, Zátiší s udidlem, Labyrint u moře</a:t>
            </a:r>
            <a:r>
              <a:rPr lang="cs-CZ" dirty="0"/>
              <a:t>)</a:t>
            </a:r>
          </a:p>
          <a:p>
            <a:r>
              <a:rPr lang="cs-CZ" dirty="0"/>
              <a:t>Jerzy Pilch: </a:t>
            </a:r>
            <a:r>
              <a:rPr lang="cs-CZ" i="1" dirty="0"/>
              <a:t>U </a:t>
            </a:r>
            <a:r>
              <a:rPr lang="cs-CZ" i="1" dirty="0" err="1"/>
              <a:t>Strážnýho</a:t>
            </a:r>
            <a:r>
              <a:rPr lang="cs-CZ" i="1" dirty="0"/>
              <a:t> anděla</a:t>
            </a:r>
          </a:p>
          <a:p>
            <a:r>
              <a:rPr lang="cs-CZ" dirty="0"/>
              <a:t>Dorota </a:t>
            </a:r>
            <a:r>
              <a:rPr lang="cs-CZ" dirty="0" err="1"/>
              <a:t>Masłowská</a:t>
            </a:r>
            <a:r>
              <a:rPr lang="cs-CZ" dirty="0"/>
              <a:t>: </a:t>
            </a:r>
            <a:r>
              <a:rPr lang="cs-CZ" i="1" dirty="0"/>
              <a:t>Červená a bílá</a:t>
            </a:r>
          </a:p>
          <a:p>
            <a:r>
              <a:rPr lang="cs-CZ" dirty="0"/>
              <a:t>Jacek </a:t>
            </a:r>
            <a:r>
              <a:rPr lang="cs-CZ" dirty="0" err="1"/>
              <a:t>Dehnel</a:t>
            </a:r>
            <a:r>
              <a:rPr lang="cs-CZ" dirty="0"/>
              <a:t>: </a:t>
            </a:r>
            <a:r>
              <a:rPr lang="cs-CZ" i="1" dirty="0" err="1"/>
              <a:t>Lala</a:t>
            </a:r>
            <a:endParaRPr lang="cs-CZ" i="1" dirty="0"/>
          </a:p>
          <a:p>
            <a:r>
              <a:rPr lang="cs-CZ" dirty="0"/>
              <a:t>Antoni Libera: </a:t>
            </a:r>
            <a:r>
              <a:rPr lang="cs-CZ" i="1" dirty="0"/>
              <a:t>Madame</a:t>
            </a:r>
          </a:p>
          <a:p>
            <a:r>
              <a:rPr lang="cs-CZ" dirty="0"/>
              <a:t>Kazimierz </a:t>
            </a:r>
            <a:r>
              <a:rPr lang="cs-CZ" dirty="0" err="1"/>
              <a:t>Orłoś</a:t>
            </a:r>
            <a:r>
              <a:rPr lang="cs-CZ" dirty="0"/>
              <a:t>: </a:t>
            </a:r>
            <a:r>
              <a:rPr lang="cs-CZ" i="1" dirty="0"/>
              <a:t>Děvče ze zápraží, Smrt cikánského krále</a:t>
            </a:r>
          </a:p>
          <a:p>
            <a:r>
              <a:rPr lang="cs-CZ" dirty="0"/>
              <a:t>Jolanta Brach-</a:t>
            </a:r>
            <a:r>
              <a:rPr lang="cs-CZ" dirty="0" err="1"/>
              <a:t>Czaina</a:t>
            </a:r>
            <a:r>
              <a:rPr lang="cs-CZ" dirty="0"/>
              <a:t>: </a:t>
            </a:r>
            <a:r>
              <a:rPr lang="cs-CZ" i="1" dirty="0"/>
              <a:t>Škvíry existence</a:t>
            </a:r>
          </a:p>
          <a:p>
            <a:r>
              <a:rPr lang="cs-CZ" dirty="0"/>
              <a:t>Jakub </a:t>
            </a:r>
            <a:r>
              <a:rPr lang="cs-CZ" dirty="0" err="1"/>
              <a:t>Żulczyk</a:t>
            </a:r>
            <a:r>
              <a:rPr lang="cs-CZ" dirty="0"/>
              <a:t>: </a:t>
            </a:r>
            <a:r>
              <a:rPr lang="cs-CZ" i="1" dirty="0"/>
              <a:t>Oslněni světlem </a:t>
            </a:r>
            <a:r>
              <a:rPr lang="cs-CZ" dirty="0"/>
              <a:t>(2020)</a:t>
            </a:r>
            <a:r>
              <a:rPr lang="cs-CZ" i="1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CF2A54-0B2D-48EB-B2C3-8DB03FCB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904" y="3429000"/>
            <a:ext cx="4781406" cy="1280890"/>
          </a:xfrm>
        </p:spPr>
        <p:txBody>
          <a:bodyPr>
            <a:normAutofit/>
          </a:bodyPr>
          <a:lstStyle/>
          <a:p>
            <a:r>
              <a:rPr lang="cs-CZ" dirty="0"/>
              <a:t>Děkuji za pozornost!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michael.alexa@gmail.com </a:t>
            </a:r>
            <a:endParaRPr lang="cs-CZ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23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7EEF10-8C36-496C-9CA7-75EA611C8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852710"/>
            <a:ext cx="8911687" cy="1280890"/>
          </a:xfrm>
        </p:spPr>
        <p:txBody>
          <a:bodyPr/>
          <a:lstStyle/>
          <a:p>
            <a:r>
              <a:rPr lang="cs-CZ" dirty="0"/>
              <a:t>Současná polská literatura </a:t>
            </a:r>
            <a:br>
              <a:rPr lang="cs-CZ" dirty="0"/>
            </a:br>
            <a:r>
              <a:rPr lang="cs-CZ" dirty="0"/>
              <a:t>a český knižní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8B6E2F0-D00B-4AC1-B972-FD16A80F5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60164"/>
          </a:xfrm>
        </p:spPr>
        <p:txBody>
          <a:bodyPr numCol="2">
            <a:normAutofit lnSpcReduction="10000"/>
          </a:bodyPr>
          <a:lstStyle/>
          <a:p>
            <a:r>
              <a:rPr lang="cs-CZ" dirty="0"/>
              <a:t>český knižní trh; polská stopa, či polská přítomnost; polská kulturní politika?</a:t>
            </a:r>
          </a:p>
          <a:p>
            <a:r>
              <a:rPr lang="cs-CZ" dirty="0"/>
              <a:t>čeští polonisté; polonistika jako hobby; fragmentárnost a generační propast</a:t>
            </a:r>
          </a:p>
          <a:p>
            <a:r>
              <a:rPr lang="cs-CZ" dirty="0"/>
              <a:t>splácení dluhů</a:t>
            </a:r>
          </a:p>
          <a:p>
            <a:pPr lvl="1"/>
            <a:r>
              <a:rPr lang="cs-CZ" dirty="0"/>
              <a:t>Czesław </a:t>
            </a:r>
            <a:r>
              <a:rPr lang="cs-CZ" dirty="0" err="1"/>
              <a:t>Miłosz</a:t>
            </a:r>
            <a:endParaRPr lang="cs-CZ" dirty="0"/>
          </a:p>
          <a:p>
            <a:r>
              <a:rPr lang="cs-CZ" dirty="0"/>
              <a:t>nakladatelské zázraky</a:t>
            </a:r>
          </a:p>
          <a:p>
            <a:pPr lvl="1"/>
            <a:r>
              <a:rPr lang="cs-CZ" dirty="0"/>
              <a:t>laureátky Nobelovy ceny</a:t>
            </a:r>
          </a:p>
          <a:p>
            <a:pPr lvl="1"/>
            <a:r>
              <a:rPr lang="cs-CZ" dirty="0"/>
              <a:t>polský postmodernismus</a:t>
            </a:r>
          </a:p>
          <a:p>
            <a:pPr lvl="1"/>
            <a:r>
              <a:rPr lang="cs-CZ" dirty="0"/>
              <a:t>fenomén polské „literární reportáže“</a:t>
            </a:r>
          </a:p>
          <a:p>
            <a:pPr lvl="1"/>
            <a:r>
              <a:rPr lang="cs-CZ" dirty="0"/>
              <a:t>dětské „</a:t>
            </a:r>
            <a:r>
              <a:rPr lang="cs-CZ" dirty="0" err="1"/>
              <a:t>artbooky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triviální žánry</a:t>
            </a:r>
          </a:p>
          <a:p>
            <a:pPr lvl="1"/>
            <a:r>
              <a:rPr lang="cs-CZ" dirty="0"/>
              <a:t>poezie</a:t>
            </a:r>
          </a:p>
          <a:p>
            <a:pPr lvl="1"/>
            <a:r>
              <a:rPr lang="cs-CZ" dirty="0"/>
              <a:t>další próza</a:t>
            </a:r>
          </a:p>
          <a:p>
            <a:r>
              <a:rPr lang="cs-CZ" dirty="0"/>
              <a:t>diskuze? (překladatelé? nakladatelé? časopisy? korona? překladatelské živoření? Nobelovy ceny? Obec překladatelů? šišlají víc Poláci, nebo Češi?)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05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8B5949-5F22-4A71-B2BB-EDF0EA923DB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175">
            <a:noFill/>
          </a:ln>
        </p:spPr>
        <p:txBody>
          <a:bodyPr/>
          <a:lstStyle/>
          <a:p>
            <a:r>
              <a:rPr lang="cs-CZ" dirty="0"/>
              <a:t>Český knižní trh – polská stopa?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7B78BB-C9CE-4C07-B1B3-79BD3B158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074416"/>
          </a:xfrm>
          <a:ln w="3175">
            <a:noFill/>
          </a:ln>
        </p:spPr>
        <p:txBody>
          <a:bodyPr numCol="1"/>
          <a:lstStyle/>
          <a:p>
            <a:r>
              <a:rPr lang="cs-CZ" dirty="0"/>
              <a:t>(zdroj: SČKN.CZ, 2018)</a:t>
            </a:r>
          </a:p>
          <a:p>
            <a:r>
              <a:rPr lang="cs-CZ" dirty="0"/>
              <a:t>14 555 knih</a:t>
            </a:r>
          </a:p>
          <a:p>
            <a:r>
              <a:rPr lang="cs-CZ" dirty="0"/>
              <a:t>40 % překlady, z toho 1,8 % z polštiny (121 ks); </a:t>
            </a:r>
            <a:r>
              <a:rPr lang="cs-CZ" sz="1200" dirty="0"/>
              <a:t>Zprávy, s. 5.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(zdroj: ČNB, NKP.CZ, 1990–2019)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xmlns="" id="{3B592387-7AC0-46F8-9D55-20D3C06C5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281150"/>
              </p:ext>
            </p:extLst>
          </p:nvPr>
        </p:nvGraphicFramePr>
        <p:xfrm>
          <a:off x="2589212" y="4208016"/>
          <a:ext cx="8128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xmlns="" val="926071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198339473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22978025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32483508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35131221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99723094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1737328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53690585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244292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257646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1996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2002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2008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9019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430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2817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0860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89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1995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2007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</a:rPr>
                        <a:t>2019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888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D4130C-C769-4B49-9138-A39025F54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knižní trh – polská přítomnost?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B1F3C31-B3E3-42FF-97A2-9E2847A2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trike="sngStrike" dirty="0"/>
              <a:t>počet aktivních překladatelů</a:t>
            </a:r>
            <a:endParaRPr lang="cs-CZ" dirty="0"/>
          </a:p>
          <a:p>
            <a:r>
              <a:rPr lang="cs-CZ" dirty="0"/>
              <a:t>literární ceny za překlad: </a:t>
            </a:r>
          </a:p>
          <a:p>
            <a:pPr lvl="1"/>
            <a:r>
              <a:rPr lang="cs-CZ" dirty="0"/>
              <a:t>Cena Josefa Jungmanna: AJ 1997, 1999, 2005, 2011, 2017; POL 2009, 2016</a:t>
            </a:r>
          </a:p>
          <a:p>
            <a:pPr lvl="1"/>
            <a:r>
              <a:rPr lang="cs-CZ" dirty="0"/>
              <a:t>Magnesia Litera: AJ 2010, 2015, 2017; POL 2016 </a:t>
            </a:r>
          </a:p>
          <a:p>
            <a:pPr lvl="1"/>
            <a:r>
              <a:rPr lang="cs-CZ" sz="1200" dirty="0"/>
              <a:t>(ruština)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08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6DE399-9115-4CDA-918F-1903F8E74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Polská kulturní politika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B9D4EDA-8C1D-4683-8126-5E77DB14F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plebejskost vs polská aristokratičnost</a:t>
            </a:r>
          </a:p>
          <a:p>
            <a:r>
              <a:rPr lang="cs-CZ" dirty="0" err="1"/>
              <a:t>Instytut</a:t>
            </a:r>
            <a:r>
              <a:rPr lang="cs-CZ" dirty="0"/>
              <a:t> </a:t>
            </a:r>
            <a:r>
              <a:rPr lang="cs-CZ" dirty="0" err="1"/>
              <a:t>Książki</a:t>
            </a:r>
            <a:r>
              <a:rPr lang="cs-CZ" dirty="0"/>
              <a:t> (až 100 % licence, až 100 % překladu, až 20 </a:t>
            </a:r>
            <a:r>
              <a:rPr lang="cs-CZ" dirty="0" err="1"/>
              <a:t>ns</a:t>
            </a:r>
            <a:r>
              <a:rPr lang="cs-CZ" dirty="0"/>
              <a:t> ukázkového překladu, knihy a další materiály, </a:t>
            </a:r>
            <a:r>
              <a:rPr lang="cs-CZ" dirty="0" err="1"/>
              <a:t>Collegium</a:t>
            </a:r>
            <a:r>
              <a:rPr lang="cs-CZ" dirty="0"/>
              <a:t> </a:t>
            </a:r>
            <a:r>
              <a:rPr lang="cs-CZ" dirty="0" err="1"/>
              <a:t>Tłumaczy</a:t>
            </a:r>
            <a:r>
              <a:rPr lang="cs-CZ" dirty="0"/>
              <a:t>, Visegrádský program…) </a:t>
            </a:r>
            <a:r>
              <a:rPr lang="cs-CZ" sz="1200" dirty="0"/>
              <a:t>(vs Británie)</a:t>
            </a:r>
            <a:endParaRPr lang="cs-CZ" dirty="0"/>
          </a:p>
          <a:p>
            <a:r>
              <a:rPr lang="cs-CZ" dirty="0"/>
              <a:t>MAČ 2× </a:t>
            </a:r>
          </a:p>
          <a:p>
            <a:r>
              <a:rPr lang="cs-CZ" dirty="0"/>
              <a:t>Svět knihy 2020</a:t>
            </a:r>
          </a:p>
          <a:p>
            <a:r>
              <a:rPr lang="cs-CZ" dirty="0"/>
              <a:t>5–6 Nobelových cen za literaturu</a:t>
            </a:r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xmlns="" id="{0FDEEA96-C827-4446-BE80-C7E2006D5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27544"/>
              </p:ext>
            </p:extLst>
          </p:nvPr>
        </p:nvGraphicFramePr>
        <p:xfrm>
          <a:off x="6567948" y="4328104"/>
          <a:ext cx="414926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78">
                  <a:extLst>
                    <a:ext uri="{9D8B030D-6E8A-4147-A177-3AD203B41FA5}">
                      <a16:colId xmlns:a16="http://schemas.microsoft.com/office/drawing/2014/main" xmlns="" val="1613555611"/>
                    </a:ext>
                  </a:extLst>
                </a:gridCol>
                <a:gridCol w="3333186">
                  <a:extLst>
                    <a:ext uri="{9D8B030D-6E8A-4147-A177-3AD203B41FA5}">
                      <a16:colId xmlns:a16="http://schemas.microsoft.com/office/drawing/2014/main" xmlns="" val="1255090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1905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Henryk </a:t>
                      </a:r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Sienkiewicz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0134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1924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Władysław </a:t>
                      </a:r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Reymont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3148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(Isaac </a:t>
                      </a:r>
                      <a:r>
                        <a:rPr lang="cs-CZ" b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Bashevis</a:t>
                      </a:r>
                      <a:r>
                        <a:rPr lang="cs-CZ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Singer)</a:t>
                      </a:r>
                      <a:r>
                        <a:rPr lang="cs-CZ" sz="6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(JK)</a:t>
                      </a:r>
                      <a:endParaRPr lang="cs-CZ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516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1980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Czesław </a:t>
                      </a:r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Miłosz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873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1997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Wisława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Szymborská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576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Olga Tokarczuková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190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3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BE523F-0DF6-4BBD-87D5-F2F8152A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polonistika </a:t>
            </a:r>
            <a:br>
              <a:rPr lang="cs-CZ" dirty="0"/>
            </a:br>
            <a:r>
              <a:rPr lang="cs-CZ" dirty="0"/>
              <a:t>akademicko-překladatelská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1612BC9-6E97-4969-8D87-E749BDB53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Jungmanna po Halase</a:t>
            </a:r>
          </a:p>
          <a:p>
            <a:r>
              <a:rPr lang="cs-CZ" dirty="0"/>
              <a:t>„výsluní“ bratrského státu vs samizdatové ústraní</a:t>
            </a:r>
          </a:p>
          <a:p>
            <a:r>
              <a:rPr lang="cs-CZ" dirty="0"/>
              <a:t>slabé akademické zastoupení, silné překladatelské (post-samizdatové)</a:t>
            </a:r>
          </a:p>
          <a:p>
            <a:r>
              <a:rPr lang="cs-CZ" dirty="0"/>
              <a:t>ještě slabší akademické zastoupení, silná mladá generace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83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9E1ED3-DD03-4977-A02D-D6CA975B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Fragmentárnost a polonistika jako hobby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3D262C-DA48-40A1-B585-5327F0BA2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244645"/>
          </a:xfrm>
        </p:spPr>
        <p:txBody>
          <a:bodyPr/>
          <a:lstStyle/>
          <a:p>
            <a:r>
              <a:rPr lang="cs-CZ" dirty="0"/>
              <a:t>Helena </a:t>
            </a:r>
            <a:r>
              <a:rPr lang="cs-CZ" dirty="0" err="1"/>
              <a:t>Teigová</a:t>
            </a:r>
            <a:r>
              <a:rPr lang="cs-CZ" dirty="0"/>
              <a:t> (1902–1986) </a:t>
            </a:r>
          </a:p>
          <a:p>
            <a:r>
              <a:rPr lang="cs-CZ" dirty="0"/>
              <a:t>Helena Stachová (nar. 1931)</a:t>
            </a:r>
          </a:p>
          <a:p>
            <a:r>
              <a:rPr lang="cs-CZ" dirty="0"/>
              <a:t>Barbora Gregorová (Kolouchová; nar. 1980)</a:t>
            </a:r>
          </a:p>
          <a:p>
            <a:endParaRPr lang="cs-CZ" dirty="0"/>
          </a:p>
          <a:p>
            <a:r>
              <a:rPr lang="cs-CZ" dirty="0"/>
              <a:t>Chybí generace „našich“ učitelů</a:t>
            </a:r>
          </a:p>
          <a:p>
            <a:r>
              <a:rPr lang="cs-CZ" dirty="0"/>
              <a:t>V „naší“ generaci chybí výhradní překladatelé</a:t>
            </a:r>
          </a:p>
          <a:p>
            <a:pPr lvl="1"/>
            <a:r>
              <a:rPr lang="cs-CZ" dirty="0"/>
              <a:t>Michala Benešová, Bára Gregorová, Petr Vidlák, Jan Jeništa, Jan </a:t>
            </a:r>
            <a:r>
              <a:rPr lang="cs-CZ" dirty="0" err="1"/>
              <a:t>Faber</a:t>
            </a:r>
            <a:r>
              <a:rPr lang="cs-CZ" dirty="0"/>
              <a:t>, Lucie </a:t>
            </a:r>
            <a:r>
              <a:rPr lang="cs-CZ" dirty="0" err="1"/>
              <a:t>Zakopalová</a:t>
            </a:r>
            <a:r>
              <a:rPr lang="cs-CZ" dirty="0"/>
              <a:t>, Lenka </a:t>
            </a:r>
            <a:r>
              <a:rPr lang="cs-CZ" dirty="0" err="1"/>
              <a:t>Kuhar</a:t>
            </a:r>
            <a:r>
              <a:rPr lang="cs-CZ" dirty="0"/>
              <a:t> Daňhelová??? </a:t>
            </a:r>
            <a:r>
              <a:rPr lang="cs-CZ" sz="1200" dirty="0"/>
              <a:t>(12x Poezie Polsko)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0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B6B624-18E6-4E0F-B8C1-35FCA313E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7DE498-6F4A-4491-8B15-54B3FECF1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slavná minulost</a:t>
            </a:r>
          </a:p>
          <a:p>
            <a:r>
              <a:rPr lang="cs-CZ" dirty="0"/>
              <a:t>solidní polistopadová situace</a:t>
            </a:r>
          </a:p>
          <a:p>
            <a:r>
              <a:rPr lang="cs-CZ" dirty="0"/>
              <a:t>slabý dnešek se slabou nadějí</a:t>
            </a:r>
          </a:p>
          <a:p>
            <a:r>
              <a:rPr lang="cs-CZ" dirty="0"/>
              <a:t>příznivá polská politika a snadný vstup mezi české překladatele</a:t>
            </a:r>
          </a:p>
          <a:p>
            <a:r>
              <a:rPr lang="cs-CZ" dirty="0"/>
              <a:t>slabá šance na profesionalizaci a kvalitu </a:t>
            </a:r>
          </a:p>
        </p:txBody>
      </p:sp>
    </p:spTree>
    <p:extLst>
      <p:ext uri="{BB962C8B-B14F-4D97-AF65-F5344CB8AC3E}">
        <p14:creationId xmlns:p14="http://schemas.microsoft.com/office/powerpoint/2010/main" val="2547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A1E773-1144-4065-ACE6-7628A238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Splácení dluhů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E5FD64-D1FB-46EC-BA53-F363C74A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Tadeusz </a:t>
            </a:r>
            <a:r>
              <a:rPr lang="cs-CZ" dirty="0" err="1"/>
              <a:t>Konwicki</a:t>
            </a:r>
            <a:r>
              <a:rPr lang="cs-CZ" dirty="0"/>
              <a:t> (</a:t>
            </a:r>
            <a:r>
              <a:rPr lang="cs-CZ" i="1" dirty="0"/>
              <a:t>Malá apokalypsa</a:t>
            </a:r>
            <a:r>
              <a:rPr lang="cs-CZ" dirty="0"/>
              <a:t>, </a:t>
            </a:r>
            <a:r>
              <a:rPr lang="cs-CZ" i="1" dirty="0"/>
              <a:t>Bohyň</a:t>
            </a:r>
            <a:r>
              <a:rPr lang="cs-CZ" dirty="0"/>
              <a:t>…) </a:t>
            </a:r>
          </a:p>
          <a:p>
            <a:r>
              <a:rPr lang="cs-CZ" dirty="0"/>
              <a:t>Czesław </a:t>
            </a:r>
            <a:r>
              <a:rPr lang="cs-CZ" dirty="0" err="1"/>
              <a:t>Miłosz</a:t>
            </a:r>
            <a:r>
              <a:rPr lang="cs-CZ" dirty="0"/>
              <a:t> (</a:t>
            </a:r>
            <a:r>
              <a:rPr lang="cs-CZ" i="1" dirty="0"/>
              <a:t>Údolí Issy</a:t>
            </a:r>
            <a:r>
              <a:rPr lang="cs-CZ" dirty="0"/>
              <a:t>, </a:t>
            </a:r>
            <a:r>
              <a:rPr lang="cs-CZ" i="1" dirty="0"/>
              <a:t>Myslivcův rok</a:t>
            </a:r>
            <a:r>
              <a:rPr lang="cs-CZ" dirty="0"/>
              <a:t>, </a:t>
            </a:r>
            <a:r>
              <a:rPr lang="cs-CZ" i="1" dirty="0"/>
              <a:t>Poslední básně</a:t>
            </a:r>
            <a:r>
              <a:rPr lang="cs-CZ" dirty="0"/>
              <a:t>, </a:t>
            </a:r>
            <a:r>
              <a:rPr lang="cs-CZ" i="1" dirty="0"/>
              <a:t>To</a:t>
            </a:r>
            <a:r>
              <a:rPr lang="cs-CZ" dirty="0"/>
              <a:t>…)</a:t>
            </a:r>
          </a:p>
          <a:p>
            <a:r>
              <a:rPr lang="cs-CZ" dirty="0"/>
              <a:t>Witold </a:t>
            </a:r>
            <a:r>
              <a:rPr lang="cs-CZ" dirty="0" err="1"/>
              <a:t>Gombrowicz</a:t>
            </a:r>
            <a:r>
              <a:rPr lang="cs-CZ" dirty="0"/>
              <a:t> (</a:t>
            </a:r>
            <a:r>
              <a:rPr lang="cs-CZ" i="1" dirty="0" err="1"/>
              <a:t>Ferdydurke</a:t>
            </a:r>
            <a:r>
              <a:rPr lang="cs-CZ" dirty="0"/>
              <a:t>, </a:t>
            </a:r>
            <a:r>
              <a:rPr lang="cs-CZ" i="1" dirty="0"/>
              <a:t>Pornografie</a:t>
            </a:r>
            <a:r>
              <a:rPr lang="cs-CZ" dirty="0"/>
              <a:t>, </a:t>
            </a:r>
            <a:r>
              <a:rPr lang="cs-CZ" i="1" dirty="0"/>
              <a:t>Deníky</a:t>
            </a:r>
            <a:r>
              <a:rPr lang="cs-CZ" dirty="0"/>
              <a:t>, </a:t>
            </a:r>
            <a:r>
              <a:rPr lang="cs-CZ" i="1" dirty="0"/>
              <a:t>Kosmos</a:t>
            </a:r>
            <a:r>
              <a:rPr lang="cs-CZ" dirty="0"/>
              <a:t>…)</a:t>
            </a:r>
          </a:p>
          <a:p>
            <a:r>
              <a:rPr lang="cs-CZ" dirty="0" err="1"/>
              <a:t>Gustaw</a:t>
            </a:r>
            <a:r>
              <a:rPr lang="cs-CZ" dirty="0"/>
              <a:t> </a:t>
            </a:r>
            <a:r>
              <a:rPr lang="cs-CZ" dirty="0" err="1"/>
              <a:t>Herling-Grudziński</a:t>
            </a:r>
            <a:r>
              <a:rPr lang="cs-CZ" dirty="0"/>
              <a:t> (</a:t>
            </a:r>
            <a:r>
              <a:rPr lang="cs-CZ" i="1" dirty="0"/>
              <a:t>Deník psaný v noci, Benátský poutník…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476</TotalTime>
  <Words>833</Words>
  <Application>Microsoft Office PowerPoint</Application>
  <PresentationFormat>Vlastní</PresentationFormat>
  <Paragraphs>194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Stébla</vt:lpstr>
      <vt:lpstr>Současná polská literatura  a český knižní trh</vt:lpstr>
      <vt:lpstr>Současná polská literatura  a český knižní trh</vt:lpstr>
      <vt:lpstr>Český knižní trh – polská stopa? </vt:lpstr>
      <vt:lpstr>Český knižní trh – polská přítomnost? </vt:lpstr>
      <vt:lpstr>Polská kulturní politika </vt:lpstr>
      <vt:lpstr>Česká polonistika  akademicko-překladatelská</vt:lpstr>
      <vt:lpstr>Fragmentárnost a polonistika jako hobby</vt:lpstr>
      <vt:lpstr>Shrnutí</vt:lpstr>
      <vt:lpstr>Splácení dluhů</vt:lpstr>
      <vt:lpstr>Nakladatelské zázraky – próza  laureátky Nobelovy ceny</vt:lpstr>
      <vt:lpstr>Nakladatelské zázraky – próza polského postmodernismu </vt:lpstr>
      <vt:lpstr>Nakladatelské zázraky – próza fenomén „literární reportáže“</vt:lpstr>
      <vt:lpstr>Nakladatelské zázraky –  dětské „artbooky“ </vt:lpstr>
      <vt:lpstr>Nakladatelské zázraky –  triviální žánry </vt:lpstr>
      <vt:lpstr>Nakladatelské zázraky – poezie</vt:lpstr>
      <vt:lpstr>Nakladatelské zázraky – další próza</vt:lpstr>
      <vt:lpstr>Děkuji za pozornost!  michael.alexa@gmail.com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Polská literatura  a český knižní trh</dc:title>
  <dc:creator>Karel Alexa</dc:creator>
  <cp:lastModifiedBy>MZK</cp:lastModifiedBy>
  <cp:revision>38</cp:revision>
  <dcterms:created xsi:type="dcterms:W3CDTF">2020-06-22T19:30:49Z</dcterms:created>
  <dcterms:modified xsi:type="dcterms:W3CDTF">2020-06-23T10:18:32Z</dcterms:modified>
</cp:coreProperties>
</file>