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6" r:id="rId5"/>
    <p:sldId id="262" r:id="rId6"/>
    <p:sldId id="265" r:id="rId7"/>
    <p:sldId id="280" r:id="rId8"/>
    <p:sldId id="260" r:id="rId9"/>
    <p:sldId id="276" r:id="rId10"/>
    <p:sldId id="261" r:id="rId11"/>
    <p:sldId id="263" r:id="rId12"/>
    <p:sldId id="264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5D-42D2-992D-716DB074C0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5D-42D2-992D-716DB074C0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C5D-42D2-992D-716DB074C050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/>
                      <a:t>39,35 %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1-0C5D-42D2-992D-716DB074C05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33,41 %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5D-42D2-992D-716DB074C05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27,22 %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C5D-42D2-992D-716DB074C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List4!$J$6:$L$6</c:f>
              <c:strCache>
                <c:ptCount val="3"/>
                <c:pt idx="0">
                  <c:v>Žadatelé do 500 obyvatel</c:v>
                </c:pt>
                <c:pt idx="1">
                  <c:v>501-1 000 obyvatel</c:v>
                </c:pt>
                <c:pt idx="2">
                  <c:v>1 001 - 3 000 obyvatel</c:v>
                </c:pt>
              </c:strCache>
            </c:strRef>
          </c:cat>
          <c:val>
            <c:numRef>
              <c:f>List4!$J$7:$L$7</c:f>
              <c:numCache>
                <c:formatCode>General</c:formatCode>
                <c:ptCount val="3"/>
                <c:pt idx="0">
                  <c:v>39.35</c:v>
                </c:pt>
                <c:pt idx="1">
                  <c:v>33.410000000000004</c:v>
                </c:pt>
                <c:pt idx="2">
                  <c:v>27.22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C5D-42D2-992D-716DB074C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02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59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13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08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17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81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64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9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29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86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6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DE5FB-4095-4853-B3DA-3D82603DBEA8}" type="datetimeFigureOut">
              <a:rPr lang="cs-CZ" smtClean="0"/>
              <a:pPr/>
              <a:t>04.02.2022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54DDD-7784-4843-B028-8CBA046F04C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6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-korenec8.webnode.cz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Monika.Kratochvilova@mzk.cz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833810" cy="2202728"/>
          </a:xfrm>
          <a:solidFill>
            <a:srgbClr val="00B0F0"/>
          </a:solidFill>
        </p:spPr>
        <p:txBody>
          <a:bodyPr/>
          <a:lstStyle/>
          <a:p>
            <a:r>
              <a:rPr lang="cs-CZ" b="1" dirty="0" smtClean="0">
                <a:latin typeface="Bahnschrift Light" panose="020B0502040204020203" pitchFamily="34" charset="0"/>
              </a:rPr>
              <a:t>Dotační titul </a:t>
            </a:r>
            <a:br>
              <a:rPr lang="cs-CZ" b="1" dirty="0" smtClean="0">
                <a:latin typeface="Bahnschrift Light" panose="020B0502040204020203" pitchFamily="34" charset="0"/>
              </a:rPr>
            </a:br>
            <a:r>
              <a:rPr lang="cs-CZ" b="1" dirty="0" smtClean="0">
                <a:latin typeface="Bahnschrift Light" panose="020B0502040204020203" pitchFamily="34" charset="0"/>
              </a:rPr>
              <a:t>OBECNÍ KNIHOVNY</a:t>
            </a:r>
            <a:endParaRPr lang="cs-CZ" b="1" dirty="0">
              <a:latin typeface="Bahnschrift Light" panose="020B0502040204020203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93272" y="3408074"/>
            <a:ext cx="9833811" cy="296501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cs-CZ" sz="800" b="1" dirty="0" smtClean="0">
              <a:latin typeface="Bahnschrift Light" panose="020B0502040204020203" pitchFamily="34" charset="0"/>
            </a:endParaRPr>
          </a:p>
          <a:p>
            <a:r>
              <a:rPr lang="cs-CZ" sz="2800" b="1" dirty="0" smtClean="0">
                <a:latin typeface="Bahnschrift Light" panose="020B0502040204020203" pitchFamily="34" charset="0"/>
              </a:rPr>
              <a:t>Nové příležitosti a výzvy nejen pro knihovny Jihomoravského kraje</a:t>
            </a:r>
            <a:endParaRPr lang="cs-CZ" sz="2800" dirty="0" smtClean="0">
              <a:latin typeface="Bahnschrift Light" panose="020B0502040204020203" pitchFamily="34" charset="0"/>
            </a:endParaRPr>
          </a:p>
          <a:p>
            <a:r>
              <a:rPr lang="cs-CZ" dirty="0" smtClean="0">
                <a:latin typeface="Bahnschrift Light" panose="020B0502040204020203" pitchFamily="34" charset="0"/>
              </a:rPr>
              <a:t>On-line seminář pro zřizovatele knihoven a knihovníky</a:t>
            </a:r>
          </a:p>
          <a:p>
            <a:endParaRPr lang="cs-CZ" dirty="0" smtClean="0">
              <a:latin typeface="Bahnschrift Light" panose="020B0502040204020203" pitchFamily="34" charset="0"/>
            </a:endParaRPr>
          </a:p>
          <a:p>
            <a:r>
              <a:rPr lang="cs-CZ" dirty="0" smtClean="0">
                <a:latin typeface="Bahnschrift Light" panose="020B0502040204020203" pitchFamily="34" charset="0"/>
              </a:rPr>
              <a:t>Moravská zemská knihovna v Brně</a:t>
            </a:r>
          </a:p>
          <a:p>
            <a:r>
              <a:rPr lang="cs-CZ" dirty="0" smtClean="0">
                <a:latin typeface="Bahnschrift Light" panose="020B0502040204020203" pitchFamily="34" charset="0"/>
              </a:rPr>
              <a:t>4.2.2022</a:t>
            </a:r>
            <a:endParaRPr lang="cs-CZ" dirty="0">
              <a:latin typeface="Bahnschrift Light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563" y="0"/>
            <a:ext cx="3186545" cy="108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454" y="180109"/>
            <a:ext cx="3034146" cy="87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777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 smtClean="0"/>
              <a:t>Obecní knihovny 2016-2019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3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Dotace Jihomoravského kraje realizovaná </a:t>
            </a:r>
            <a:r>
              <a:rPr lang="cs-CZ" b="1" dirty="0"/>
              <a:t>v letech 2016–2019 </a:t>
            </a:r>
            <a:r>
              <a:rPr lang="cs-CZ" dirty="0"/>
              <a:t>podpořila trend proměny knihoven z tradičních půjčoven na místa setkávání ve shodě s </a:t>
            </a:r>
            <a:r>
              <a:rPr lang="cs-CZ" b="1" dirty="0"/>
              <a:t>Koncepcí rozvoje knihoven v České republice na léta 2017–2020</a:t>
            </a:r>
            <a:r>
              <a:rPr lang="cs-CZ" dirty="0"/>
              <a:t>: budovat knihovny </a:t>
            </a:r>
            <a:r>
              <a:rPr lang="cs-CZ" b="1" i="1" dirty="0"/>
              <a:t>„jako otevřená vzdělávací, kulturní, komunitní a kreativní centra“ </a:t>
            </a:r>
            <a:r>
              <a:rPr lang="cs-CZ" dirty="0"/>
              <a:t>a současně </a:t>
            </a:r>
            <a:r>
              <a:rPr lang="cs-CZ" b="1" i="1" dirty="0"/>
              <a:t>„rozvíjet vzdělávací funkce knihoven zejména v oblasti celoživotního a občanského vzdělávání“</a:t>
            </a:r>
            <a:r>
              <a:rPr lang="cs-CZ" dirty="0"/>
              <a:t>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Potřebnost </a:t>
            </a:r>
            <a:r>
              <a:rPr lang="cs-CZ" dirty="0"/>
              <a:t>modernizace prostor knihoven a jejich vybavení zohlednila Koncepce v požadavku, který vycházel ze Státní kulturní politiky na léta 2015–2020 </a:t>
            </a:r>
            <a:r>
              <a:rPr lang="cs-CZ" b="1" dirty="0"/>
              <a:t>vybudovat </a:t>
            </a:r>
            <a:r>
              <a:rPr lang="cs-CZ" b="1" dirty="0">
                <a:solidFill>
                  <a:srgbClr val="FF0000"/>
                </a:solidFill>
              </a:rPr>
              <a:t>Metodické centrum pro výstavbu a rekonstrukce knihoven </a:t>
            </a:r>
            <a:r>
              <a:rPr lang="cs-CZ" b="1" dirty="0"/>
              <a:t>se sídlem v Moravské zemské knihovně v Brně</a:t>
            </a:r>
            <a:r>
              <a:rPr lang="cs-CZ" dirty="0"/>
              <a:t>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800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Obec Zbraslav, Brno-venkov – závěrečná zpráva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76925"/>
            <a:ext cx="10515600" cy="430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 smtClean="0"/>
              <a:t>„Díky </a:t>
            </a:r>
            <a:r>
              <a:rPr lang="cs-CZ" i="1" dirty="0"/>
              <a:t>projektu se rozšířila i spolupráce knihovny se základní školou, cílem je knihovnu zatraktivnit i pro mladou generaci a ukázat jim, že čtení nejsou jen klasické knihy, ale i e-</a:t>
            </a:r>
            <a:r>
              <a:rPr lang="cs-CZ" i="1" dirty="0" err="1"/>
              <a:t>booky</a:t>
            </a:r>
            <a:r>
              <a:rPr lang="cs-CZ" i="1" dirty="0"/>
              <a:t>. Pro tento účel byla zakoupena čtečky elektronických knih. Naším dlouhodobým cílem je zaměřit se a přitáhnout více čtenářů právě z řad mládeže, která se v dnešní době nedokáže nad knihou zastavit, čerpat z nich inspiraci a rozšiřovat si tak své jazykové a další dovednosti.</a:t>
            </a:r>
          </a:p>
          <a:p>
            <a:pPr marL="0" indent="0">
              <a:buNone/>
            </a:pPr>
            <a:r>
              <a:rPr lang="cs-CZ" i="1" dirty="0" smtClean="0"/>
              <a:t>V </a:t>
            </a:r>
            <a:r>
              <a:rPr lang="cs-CZ" i="1" dirty="0"/>
              <a:t>rámci projektu bylo vybavení knihovny rozšířeno o notebooky s operačním systémem + propojení </a:t>
            </a:r>
            <a:r>
              <a:rPr lang="cs-CZ" i="1" dirty="0" smtClean="0"/>
              <a:t>s </a:t>
            </a:r>
            <a:r>
              <a:rPr lang="cs-CZ" i="1" dirty="0"/>
              <a:t>knihovnickým systémem</a:t>
            </a:r>
            <a:r>
              <a:rPr lang="cs-CZ" i="1" dirty="0" smtClean="0"/>
              <a:t>, tiskárnu</a:t>
            </a:r>
            <a:r>
              <a:rPr lang="cs-CZ" i="1" dirty="0"/>
              <a:t>, myši k notebookům, vše včetně softwaru a o čtečku </a:t>
            </a:r>
            <a:r>
              <a:rPr lang="cs-CZ" i="1" dirty="0" smtClean="0"/>
              <a:t>knih.“</a:t>
            </a:r>
            <a:endParaRPr lang="cs-CZ" i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5759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Obec Březí u Mikulova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392" y="1941101"/>
            <a:ext cx="4292867" cy="4235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 smtClean="0"/>
              <a:t>„Po </a:t>
            </a:r>
            <a:r>
              <a:rPr lang="cs-CZ" i="1" dirty="0"/>
              <a:t>měsíci provozu knihovny s novým vybavení se zvýšila návštěvnost knihovny zhruba o </a:t>
            </a:r>
            <a:r>
              <a:rPr lang="cs-CZ" i="1" dirty="0" smtClean="0"/>
              <a:t>25 %. </a:t>
            </a:r>
            <a:r>
              <a:rPr lang="cs-CZ" i="1" dirty="0"/>
              <a:t>Co </a:t>
            </a:r>
            <a:r>
              <a:rPr lang="cs-CZ" i="1" dirty="0" smtClean="0"/>
              <a:t>je zvláště </a:t>
            </a:r>
            <a:r>
              <a:rPr lang="cs-CZ" i="1" dirty="0"/>
              <a:t>pozitivní jedná se především o dospívající mládež ve věku okolo 15 let. Pořízením herní konzoly jsme chtěli zvýšit zájem mládeže o návštěvu </a:t>
            </a:r>
            <a:r>
              <a:rPr lang="cs-CZ" i="1" dirty="0" smtClean="0"/>
              <a:t>knihovny.“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1805" y="1941102"/>
            <a:ext cx="6220970" cy="41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8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Dotační titul Obecní knihovny 2016-2020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3982429"/>
              </p:ext>
            </p:extLst>
          </p:nvPr>
        </p:nvGraphicFramePr>
        <p:xfrm>
          <a:off x="692727" y="1825623"/>
          <a:ext cx="10529455" cy="4727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294">
                  <a:extLst>
                    <a:ext uri="{9D8B030D-6E8A-4147-A177-3AD203B41FA5}">
                      <a16:colId xmlns:a16="http://schemas.microsoft.com/office/drawing/2014/main" val="2608074080"/>
                    </a:ext>
                  </a:extLst>
                </a:gridCol>
                <a:gridCol w="2755488">
                  <a:extLst>
                    <a:ext uri="{9D8B030D-6E8A-4147-A177-3AD203B41FA5}">
                      <a16:colId xmlns:a16="http://schemas.microsoft.com/office/drawing/2014/main" val="411035609"/>
                    </a:ext>
                  </a:extLst>
                </a:gridCol>
                <a:gridCol w="2105891">
                  <a:extLst>
                    <a:ext uri="{9D8B030D-6E8A-4147-A177-3AD203B41FA5}">
                      <a16:colId xmlns:a16="http://schemas.microsoft.com/office/drawing/2014/main" val="285630170"/>
                    </a:ext>
                  </a:extLst>
                </a:gridCol>
                <a:gridCol w="2105891">
                  <a:extLst>
                    <a:ext uri="{9D8B030D-6E8A-4147-A177-3AD203B41FA5}">
                      <a16:colId xmlns:a16="http://schemas.microsoft.com/office/drawing/2014/main" val="536578951"/>
                    </a:ext>
                  </a:extLst>
                </a:gridCol>
                <a:gridCol w="2105891">
                  <a:extLst>
                    <a:ext uri="{9D8B030D-6E8A-4147-A177-3AD203B41FA5}">
                      <a16:colId xmlns:a16="http://schemas.microsoft.com/office/drawing/2014/main" val="1134257480"/>
                    </a:ext>
                  </a:extLst>
                </a:gridCol>
              </a:tblGrid>
              <a:tr h="1256432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Rok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Požadovaná výše dotace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Schválená výše dotace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Počet podaných žádostí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Počet schválených</a:t>
                      </a:r>
                      <a:r>
                        <a:rPr lang="cs-CZ" sz="2400" baseline="0" dirty="0" smtClean="0"/>
                        <a:t> žádostí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654351"/>
                  </a:ext>
                </a:extLst>
              </a:tr>
              <a:tr h="578524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2016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5 503 000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5 047 000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157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142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262616"/>
                  </a:ext>
                </a:extLst>
              </a:tr>
              <a:tr h="578524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2017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3 793 000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3 793 000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102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102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725352"/>
                  </a:ext>
                </a:extLst>
              </a:tr>
              <a:tr h="578524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2018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3 360</a:t>
                      </a:r>
                      <a:r>
                        <a:rPr lang="cs-CZ" sz="2400" baseline="0" dirty="0" smtClean="0"/>
                        <a:t> 000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3 360 000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84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84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917368"/>
                  </a:ext>
                </a:extLst>
              </a:tr>
              <a:tr h="578524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2019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3 723 000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2</a:t>
                      </a:r>
                      <a:r>
                        <a:rPr lang="cs-CZ" sz="2400" baseline="0" dirty="0" smtClean="0"/>
                        <a:t> 890 000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95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76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878690"/>
                  </a:ext>
                </a:extLst>
              </a:tr>
              <a:tr h="578524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2020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3 619 000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92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0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194095"/>
                  </a:ext>
                </a:extLst>
              </a:tr>
              <a:tr h="578524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CELKEM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19 998</a:t>
                      </a:r>
                      <a:r>
                        <a:rPr lang="cs-CZ" sz="2400" b="1" baseline="0" dirty="0" smtClean="0"/>
                        <a:t> 000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15 090 000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530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404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727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283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Žadatelé podle velikosti obcí</a:t>
            </a:r>
            <a:endParaRPr lang="cs-CZ" b="1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7145178"/>
              </p:ext>
            </p:extLst>
          </p:nvPr>
        </p:nvGraphicFramePr>
        <p:xfrm>
          <a:off x="616017" y="1617044"/>
          <a:ext cx="10737783" cy="504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770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257" y="365125"/>
            <a:ext cx="11377061" cy="1325563"/>
          </a:xfrm>
        </p:spPr>
        <p:txBody>
          <a:bodyPr>
            <a:noAutofit/>
          </a:bodyPr>
          <a:lstStyle/>
          <a:p>
            <a:pPr algn="ctr"/>
            <a:r>
              <a:rPr lang="cs-CZ" b="1" dirty="0"/>
              <a:t>Dotační titul Obecní knihovny</a:t>
            </a:r>
            <a:br>
              <a:rPr lang="cs-CZ" b="1" dirty="0"/>
            </a:br>
            <a:r>
              <a:rPr lang="cs-CZ" b="1" dirty="0"/>
              <a:t>Závěrečná zpráva – výsledky dotazníkového </a:t>
            </a:r>
            <a:r>
              <a:rPr lang="cs-CZ" b="1" dirty="0" smtClean="0"/>
              <a:t>šetření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Oddělení vzdělávání a krajské metodiky MZK připravilo začátkem roku 2021 dotazníkový průzkum pro zřizovatele knihoven v obcích Jihomoravského kraje do 3 000 obyvatel s cílem zjistit zájem o dotační titul Obecní knihovny, případně o jeho modifikaci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Dotazníkového průzkumu se zúčastnilo 152 respondentů, tj. </a:t>
            </a:r>
            <a:r>
              <a:rPr lang="cs-CZ" b="1" dirty="0"/>
              <a:t>24,4 % </a:t>
            </a:r>
            <a:r>
              <a:rPr lang="cs-CZ" dirty="0"/>
              <a:t>obcí do 3 000 obyvatel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Zájem o vyhlášení dotačního titulu Obecní knihovny vyjádřilo 118 respondentů, </a:t>
            </a:r>
            <a:r>
              <a:rPr lang="cs-CZ" dirty="0" smtClean="0"/>
              <a:t>tj</a:t>
            </a:r>
            <a:r>
              <a:rPr lang="cs-CZ" dirty="0"/>
              <a:t>. </a:t>
            </a:r>
            <a:r>
              <a:rPr lang="cs-CZ" b="1" dirty="0"/>
              <a:t>77,6 %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9155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Stavební úpravy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329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Dotaci na stavební úpravy by využilo 124 respondentů, tj. 82 %.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Odpovědi </a:t>
            </a:r>
            <a:r>
              <a:rPr lang="cs-CZ" dirty="0"/>
              <a:t>dle četnosti:</a:t>
            </a:r>
          </a:p>
          <a:p>
            <a:pPr marL="0" indent="0">
              <a:buNone/>
            </a:pPr>
            <a:r>
              <a:rPr lang="cs-CZ" dirty="0"/>
              <a:t>50,8 % (63) </a:t>
            </a:r>
            <a:r>
              <a:rPr lang="cs-CZ" b="1" dirty="0"/>
              <a:t>drobné stavební úpravy </a:t>
            </a:r>
            <a:r>
              <a:rPr lang="cs-CZ" dirty="0"/>
              <a:t>(výměna oken, dveří, podlaha, výmalba)</a:t>
            </a:r>
          </a:p>
          <a:p>
            <a:pPr marL="0" indent="0">
              <a:buNone/>
            </a:pPr>
            <a:r>
              <a:rPr lang="cs-CZ" dirty="0"/>
              <a:t>27,4 % (34) </a:t>
            </a:r>
            <a:r>
              <a:rPr lang="cs-CZ" b="1" dirty="0"/>
              <a:t>elektroinstalace</a:t>
            </a:r>
            <a:r>
              <a:rPr lang="cs-CZ" dirty="0"/>
              <a:t> (včetně nového osvětlení), externí stínění (žaluzie)</a:t>
            </a:r>
          </a:p>
          <a:p>
            <a:pPr marL="0" indent="0">
              <a:buNone/>
            </a:pPr>
            <a:r>
              <a:rPr lang="cs-CZ" dirty="0"/>
              <a:t>22 % (27) </a:t>
            </a:r>
            <a:r>
              <a:rPr lang="cs-CZ" b="1" dirty="0"/>
              <a:t>rozšíření prostor </a:t>
            </a:r>
            <a:r>
              <a:rPr lang="cs-CZ" dirty="0"/>
              <a:t>(přístavba/půdní nástavba, úprava venkovních prostor pro využití potřeb knihovny apod.)</a:t>
            </a:r>
          </a:p>
          <a:p>
            <a:pPr marL="0" indent="0">
              <a:buNone/>
            </a:pPr>
            <a:r>
              <a:rPr lang="cs-CZ" dirty="0"/>
              <a:t>19,4 % (24) </a:t>
            </a:r>
            <a:r>
              <a:rPr lang="cs-CZ" b="1" dirty="0"/>
              <a:t>služby architekta / designéra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459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Knihovní mobiliář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Dotaci na knihovní mobiliář by využilo 109 respondentů, tj. 71,7 %.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Odpovědi </a:t>
            </a:r>
            <a:r>
              <a:rPr lang="cs-CZ" dirty="0"/>
              <a:t>dle četnosti:</a:t>
            </a:r>
          </a:p>
          <a:p>
            <a:pPr marL="0" indent="0">
              <a:buNone/>
            </a:pPr>
            <a:r>
              <a:rPr lang="cs-CZ" dirty="0"/>
              <a:t>53,2 % (58) </a:t>
            </a:r>
            <a:r>
              <a:rPr lang="cs-CZ" b="1" dirty="0"/>
              <a:t>knihovní regály</a:t>
            </a:r>
          </a:p>
          <a:p>
            <a:pPr marL="0" indent="0">
              <a:buNone/>
            </a:pPr>
            <a:r>
              <a:rPr lang="cs-CZ" dirty="0"/>
              <a:t>40,4 % (44) </a:t>
            </a:r>
            <a:r>
              <a:rPr lang="cs-CZ" b="1" dirty="0"/>
              <a:t>sedací nábytek</a:t>
            </a:r>
            <a:r>
              <a:rPr lang="cs-CZ" dirty="0"/>
              <a:t> (židle, křesla, sedací vaky)</a:t>
            </a:r>
          </a:p>
          <a:p>
            <a:pPr marL="0" indent="0">
              <a:buNone/>
            </a:pPr>
            <a:r>
              <a:rPr lang="cs-CZ" dirty="0"/>
              <a:t>34,9 % (38) </a:t>
            </a:r>
            <a:r>
              <a:rPr lang="cs-CZ" b="1" dirty="0"/>
              <a:t>nábytek do dětského koutku </a:t>
            </a:r>
            <a:r>
              <a:rPr lang="cs-CZ" dirty="0"/>
              <a:t>(hrací koberec, prolézací koutky, </a:t>
            </a:r>
            <a:r>
              <a:rPr lang="cs-CZ" dirty="0" smtClean="0"/>
              <a:t>tunely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0518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Technologie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Dotaci na nákup technologií by využilo 108 respondentů, tj. 71 %.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Odpovědi </a:t>
            </a:r>
            <a:r>
              <a:rPr lang="cs-CZ" dirty="0"/>
              <a:t>dle četnosti:</a:t>
            </a:r>
          </a:p>
          <a:p>
            <a:pPr marL="0" indent="0">
              <a:buNone/>
            </a:pPr>
            <a:r>
              <a:rPr lang="cs-CZ" dirty="0"/>
              <a:t>45,4 % (49) </a:t>
            </a:r>
            <a:r>
              <a:rPr lang="cs-CZ" b="1" dirty="0"/>
              <a:t>interaktivní knihy</a:t>
            </a:r>
          </a:p>
          <a:p>
            <a:pPr marL="0" indent="0">
              <a:buNone/>
            </a:pPr>
            <a:r>
              <a:rPr lang="cs-CZ" dirty="0"/>
              <a:t>38,9 % (42) </a:t>
            </a:r>
            <a:r>
              <a:rPr lang="cs-CZ" b="1" dirty="0"/>
              <a:t>deskové hry</a:t>
            </a:r>
          </a:p>
          <a:p>
            <a:pPr marL="0" indent="0">
              <a:buNone/>
            </a:pPr>
            <a:r>
              <a:rPr lang="cs-CZ" dirty="0"/>
              <a:t>36,1 % (39) </a:t>
            </a:r>
            <a:r>
              <a:rPr lang="cs-CZ" b="1" dirty="0"/>
              <a:t>skenery, multifunkční kopírky, tablety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467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Ze závěrečných </a:t>
            </a:r>
            <a:r>
              <a:rPr lang="cs-CZ" b="1" dirty="0" smtClean="0"/>
              <a:t>komentářů…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405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i="1" dirty="0"/>
              <a:t>Dotační titul je pro nás velkou pomocí, knihovna půjčuje v době </a:t>
            </a:r>
            <a:r>
              <a:rPr lang="cs-CZ" i="1" dirty="0" err="1"/>
              <a:t>Covid</a:t>
            </a:r>
            <a:r>
              <a:rPr lang="cs-CZ" i="1" dirty="0"/>
              <a:t> ještě více. </a:t>
            </a:r>
            <a:r>
              <a:rPr lang="cs-CZ" dirty="0"/>
              <a:t>(Obecní knihovna Spešov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i="1" dirty="0"/>
              <a:t>V letošním roce děláme kompletní rekonstrukci knihovny včetně části </a:t>
            </a:r>
            <a:r>
              <a:rPr lang="cs-CZ" i="1" dirty="0" smtClean="0"/>
              <a:t>kulturního domu </a:t>
            </a:r>
            <a:r>
              <a:rPr lang="cs-CZ" i="1" dirty="0"/>
              <a:t>podpořenou z dotace MMR. </a:t>
            </a:r>
            <a:r>
              <a:rPr lang="cs-CZ" i="1" dirty="0" smtClean="0"/>
              <a:t>Do </a:t>
            </a:r>
            <a:r>
              <a:rPr lang="cs-CZ" i="1" dirty="0"/>
              <a:t>nových prostor se nehodí vracet zpět původní nábytek 50 let starý. Momentálně nám výpadek tohoto dotačního titulu způsobil komplikaci</a:t>
            </a:r>
            <a:r>
              <a:rPr lang="cs-CZ" dirty="0"/>
              <a:t>.(Knihovna Hroznová Lhota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i="1" dirty="0"/>
              <a:t>Městys Hvězdlice provádí rekonstrukci bývalé školy na sociální byty. Jedno z pater objektu je projektováno mimo jiné i na knihovnu, kterou v současné době má obec v provizorních </a:t>
            </a:r>
            <a:r>
              <a:rPr lang="cs-CZ" i="1" dirty="0" smtClean="0"/>
              <a:t>prostorách.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328439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686" y="67377"/>
            <a:ext cx="12167316" cy="68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11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139" y="837398"/>
            <a:ext cx="11300059" cy="111653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Obecní knihovna </a:t>
            </a:r>
            <a:r>
              <a:rPr lang="cs-CZ" sz="4900" b="1" dirty="0" smtClean="0"/>
              <a:t>Kořenec</a:t>
            </a:r>
            <a:br>
              <a:rPr lang="cs-CZ" sz="4900" b="1" dirty="0" smtClean="0"/>
            </a:br>
            <a:r>
              <a:rPr lang="cs-CZ" sz="4900" b="1" dirty="0" smtClean="0"/>
              <a:t>TOP </a:t>
            </a:r>
            <a:r>
              <a:rPr lang="cs-CZ" sz="4900" b="1" dirty="0"/>
              <a:t>Komunitní knihovna Jihomoravského kraje 2019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52312"/>
            <a:ext cx="10515600" cy="3924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 smtClean="0"/>
              <a:t>„</a:t>
            </a:r>
            <a:r>
              <a:rPr lang="cs-CZ" i="1" dirty="0"/>
              <a:t>Naší obci se podpora knihovny jednoznačně vyplácí   především díky široké nabídce aktivit pro občany Kořence i okolních obcí, které zajišťuje paní knihovnice za spolupráce dobrovolníků z řad občanů a spolků. K lepším službám přispělo rozšíření a modernizace knihovny včetně automatizace za přispění dotace z JMK a finanční podpory obce. Největším přínosem je zvýšení počtu výpůjček a také návštěvnosti pořádaných akcí především dětí a mládeže. Místní knihovna se tak stala komunitním centrem naší obce.“ </a:t>
            </a:r>
          </a:p>
          <a:p>
            <a:pPr marL="0" indent="0">
              <a:buNone/>
            </a:pPr>
            <a:r>
              <a:rPr lang="cs-CZ" dirty="0"/>
              <a:t>Miroslav Zemánek, starosta</a:t>
            </a:r>
          </a:p>
          <a:p>
            <a:pPr marL="0" indent="0">
              <a:buNone/>
            </a:pPr>
            <a:r>
              <a:rPr lang="cs-CZ" b="1" dirty="0"/>
              <a:t>Obec Kořenec (žadatel v letech </a:t>
            </a:r>
            <a:r>
              <a:rPr lang="cs-CZ" b="1" dirty="0" smtClean="0"/>
              <a:t>2016, 2017, 2018</a:t>
            </a:r>
            <a:r>
              <a:rPr lang="cs-CZ" dirty="0" smtClean="0"/>
              <a:t>, 2020-DT pozastaven)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9214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Rozkvetlá knihovna v Kořenci</a:t>
            </a:r>
            <a:endParaRPr lang="cs-CZ" b="1" dirty="0"/>
          </a:p>
        </p:txBody>
      </p:sp>
      <p:pic>
        <p:nvPicPr>
          <p:cNvPr id="7" name="Zástupný symbol pro obsah 6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29" y="1690688"/>
            <a:ext cx="3496618" cy="4738805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6091989" cy="47388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Mezi 147 schválenými žádostmi </a:t>
            </a:r>
            <a:r>
              <a:rPr lang="cs-CZ" dirty="0" smtClean="0"/>
              <a:t>v roce 2016 byl </a:t>
            </a:r>
            <a:r>
              <a:rPr lang="cs-CZ" dirty="0"/>
              <a:t>také projekt Místní knihovny v Kořenci </a:t>
            </a:r>
            <a:r>
              <a:rPr lang="cs-CZ" b="1" dirty="0" smtClean="0"/>
              <a:t>Vybavení </a:t>
            </a:r>
            <a:r>
              <a:rPr lang="cs-CZ" b="1" dirty="0"/>
              <a:t>knihovny Kořenec</a:t>
            </a:r>
            <a:r>
              <a:rPr lang="cs-CZ" dirty="0"/>
              <a:t>, na který obec získala částku </a:t>
            </a:r>
            <a:r>
              <a:rPr lang="cs-CZ" b="1" dirty="0"/>
              <a:t>40 tisíc korun</a:t>
            </a:r>
            <a:r>
              <a:rPr lang="cs-CZ" u="sng" dirty="0"/>
              <a:t>. </a:t>
            </a:r>
            <a:endParaRPr lang="cs-CZ" u="sng" dirty="0" smtClean="0"/>
          </a:p>
          <a:p>
            <a:pPr marL="0" indent="0">
              <a:buNone/>
            </a:pPr>
            <a:r>
              <a:rPr lang="cs-CZ" dirty="0" smtClean="0"/>
              <a:t>Kromě </a:t>
            </a:r>
            <a:r>
              <a:rPr lang="cs-CZ" b="1" dirty="0"/>
              <a:t>regálů</a:t>
            </a:r>
            <a:r>
              <a:rPr lang="cs-CZ" dirty="0"/>
              <a:t> získala knihovna </a:t>
            </a:r>
            <a:r>
              <a:rPr lang="cs-CZ" b="1" dirty="0"/>
              <a:t>nový dětský koutek se schůdky</a:t>
            </a:r>
            <a:r>
              <a:rPr lang="cs-CZ" dirty="0"/>
              <a:t>, který se stal oblíbeným čtenářským místem pro všechny malé návštěvníky. </a:t>
            </a:r>
            <a:endParaRPr lang="cs-CZ" dirty="0" smtClean="0"/>
          </a:p>
          <a:p>
            <a:pPr marL="0" indent="0">
              <a:buNone/>
            </a:pPr>
            <a:r>
              <a:rPr lang="cs-CZ" i="1" dirty="0" smtClean="0"/>
              <a:t>„Těší </a:t>
            </a:r>
            <a:r>
              <a:rPr lang="cs-CZ" i="1" dirty="0"/>
              <a:t>nás, že rostoucí zájem o knihovnu přispívá k boření mýtů, že obyvatelé v malých obcích nemají o svoje knihovny zájem. Přijeďte se podívat, jak to umí v Kořenci! A můžete začít návštěvou webové stránky knihovny: </a:t>
            </a:r>
            <a:r>
              <a:rPr lang="cs-CZ" i="1" dirty="0">
                <a:hlinkClick r:id="rId3"/>
              </a:rPr>
              <a:t>http://knihovna-korenec8.webnode.cz</a:t>
            </a:r>
            <a:r>
              <a:rPr lang="cs-CZ" i="1" dirty="0" smtClean="0">
                <a:hlinkClick r:id="rId3"/>
              </a:rPr>
              <a:t>/</a:t>
            </a:r>
            <a:r>
              <a:rPr lang="cs-CZ" i="1" dirty="0" smtClean="0"/>
              <a:t>,“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801740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500254" y="1039092"/>
            <a:ext cx="6192981" cy="2590799"/>
          </a:xfrm>
        </p:spPr>
        <p:txBody>
          <a:bodyPr/>
          <a:lstStyle/>
          <a:p>
            <a:pPr algn="ctr"/>
            <a:r>
              <a:rPr lang="cs-CZ" dirty="0" smtClean="0"/>
              <a:t>Děkuji za pozornost.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5527964" y="4419601"/>
            <a:ext cx="6179127" cy="1925782"/>
          </a:xfrm>
        </p:spPr>
        <p:txBody>
          <a:bodyPr>
            <a:norm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Monika Kratochvílová</a:t>
            </a:r>
          </a:p>
          <a:p>
            <a:pPr algn="ctr"/>
            <a:r>
              <a:rPr lang="cs-CZ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Monika.Kratochvilova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@</a:t>
            </a:r>
            <a:r>
              <a:rPr lang="cs-CZ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mzk.cz</a:t>
            </a: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Oddělení vzdělávání a krajské metodiky </a:t>
            </a:r>
          </a:p>
          <a:p>
            <a:pPr algn="ctr"/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Moravská zemská knihovna v Brně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48639"/>
            <a:ext cx="10515600" cy="163629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/>
              <a:t>Dotační program v oblasti kultury, památkové péče 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>a </a:t>
            </a:r>
            <a:r>
              <a:rPr lang="cs-CZ" sz="4000" b="1" dirty="0"/>
              <a:t>kulturních </a:t>
            </a:r>
            <a:r>
              <a:rPr lang="cs-CZ" sz="4000" b="1" dirty="0" smtClean="0"/>
              <a:t>zařízení v</a:t>
            </a:r>
            <a:r>
              <a:rPr lang="cs-CZ" sz="4000" b="1" dirty="0"/>
              <a:t> Jihomoravském </a:t>
            </a:r>
            <a:r>
              <a:rPr lang="cs-CZ" sz="4000" b="1" dirty="0" smtClean="0"/>
              <a:t>kraji </a:t>
            </a:r>
            <a:br>
              <a:rPr lang="cs-CZ" sz="4000" b="1" dirty="0" smtClean="0"/>
            </a:br>
            <a:r>
              <a:rPr lang="cs-CZ" sz="4000" b="1" dirty="0" smtClean="0"/>
              <a:t>v letech 2008 a 2009</a:t>
            </a:r>
            <a:r>
              <a:rPr lang="cs-CZ" sz="4000" b="1" dirty="0"/>
              <a:t/>
            </a:r>
            <a:br>
              <a:rPr lang="cs-CZ" sz="4000" b="1" dirty="0"/>
            </a:b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63553"/>
            <a:ext cx="10515600" cy="4213409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Cíl </a:t>
            </a:r>
            <a:r>
              <a:rPr lang="cs-CZ" dirty="0"/>
              <a:t>programu:</a:t>
            </a:r>
          </a:p>
          <a:p>
            <a:pPr marL="0" indent="0">
              <a:buNone/>
            </a:pPr>
            <a:r>
              <a:rPr lang="cs-CZ" dirty="0"/>
              <a:t>podpora v oblasti výstavby, vybavení, přístavby a stavebních úprav, rekonstrukce a modernizace kulturních zařízení, podpora při pořizování movitých věcí, které jsou přínosem v oblasti kultury nebo památkové péče. </a:t>
            </a: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 </a:t>
            </a:r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908538"/>
              </p:ext>
            </p:extLst>
          </p:nvPr>
        </p:nvGraphicFramePr>
        <p:xfrm>
          <a:off x="943275" y="4217879"/>
          <a:ext cx="10410525" cy="2394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301">
                  <a:extLst>
                    <a:ext uri="{9D8B030D-6E8A-4147-A177-3AD203B41FA5}">
                      <a16:colId xmlns:a16="http://schemas.microsoft.com/office/drawing/2014/main" val="3953140707"/>
                    </a:ext>
                  </a:extLst>
                </a:gridCol>
                <a:gridCol w="1357162">
                  <a:extLst>
                    <a:ext uri="{9D8B030D-6E8A-4147-A177-3AD203B41FA5}">
                      <a16:colId xmlns:a16="http://schemas.microsoft.com/office/drawing/2014/main" val="2519892939"/>
                    </a:ext>
                  </a:extLst>
                </a:gridCol>
                <a:gridCol w="7186062">
                  <a:extLst>
                    <a:ext uri="{9D8B030D-6E8A-4147-A177-3AD203B41FA5}">
                      <a16:colId xmlns:a16="http://schemas.microsoft.com/office/drawing/2014/main" val="2112820908"/>
                    </a:ext>
                  </a:extLst>
                </a:gridCol>
              </a:tblGrid>
              <a:tr h="565878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Rok podpory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Částka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Projekty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233496"/>
                  </a:ext>
                </a:extLst>
              </a:tr>
              <a:tr h="809529">
                <a:tc>
                  <a:txBody>
                    <a:bodyPr/>
                    <a:lstStyle/>
                    <a:p>
                      <a:r>
                        <a:rPr lang="cs-CZ" dirty="0" smtClean="0"/>
                        <a:t>2008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480.000,- Kč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Modernizace vybavení interiéru knihovny (Rousínov), stavební úpravy knihovny a vybudování bezbariérového přístupu (Ratíškovice), rekonstrukce a vybavení prostor pro přemístění knihovny (Doubravník) ad.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993780"/>
                  </a:ext>
                </a:extLst>
              </a:tr>
              <a:tr h="809529">
                <a:tc>
                  <a:txBody>
                    <a:bodyPr/>
                    <a:lstStyle/>
                    <a:p>
                      <a:r>
                        <a:rPr lang="cs-CZ" dirty="0" smtClean="0"/>
                        <a:t>2009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840.000,-</a:t>
                      </a:r>
                      <a:r>
                        <a:rPr lang="cs-CZ" b="1" baseline="0" dirty="0" smtClean="0"/>
                        <a:t> Kč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Rekonstrukce bývalé školní jídelny na knihovnu se studovnou a internetovou učebnou (Hrušovany nad Jevišovkou),</a:t>
                      </a:r>
                      <a:r>
                        <a:rPr lang="cs-CZ" baseline="0" dirty="0" smtClean="0"/>
                        <a:t> půdní vestavba knihovny s internetovou studovnou (Šanov) ad.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418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98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Podpora obecních knihoven v jiných krajích 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287001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Kraj Vysočina</a:t>
            </a:r>
          </a:p>
          <a:p>
            <a:pPr marL="0" indent="0">
              <a:buNone/>
            </a:pPr>
            <a:r>
              <a:rPr lang="cs-CZ" dirty="0"/>
              <a:t>Zastupitelstvo kraje Vysočina </a:t>
            </a:r>
            <a:r>
              <a:rPr lang="cs-CZ" dirty="0" smtClean="0"/>
              <a:t>v roce 2006 </a:t>
            </a:r>
            <a:r>
              <a:rPr lang="cs-CZ" dirty="0"/>
              <a:t>schválilo Zásady zastupitelstva kraje Vysočina pro poskytování dotací z vlastních prostředků kraje </a:t>
            </a:r>
            <a:r>
              <a:rPr lang="cs-CZ" dirty="0" smtClean="0"/>
              <a:t>na </a:t>
            </a:r>
            <a:r>
              <a:rPr lang="cs-CZ" dirty="0"/>
              <a:t>podporu šíření vysokorychlostního internetu v knihovnách kraje Vysočina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97 </a:t>
            </a:r>
            <a:r>
              <a:rPr lang="cs-CZ" b="1" dirty="0"/>
              <a:t>veřejných knihoven </a:t>
            </a:r>
            <a:r>
              <a:rPr lang="cs-CZ" b="1" dirty="0" smtClean="0"/>
              <a:t>získalo </a:t>
            </a:r>
            <a:r>
              <a:rPr lang="cs-CZ" b="1" dirty="0"/>
              <a:t>dotaci na nový </a:t>
            </a:r>
            <a:r>
              <a:rPr lang="cs-CZ" b="1" dirty="0" smtClean="0"/>
              <a:t>počítač</a:t>
            </a:r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Celkem bylo rozděleno 1.582.497,- Kč</a:t>
            </a:r>
          </a:p>
        </p:txBody>
      </p:sp>
    </p:spTree>
    <p:extLst>
      <p:ext uri="{BB962C8B-B14F-4D97-AF65-F5344CB8AC3E}">
        <p14:creationId xmlns:p14="http://schemas.microsoft.com/office/powerpoint/2010/main" val="3945880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Podpora obecních knihoven v jiných krajích II.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Středočeský </a:t>
            </a:r>
            <a:r>
              <a:rPr lang="cs-CZ" b="1" dirty="0"/>
              <a:t>kraj </a:t>
            </a: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„</a:t>
            </a:r>
            <a:r>
              <a:rPr lang="cs-CZ" b="1" dirty="0"/>
              <a:t>Program 2017 pro poskytování dotací z rozpočtu Středočeského kraje ze Středočeského Fondu kultury a obnovy </a:t>
            </a:r>
            <a:r>
              <a:rPr lang="cs-CZ" b="1" dirty="0" smtClean="0"/>
              <a:t>památek“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b="1" dirty="0"/>
              <a:t>Tematické zadání „Obecní knihovny" </a:t>
            </a:r>
            <a:r>
              <a:rPr lang="cs-CZ" dirty="0" smtClean="0"/>
              <a:t>- vybavení </a:t>
            </a:r>
            <a:r>
              <a:rPr lang="cs-CZ" dirty="0"/>
              <a:t>knihovny mobiliářem, výpočetní nebo audiovizuální technikou – náklady neinvestičního charakteru (z dotace nelze hradit stavební práce apod.). </a:t>
            </a:r>
            <a:r>
              <a:rPr lang="cs-CZ" dirty="0" smtClean="0"/>
              <a:t>Lze </a:t>
            </a:r>
            <a:r>
              <a:rPr lang="cs-CZ" dirty="0"/>
              <a:t>požádat o dotaci v rozmezí 10 000,- Kč až </a:t>
            </a:r>
            <a:r>
              <a:rPr lang="cs-CZ" dirty="0" smtClean="0"/>
              <a:t>70 </a:t>
            </a:r>
            <a:r>
              <a:rPr lang="cs-CZ" dirty="0"/>
              <a:t>000,- Kč. Minimální spoluúčast žadatele je 20 % z celkových uznatelných nákladů akce/projektu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2020: </a:t>
            </a:r>
            <a:r>
              <a:rPr lang="cs-CZ" dirty="0" err="1" smtClean="0"/>
              <a:t>Veltruby</a:t>
            </a:r>
            <a:r>
              <a:rPr lang="cs-CZ" dirty="0" smtClean="0"/>
              <a:t>, Revitalizace obecní knihovny, 20.000,- Kč</a:t>
            </a:r>
          </a:p>
          <a:p>
            <a:pPr marL="0" indent="0">
              <a:buNone/>
            </a:pPr>
            <a:r>
              <a:rPr lang="cs-CZ" dirty="0" smtClean="0"/>
              <a:t>Městské muzeum a knihovna Čáslav : Pořízení technického vybavení a mobiliáře pro městskou knihovnu v Čáslavi, 70.000,- Kč</a:t>
            </a:r>
          </a:p>
        </p:txBody>
      </p:sp>
    </p:spTree>
    <p:extLst>
      <p:ext uri="{BB962C8B-B14F-4D97-AF65-F5344CB8AC3E}">
        <p14:creationId xmlns:p14="http://schemas.microsoft.com/office/powerpoint/2010/main" val="295042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Podpora obecních knihoven v jiných </a:t>
            </a:r>
            <a:r>
              <a:rPr lang="cs-CZ" b="1" dirty="0" smtClean="0"/>
              <a:t>krajích III.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84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/>
              <a:t>Olomoucký kraj</a:t>
            </a:r>
          </a:p>
          <a:p>
            <a:pPr marL="0" indent="0">
              <a:buNone/>
            </a:pPr>
            <a:r>
              <a:rPr lang="pl-PL" b="1" dirty="0"/>
              <a:t>Program na podporu investičních projektů </a:t>
            </a:r>
            <a:r>
              <a:rPr lang="cs-CZ" dirty="0" smtClean="0"/>
              <a:t>schválen </a:t>
            </a:r>
            <a:r>
              <a:rPr lang="cs-CZ" dirty="0"/>
              <a:t>Zastupitelstvem Olomouckého kraje </a:t>
            </a:r>
            <a:r>
              <a:rPr lang="cs-CZ" dirty="0" smtClean="0"/>
              <a:t>v roce 2018.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Projekty </a:t>
            </a:r>
            <a:r>
              <a:rPr lang="cs-CZ" dirty="0"/>
              <a:t>mohou zahrnovat </a:t>
            </a:r>
            <a:r>
              <a:rPr lang="cs-CZ" b="1" dirty="0" smtClean="0"/>
              <a:t>drobné rekonstrukce </a:t>
            </a:r>
            <a:r>
              <a:rPr lang="cs-CZ" b="1" dirty="0"/>
              <a:t>budovy </a:t>
            </a:r>
            <a:r>
              <a:rPr lang="cs-CZ" dirty="0"/>
              <a:t>(fasáda, výmalba, oprava schodiště, podlah, rozvodů apod.), ale </a:t>
            </a:r>
            <a:r>
              <a:rPr lang="cs-CZ" dirty="0" smtClean="0"/>
              <a:t>také </a:t>
            </a:r>
            <a:r>
              <a:rPr lang="cs-CZ" b="1" dirty="0"/>
              <a:t>vybavení knihoven</a:t>
            </a:r>
            <a:r>
              <a:rPr lang="cs-CZ" dirty="0"/>
              <a:t> (sedací a úložný nábytek, knižní regály, koberce atd.).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Minimální </a:t>
            </a:r>
            <a:r>
              <a:rPr lang="cs-CZ" dirty="0"/>
              <a:t>výše dotace na jednu </a:t>
            </a:r>
            <a:r>
              <a:rPr lang="cs-CZ" dirty="0" smtClean="0"/>
              <a:t>akci/projekt: 40 </a:t>
            </a:r>
            <a:r>
              <a:rPr lang="cs-CZ" dirty="0"/>
              <a:t>000 Kč,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maximální výše </a:t>
            </a:r>
            <a:r>
              <a:rPr lang="cs-CZ" dirty="0"/>
              <a:t>dotace na jednu </a:t>
            </a:r>
            <a:r>
              <a:rPr lang="cs-CZ" dirty="0" smtClean="0"/>
              <a:t>akci/projekt: </a:t>
            </a:r>
            <a:r>
              <a:rPr lang="cs-CZ" dirty="0"/>
              <a:t>200 000 Kč.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Předpokládaná spoluúčast: </a:t>
            </a:r>
            <a:r>
              <a:rPr lang="cs-CZ" dirty="0"/>
              <a:t>30</a:t>
            </a:r>
            <a:r>
              <a:rPr lang="cs-CZ" dirty="0" smtClean="0"/>
              <a:t>%.</a:t>
            </a:r>
          </a:p>
        </p:txBody>
      </p:sp>
    </p:spTree>
    <p:extLst>
      <p:ext uri="{BB962C8B-B14F-4D97-AF65-F5344CB8AC3E}">
        <p14:creationId xmlns:p14="http://schemas.microsoft.com/office/powerpoint/2010/main" val="350700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236" y="365125"/>
            <a:ext cx="11637819" cy="1325563"/>
          </a:xfrm>
        </p:spPr>
        <p:txBody>
          <a:bodyPr>
            <a:noAutofit/>
          </a:bodyPr>
          <a:lstStyle/>
          <a:p>
            <a:pPr algn="ctr"/>
            <a:r>
              <a:rPr lang="cs-CZ" b="1" dirty="0" smtClean="0"/>
              <a:t>Posezení před knihovnou při vyhlášení soutěže Jižní Morava čte spojené s vyprávěním z historie obce</a:t>
            </a:r>
            <a:endParaRPr lang="cs-CZ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4986" y="1659369"/>
            <a:ext cx="6709833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06238" cy="1325563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Dotační program Jihomoravského kraje</a:t>
            </a:r>
            <a:br>
              <a:rPr lang="cs-CZ" b="1" dirty="0" smtClean="0"/>
            </a:br>
            <a:r>
              <a:rPr lang="cs-CZ" b="1" dirty="0" smtClean="0"/>
              <a:t>Program </a:t>
            </a:r>
            <a:r>
              <a:rPr lang="cs-CZ" b="1" dirty="0"/>
              <a:t>rozvoje venkova </a:t>
            </a:r>
            <a:r>
              <a:rPr lang="cs-CZ" b="1" dirty="0" smtClean="0"/>
              <a:t>2016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513" y="2021305"/>
            <a:ext cx="11255869" cy="4379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V lednu 2016 schválila Rada Jihomoravského kraje jako součást dotačního programu Program rozvoje venkova Jihomoravského kraje </a:t>
            </a:r>
            <a:r>
              <a:rPr lang="cs-CZ" b="1" dirty="0"/>
              <a:t>nový dotační titul Obecní knihovny s cílem modernizace interiérů a technického vybavení veřejných knihoven </a:t>
            </a:r>
            <a:r>
              <a:rPr lang="cs-CZ" dirty="0"/>
              <a:t>v obcích do 3 000 </a:t>
            </a:r>
            <a:r>
              <a:rPr lang="cs-CZ" dirty="0" smtClean="0"/>
              <a:t>obyvatel.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Jihomoravský </a:t>
            </a:r>
            <a:r>
              <a:rPr lang="cs-CZ" b="1" dirty="0"/>
              <a:t>kraj se stal prvním krajem, který začal cíleně podporovat obecní knihovny. </a:t>
            </a:r>
            <a:r>
              <a:rPr lang="cs-CZ" dirty="0"/>
              <a:t>Deklaroval tím jejich významnou úlohu v rozvoji kulturního a společenského života.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Žádosti </a:t>
            </a:r>
            <a:r>
              <a:rPr lang="cs-CZ" dirty="0"/>
              <a:t>o dotaci mohly obce podávat opakovaně každým rokem. </a:t>
            </a: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Této </a:t>
            </a:r>
            <a:r>
              <a:rPr lang="cs-CZ" b="1" dirty="0"/>
              <a:t>možnosti využila více jak pětina obcí. </a:t>
            </a:r>
            <a:endParaRPr lang="cs-CZ" b="1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5069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 smtClean="0"/>
              <a:t>Z pravidel pro poskytnutí dotace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 smtClean="0"/>
              <a:t>Minimální </a:t>
            </a:r>
            <a:r>
              <a:rPr lang="cs-CZ" dirty="0"/>
              <a:t>výše dotace na jednu akci 25 000,- Kč.</a:t>
            </a:r>
          </a:p>
          <a:p>
            <a:pPr marL="0" indent="0">
              <a:buNone/>
            </a:pPr>
            <a:r>
              <a:rPr lang="cs-CZ" dirty="0"/>
              <a:t>Maximální výše dotace na jednu akci 50 000,- Kč.</a:t>
            </a:r>
          </a:p>
          <a:p>
            <a:pPr marL="0" indent="0">
              <a:buNone/>
            </a:pPr>
            <a:r>
              <a:rPr lang="cs-CZ" dirty="0"/>
              <a:t>Maximální podíl dotace je 50 % uznatelných výdajů.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Uznatelné </a:t>
            </a:r>
            <a:r>
              <a:rPr lang="cs-CZ" dirty="0"/>
              <a:t>výdaje:</a:t>
            </a:r>
          </a:p>
          <a:p>
            <a:pPr marL="0" indent="0">
              <a:buNone/>
            </a:pPr>
            <a:r>
              <a:rPr lang="cs-CZ" dirty="0"/>
              <a:t>• počítačové vybavení,</a:t>
            </a:r>
          </a:p>
          <a:p>
            <a:pPr marL="0" indent="0">
              <a:buNone/>
            </a:pPr>
            <a:r>
              <a:rPr lang="cs-CZ" dirty="0"/>
              <a:t>• čtečky, tiskárny, skenery, rozmnožovací stroje,</a:t>
            </a:r>
          </a:p>
          <a:p>
            <a:pPr marL="0" indent="0">
              <a:buNone/>
            </a:pPr>
            <a:r>
              <a:rPr lang="cs-CZ" dirty="0"/>
              <a:t>• softwarové vybavení,</a:t>
            </a:r>
          </a:p>
          <a:p>
            <a:pPr marL="0" indent="0">
              <a:buNone/>
            </a:pPr>
            <a:r>
              <a:rPr lang="cs-CZ" dirty="0"/>
              <a:t>• mobiliář, regály</a:t>
            </a:r>
          </a:p>
          <a:p>
            <a:pPr marL="0" indent="0">
              <a:buNone/>
            </a:pPr>
            <a:r>
              <a:rPr lang="cs-CZ" dirty="0"/>
              <a:t>• drobné stavební úpravy</a:t>
            </a:r>
          </a:p>
        </p:txBody>
      </p:sp>
    </p:spTree>
    <p:extLst>
      <p:ext uri="{BB962C8B-B14F-4D97-AF65-F5344CB8AC3E}">
        <p14:creationId xmlns:p14="http://schemas.microsoft.com/office/powerpoint/2010/main" val="6061123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1478</Words>
  <Application>Microsoft Office PowerPoint</Application>
  <PresentationFormat>Širokoúhlá obrazovka</PresentationFormat>
  <Paragraphs>158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Bahnschrift Light</vt:lpstr>
      <vt:lpstr>Calibri</vt:lpstr>
      <vt:lpstr>Calibri Light</vt:lpstr>
      <vt:lpstr>Motiv Office</vt:lpstr>
      <vt:lpstr>Dotační titul  OBECNÍ KNIHOVNY</vt:lpstr>
      <vt:lpstr>Prezentace aplikace PowerPoint</vt:lpstr>
      <vt:lpstr>Dotační program v oblasti kultury, památkové péče  a kulturních zařízení v Jihomoravském kraji  v letech 2008 a 2009 </vt:lpstr>
      <vt:lpstr>Podpora obecních knihoven v jiných krajích I.</vt:lpstr>
      <vt:lpstr>Podpora obecních knihoven v jiných krajích II.</vt:lpstr>
      <vt:lpstr>Podpora obecních knihoven v jiných krajích III.</vt:lpstr>
      <vt:lpstr>Posezení před knihovnou při vyhlášení soutěže Jižní Morava čte spojené s vyprávěním z historie obce</vt:lpstr>
      <vt:lpstr>Dotační program Jihomoravského kraje Program rozvoje venkova 2016</vt:lpstr>
      <vt:lpstr>Z pravidel pro poskytnutí dotace</vt:lpstr>
      <vt:lpstr>Obecní knihovny 2016-2019</vt:lpstr>
      <vt:lpstr>Obec Zbraslav, Brno-venkov – závěrečná zpráva</vt:lpstr>
      <vt:lpstr>Obec Březí u Mikulova</vt:lpstr>
      <vt:lpstr>Dotační titul Obecní knihovny 2016-2020</vt:lpstr>
      <vt:lpstr>Žadatelé podle velikosti obcí</vt:lpstr>
      <vt:lpstr>Dotační titul Obecní knihovny Závěrečná zpráva – výsledky dotazníkového šetření</vt:lpstr>
      <vt:lpstr>Stavební úpravy</vt:lpstr>
      <vt:lpstr>Knihovní mobiliář</vt:lpstr>
      <vt:lpstr>Technologie</vt:lpstr>
      <vt:lpstr>Ze závěrečných komentářů…</vt:lpstr>
      <vt:lpstr>Obecní knihovna Kořenec TOP Komunitní knihovna Jihomoravského kraje 2019 </vt:lpstr>
      <vt:lpstr>Rozkvetlá knihovna v Kořenci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Dotační titul  OBECNÍ KNIHOVNY</dc:title>
  <dc:creator>MZK</dc:creator>
  <cp:lastModifiedBy>MZK</cp:lastModifiedBy>
  <cp:revision>30</cp:revision>
  <dcterms:created xsi:type="dcterms:W3CDTF">2022-01-26T15:28:44Z</dcterms:created>
  <dcterms:modified xsi:type="dcterms:W3CDTF">2022-02-04T06:47:06Z</dcterms:modified>
</cp:coreProperties>
</file>