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1" r:id="rId26"/>
    <p:sldId id="280" r:id="rId27"/>
    <p:sldId id="283" r:id="rId28"/>
    <p:sldId id="284" r:id="rId29"/>
    <p:sldId id="309" r:id="rId30"/>
    <p:sldId id="285" r:id="rId31"/>
    <p:sldId id="286" r:id="rId32"/>
    <p:sldId id="287" r:id="rId33"/>
    <p:sldId id="288" r:id="rId34"/>
    <p:sldId id="282" r:id="rId35"/>
    <p:sldId id="289" r:id="rId36"/>
    <p:sldId id="290" r:id="rId37"/>
    <p:sldId id="291" r:id="rId38"/>
    <p:sldId id="292" r:id="rId39"/>
    <p:sldId id="298" r:id="rId40"/>
    <p:sldId id="294" r:id="rId41"/>
    <p:sldId id="295" r:id="rId42"/>
    <p:sldId id="296" r:id="rId43"/>
    <p:sldId id="304" r:id="rId44"/>
    <p:sldId id="300" r:id="rId45"/>
    <p:sldId id="302" r:id="rId46"/>
    <p:sldId id="303" r:id="rId47"/>
    <p:sldId id="297" r:id="rId48"/>
    <p:sldId id="305" r:id="rId49"/>
    <p:sldId id="307" r:id="rId50"/>
    <p:sldId id="310" r:id="rId51"/>
    <p:sldId id="308" r:id="rId52"/>
    <p:sldId id="306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3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402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5726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8676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7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848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2982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6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891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5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004436-CA73-4D53-89B4-2A5C7347BF2F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3437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youtube.com/watch?v=77umeNBV4j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10" Type="http://schemas.openxmlformats.org/officeDocument/2006/relationships/image" Target="../media/image73.jpg"/><Relationship Id="rId4" Type="http://schemas.openxmlformats.org/officeDocument/2006/relationships/image" Target="../media/image67.jpg"/><Relationship Id="rId9" Type="http://schemas.openxmlformats.org/officeDocument/2006/relationships/image" Target="../media/image7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E696D-BF01-4FE2-A4F9-7757E5B2A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 českém překladu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EA6AC1-334D-4573-8170-EC9951048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274" y="1378226"/>
            <a:ext cx="5357600" cy="205077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4400" i="1" dirty="0">
                <a:latin typeface="Algerian" panose="04020705040A02060702" pitchFamily="82" charset="0"/>
                <a:ea typeface="HGPGothicE" panose="020B0400000000000000" pitchFamily="34" charset="-128"/>
              </a:rPr>
              <a:t>Současná portugalská literatura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51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53F68-126E-4DB4-9D6D-F629C229B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147353"/>
          </a:xfrm>
        </p:spPr>
        <p:txBody>
          <a:bodyPr>
            <a:normAutofit fontScale="90000"/>
          </a:bodyPr>
          <a:lstStyle/>
          <a:p>
            <a:r>
              <a:rPr lang="pt-PT" dirty="0"/>
              <a:t>João Guimarães Rosa</a:t>
            </a:r>
            <a:r>
              <a:rPr lang="cs-CZ" dirty="0"/>
              <a:t>: </a:t>
            </a:r>
            <a:r>
              <a:rPr lang="cs-CZ" i="1" dirty="0"/>
              <a:t>Dál – dál a dál </a:t>
            </a:r>
            <a:r>
              <a:rPr lang="cs-CZ" dirty="0"/>
              <a:t>(č. 2010)</a:t>
            </a:r>
            <a:br>
              <a:rPr lang="cs-CZ" dirty="0"/>
            </a:br>
            <a:r>
              <a:rPr lang="cs-CZ" sz="2700" dirty="0"/>
              <a:t>překlad Vlasta Dufková</a:t>
            </a:r>
          </a:p>
        </p:txBody>
      </p:sp>
      <p:pic>
        <p:nvPicPr>
          <p:cNvPr id="7170" name="Picture 2" descr="DÃ¡l â dÃ¡l a dÃ¡l">
            <a:extLst>
              <a:ext uri="{FF2B5EF4-FFF2-40B4-BE49-F238E27FC236}">
                <a16:creationId xmlns:a16="http://schemas.microsoft.com/office/drawing/2014/main" id="{1C528D88-4157-4B53-9889-A9AA554509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219" y="2489982"/>
            <a:ext cx="3019120" cy="398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85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028EBB-BDDA-49F4-86DF-53869D1C4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Almeida</a:t>
            </a:r>
            <a:r>
              <a:rPr lang="cs-CZ" dirty="0"/>
              <a:t> </a:t>
            </a:r>
            <a:r>
              <a:rPr lang="cs-CZ" dirty="0" err="1"/>
              <a:t>Garrett</a:t>
            </a:r>
            <a:r>
              <a:rPr lang="cs-CZ" dirty="0"/>
              <a:t>: </a:t>
            </a:r>
            <a:r>
              <a:rPr lang="cs-CZ" i="1" dirty="0"/>
              <a:t>Mnich </a:t>
            </a:r>
            <a:r>
              <a:rPr lang="cs-CZ" i="1" dirty="0" err="1"/>
              <a:t>Luís</a:t>
            </a:r>
            <a:r>
              <a:rPr lang="cs-CZ" i="1" dirty="0"/>
              <a:t> de </a:t>
            </a:r>
            <a:r>
              <a:rPr lang="cs-CZ" i="1" dirty="0" err="1"/>
              <a:t>Sousa</a:t>
            </a:r>
            <a:r>
              <a:rPr lang="cs-CZ" i="1" dirty="0"/>
              <a:t> </a:t>
            </a:r>
            <a:r>
              <a:rPr lang="cs-CZ" dirty="0"/>
              <a:t>(č. 2011)</a:t>
            </a:r>
            <a:br>
              <a:rPr lang="cs-CZ" dirty="0"/>
            </a:br>
            <a:r>
              <a:rPr lang="cs-CZ" sz="2700" dirty="0"/>
              <a:t>překlad Marie Havlíková</a:t>
            </a:r>
          </a:p>
        </p:txBody>
      </p:sp>
      <p:pic>
        <p:nvPicPr>
          <p:cNvPr id="8194" name="Picture 2" descr="Mnich LuÃ­s de Sousa">
            <a:extLst>
              <a:ext uri="{FF2B5EF4-FFF2-40B4-BE49-F238E27FC236}">
                <a16:creationId xmlns:a16="http://schemas.microsoft.com/office/drawing/2014/main" id="{0AD7785D-3DBD-4E00-9777-4D993AB385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72" y="2475914"/>
            <a:ext cx="2846058" cy="40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1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D7141-93F4-4A91-AF94-4CFF3648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597518"/>
          </a:xfrm>
        </p:spPr>
        <p:txBody>
          <a:bodyPr>
            <a:normAutofit/>
          </a:bodyPr>
          <a:lstStyle/>
          <a:p>
            <a:r>
              <a:rPr lang="cs-CZ" dirty="0"/>
              <a:t>Castro </a:t>
            </a:r>
            <a:r>
              <a:rPr lang="cs-CZ" dirty="0" err="1"/>
              <a:t>Alves</a:t>
            </a:r>
            <a:r>
              <a:rPr lang="cs-CZ" dirty="0"/>
              <a:t>: </a:t>
            </a:r>
            <a:r>
              <a:rPr lang="cs-CZ" i="1" dirty="0" err="1"/>
              <a:t>Gonzaga</a:t>
            </a:r>
            <a:r>
              <a:rPr lang="cs-CZ" i="1" dirty="0"/>
              <a:t> aneb Revoluce v </a:t>
            </a:r>
            <a:r>
              <a:rPr lang="cs-CZ" i="1" dirty="0" err="1"/>
              <a:t>Minas</a:t>
            </a:r>
            <a:r>
              <a:rPr lang="cs-CZ" i="1" dirty="0"/>
              <a:t> </a:t>
            </a:r>
            <a:r>
              <a:rPr lang="cs-CZ" dirty="0"/>
              <a:t>(2013)</a:t>
            </a:r>
            <a:br>
              <a:rPr lang="cs-CZ" dirty="0"/>
            </a:br>
            <a:r>
              <a:rPr lang="cs-CZ" sz="2400" dirty="0"/>
              <a:t>překlad Zdeněk Hampl</a:t>
            </a:r>
          </a:p>
        </p:txBody>
      </p:sp>
      <p:pic>
        <p:nvPicPr>
          <p:cNvPr id="9218" name="Picture 2" descr="Gonzaga aneb Revoluce v Minas">
            <a:extLst>
              <a:ext uri="{FF2B5EF4-FFF2-40B4-BE49-F238E27FC236}">
                <a16:creationId xmlns:a16="http://schemas.microsoft.com/office/drawing/2014/main" id="{6414C774-189A-4308-9CA6-E8437FEBEB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504" y="2658793"/>
            <a:ext cx="2526751" cy="400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025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CE3121-779B-4C67-B614-94899FE6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Branquinho</a:t>
            </a:r>
            <a:r>
              <a:rPr lang="cs-CZ" dirty="0"/>
              <a:t> da </a:t>
            </a:r>
            <a:r>
              <a:rPr lang="cs-CZ" dirty="0" err="1"/>
              <a:t>Fonseca</a:t>
            </a:r>
            <a:r>
              <a:rPr lang="cs-CZ" dirty="0"/>
              <a:t>: </a:t>
            </a:r>
            <a:r>
              <a:rPr lang="cs-CZ" i="1" dirty="0"/>
              <a:t>Baron a jiné prózy </a:t>
            </a:r>
            <a:r>
              <a:rPr lang="cs-CZ" dirty="0"/>
              <a:t>(2013)</a:t>
            </a:r>
            <a:br>
              <a:rPr lang="cs-CZ" dirty="0"/>
            </a:br>
            <a:r>
              <a:rPr lang="cs-CZ" sz="2700" dirty="0"/>
              <a:t>překlad Pavla Lidmilová a Ladislav Václavík</a:t>
            </a:r>
          </a:p>
        </p:txBody>
      </p:sp>
      <p:pic>
        <p:nvPicPr>
          <p:cNvPr id="10242" name="Picture 2" descr="Baron a jinÃ© prÃ³zy">
            <a:extLst>
              <a:ext uri="{FF2B5EF4-FFF2-40B4-BE49-F238E27FC236}">
                <a16:creationId xmlns:a16="http://schemas.microsoft.com/office/drawing/2014/main" id="{6672EFEA-074E-453B-97F3-3AD4202FA1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07" y="2518116"/>
            <a:ext cx="3014870" cy="402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387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D0D50-9C52-400B-BBBE-3E1819DA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José Maria Eça de Queirós: </a:t>
            </a:r>
            <a:r>
              <a:rPr lang="pt-PT" i="1" dirty="0"/>
              <a:t>Ko</a:t>
            </a:r>
            <a:r>
              <a:rPr lang="cs-CZ" i="1" dirty="0" err="1"/>
              <a:t>respondence</a:t>
            </a:r>
            <a:r>
              <a:rPr lang="cs-CZ" i="1" dirty="0"/>
              <a:t> </a:t>
            </a:r>
            <a:r>
              <a:rPr lang="cs-CZ" i="1" dirty="0" err="1"/>
              <a:t>Fradiqua</a:t>
            </a:r>
            <a:r>
              <a:rPr lang="cs-CZ" i="1" dirty="0"/>
              <a:t> </a:t>
            </a:r>
            <a:r>
              <a:rPr lang="cs-CZ" i="1" dirty="0" err="1"/>
              <a:t>Mendese</a:t>
            </a:r>
            <a:r>
              <a:rPr lang="cs-CZ" i="1" dirty="0"/>
              <a:t> </a:t>
            </a:r>
            <a:r>
              <a:rPr lang="cs-CZ" dirty="0"/>
              <a:t>(2018)</a:t>
            </a:r>
            <a:br>
              <a:rPr lang="cs-CZ" dirty="0"/>
            </a:br>
            <a:r>
              <a:rPr lang="cs-CZ" sz="3600" dirty="0"/>
              <a:t> </a:t>
            </a:r>
            <a:r>
              <a:rPr lang="cs-CZ" sz="2700" dirty="0"/>
              <a:t>překlad Zuzana Turková</a:t>
            </a:r>
            <a:br>
              <a:rPr lang="cs-CZ" dirty="0"/>
            </a:br>
            <a:br>
              <a:rPr lang="cs-CZ" dirty="0"/>
            </a:br>
            <a:endParaRPr lang="cs-CZ" sz="2700" dirty="0"/>
          </a:p>
        </p:txBody>
      </p:sp>
      <p:pic>
        <p:nvPicPr>
          <p:cNvPr id="11266" name="Picture 2" descr="http://www.i-triada.net/obalky/mendes.jpg">
            <a:extLst>
              <a:ext uri="{FF2B5EF4-FFF2-40B4-BE49-F238E27FC236}">
                <a16:creationId xmlns:a16="http://schemas.microsoft.com/office/drawing/2014/main" id="{FF207E56-7421-4D32-95E0-44A7BB40EA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20" y="2628212"/>
            <a:ext cx="2850601" cy="392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29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ED18CE-8CE3-4148-A88F-1159CCD73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>
                <a:latin typeface="Algerian" panose="04020705040A02060702" pitchFamily="82" charset="0"/>
              </a:rPr>
              <a:t>Současné trendy a tendence v portugalské literatuře </a:t>
            </a:r>
            <a:br>
              <a:rPr lang="cs-CZ" sz="3600" dirty="0">
                <a:latin typeface="Algerian" panose="04020705040A02060702" pitchFamily="82" charset="0"/>
              </a:rPr>
            </a:br>
            <a:r>
              <a:rPr lang="cs-CZ" sz="3600" dirty="0">
                <a:latin typeface="Algerian" panose="04020705040A02060702" pitchFamily="82" charset="0"/>
              </a:rPr>
              <a:t>(přehled s důrazem na přeložené tituly)</a:t>
            </a:r>
            <a:endParaRPr lang="cs-CZ" dirty="0">
              <a:latin typeface="Algerian" panose="04020705040A02060702" pitchFamily="82" charset="0"/>
            </a:endParaRP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C78DF6EB-E5E8-4395-8EFB-B07D45CC2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68615" y="3291840"/>
            <a:ext cx="6471138" cy="29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1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8EE14-389B-4F93-A69B-D4FE9B6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existencialismus</a:t>
            </a:r>
            <a:br>
              <a:rPr lang="cs-CZ" dirty="0">
                <a:latin typeface="Algerian" panose="04020705040A02060702" pitchFamily="82" charset="0"/>
              </a:rPr>
            </a:br>
            <a:r>
              <a:rPr lang="cs-CZ" b="1" dirty="0" err="1"/>
              <a:t>Vergílio</a:t>
            </a:r>
            <a:r>
              <a:rPr lang="cs-CZ" b="1" dirty="0"/>
              <a:t> </a:t>
            </a:r>
            <a:r>
              <a:rPr lang="cs-CZ" b="1" dirty="0" err="1"/>
              <a:t>Ferreira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B14C0D3-A265-443E-A19C-098B4F1F8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199" y="2799470"/>
            <a:ext cx="5921939" cy="3530991"/>
          </a:xfrm>
        </p:spPr>
      </p:pic>
    </p:spTree>
    <p:extLst>
      <p:ext uri="{BB962C8B-B14F-4D97-AF65-F5344CB8AC3E}">
        <p14:creationId xmlns:p14="http://schemas.microsoft.com/office/powerpoint/2010/main" val="273273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10197-2119-4B97-B2AA-F69F4AF4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7"/>
            <a:ext cx="7958331" cy="570578"/>
          </a:xfrm>
        </p:spPr>
        <p:txBody>
          <a:bodyPr/>
          <a:lstStyle/>
          <a:p>
            <a:r>
              <a:rPr lang="cs-CZ" dirty="0"/>
              <a:t>Dílo V. </a:t>
            </a:r>
            <a:r>
              <a:rPr lang="cs-CZ" dirty="0" err="1"/>
              <a:t>Ferreiry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6571C2-DF61-4571-BF5D-0E621EEF4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566" y="1533378"/>
            <a:ext cx="9205573" cy="516284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40. léta: psychologismus a neorealismus</a:t>
            </a:r>
          </a:p>
          <a:p>
            <a:pPr algn="just"/>
            <a:r>
              <a:rPr lang="cs-CZ" dirty="0"/>
              <a:t>od 50. let: </a:t>
            </a:r>
            <a:r>
              <a:rPr lang="cs-CZ" u="sng" dirty="0"/>
              <a:t>existencialismus</a:t>
            </a:r>
            <a:r>
              <a:rPr lang="cs-CZ" dirty="0"/>
              <a:t>: romány  </a:t>
            </a:r>
            <a:r>
              <a:rPr lang="cs-CZ" b="1" i="1" dirty="0"/>
              <a:t>Zjevení</a:t>
            </a:r>
            <a:r>
              <a:rPr lang="cs-CZ" b="1" dirty="0"/>
              <a:t> </a:t>
            </a:r>
            <a:r>
              <a:rPr lang="pt-BR" dirty="0"/>
              <a:t>(Aparição, 1959), </a:t>
            </a:r>
            <a:r>
              <a:rPr lang="pt-BR" b="1" i="1" dirty="0"/>
              <a:t>Navždycky</a:t>
            </a:r>
            <a:r>
              <a:rPr lang="pt-BR" b="1" dirty="0"/>
              <a:t> </a:t>
            </a:r>
            <a:r>
              <a:rPr lang="pt-BR" dirty="0"/>
              <a:t>(Para</a:t>
            </a:r>
            <a:r>
              <a:rPr lang="cs-CZ" dirty="0"/>
              <a:t> </a:t>
            </a:r>
            <a:r>
              <a:rPr lang="pt-BR" dirty="0"/>
              <a:t>Sempre, 1983, č., 2000)</a:t>
            </a:r>
            <a:r>
              <a:rPr lang="cs-CZ" dirty="0"/>
              <a:t>,</a:t>
            </a:r>
            <a:r>
              <a:rPr lang="pt-BR" dirty="0"/>
              <a:t> </a:t>
            </a:r>
            <a:r>
              <a:rPr lang="pt-BR" b="1" i="1" dirty="0"/>
              <a:t>Ve jménu země </a:t>
            </a:r>
            <a:r>
              <a:rPr lang="pt-BR" dirty="0"/>
              <a:t>(Em Nome da Terra, 1990)</a:t>
            </a:r>
            <a:r>
              <a:rPr lang="cs-CZ" dirty="0"/>
              <a:t> atd.</a:t>
            </a:r>
            <a:endParaRPr lang="pt-BR" dirty="0"/>
          </a:p>
          <a:p>
            <a:pPr algn="just"/>
            <a:r>
              <a:rPr lang="pt-BR" dirty="0"/>
              <a:t>osobitým způsobem ztvárňují problematiku lidské existence (otázky života a</a:t>
            </a:r>
            <a:r>
              <a:rPr lang="cs-CZ" dirty="0"/>
              <a:t> smrti, lidského bytí, času, stáří a osamocení; časté mezigenerační konflikty, problém paměti, lásky a erotiky, tázání po Bohu)</a:t>
            </a:r>
          </a:p>
          <a:p>
            <a:pPr algn="just"/>
            <a:r>
              <a:rPr lang="cs-CZ" dirty="0"/>
              <a:t>proměny tematického plánu doprovázejí kompoziční inovace, především prolínání různých časových a prostorových rovin</a:t>
            </a:r>
          </a:p>
          <a:p>
            <a:pPr algn="just"/>
            <a:r>
              <a:rPr lang="cs-CZ" dirty="0"/>
              <a:t>žánrově lze </a:t>
            </a:r>
            <a:r>
              <a:rPr lang="cs-CZ" dirty="0" err="1"/>
              <a:t>Ferreirovy</a:t>
            </a:r>
            <a:r>
              <a:rPr lang="cs-CZ" dirty="0"/>
              <a:t> prózy označit za esejistické nebo poetické romány s autobiografickými prvky</a:t>
            </a:r>
          </a:p>
        </p:txBody>
      </p:sp>
    </p:spTree>
    <p:extLst>
      <p:ext uri="{BB962C8B-B14F-4D97-AF65-F5344CB8AC3E}">
        <p14:creationId xmlns:p14="http://schemas.microsoft.com/office/powerpoint/2010/main" val="52892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6A616-3FD7-49B9-BF37-9CA370FB8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Vergílio</a:t>
            </a:r>
            <a:r>
              <a:rPr lang="cs-CZ" dirty="0"/>
              <a:t> </a:t>
            </a:r>
            <a:r>
              <a:rPr lang="cs-CZ" dirty="0" err="1"/>
              <a:t>Ferreira</a:t>
            </a:r>
            <a:r>
              <a:rPr lang="cs-CZ" dirty="0"/>
              <a:t>: </a:t>
            </a:r>
            <a:r>
              <a:rPr lang="cs-CZ" i="1" dirty="0"/>
              <a:t>Navždycky</a:t>
            </a:r>
            <a:r>
              <a:rPr lang="cs-CZ" dirty="0"/>
              <a:t> (č. 2000), překlad Š. </a:t>
            </a:r>
            <a:r>
              <a:rPr lang="cs-CZ" dirty="0" err="1"/>
              <a:t>Grauová</a:t>
            </a:r>
            <a:r>
              <a:rPr lang="cs-CZ" dirty="0"/>
              <a:t> 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B346CE5-3782-48A7-AAF1-69B124B15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6394" y="2166426"/>
            <a:ext cx="2420974" cy="4121832"/>
          </a:xfrm>
        </p:spPr>
      </p:pic>
    </p:spTree>
    <p:extLst>
      <p:ext uri="{BB962C8B-B14F-4D97-AF65-F5344CB8AC3E}">
        <p14:creationId xmlns:p14="http://schemas.microsoft.com/office/powerpoint/2010/main" val="2237267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DCD72-6E9B-4D54-9697-D9F097BF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>
                <a:latin typeface="Algerian" panose="04020705040A02060702" pitchFamily="82" charset="0"/>
              </a:rPr>
              <a:t>Nový román</a:t>
            </a:r>
            <a:br>
              <a:rPr lang="cs-CZ" dirty="0"/>
            </a:br>
            <a:r>
              <a:rPr lang="cs-CZ" b="1" dirty="0"/>
              <a:t>José </a:t>
            </a:r>
            <a:r>
              <a:rPr lang="cs-CZ" b="1" dirty="0" err="1"/>
              <a:t>Cardoso</a:t>
            </a:r>
            <a:r>
              <a:rPr lang="cs-CZ" b="1" dirty="0"/>
              <a:t> </a:t>
            </a:r>
            <a:r>
              <a:rPr lang="cs-CZ" b="1" dirty="0" err="1"/>
              <a:t>Pires</a:t>
            </a:r>
            <a:br>
              <a:rPr lang="cs-CZ" b="1" dirty="0"/>
            </a:br>
            <a:r>
              <a:rPr lang="cs-CZ" b="1" dirty="0"/>
              <a:t> </a:t>
            </a:r>
            <a:r>
              <a:rPr lang="cs-CZ" dirty="0"/>
              <a:t>(1925 - 1998)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3465290-3B16-43D4-BFC6-DAEBD7FAC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6556" y="2715065"/>
            <a:ext cx="4873198" cy="3474720"/>
          </a:xfrm>
        </p:spPr>
      </p:pic>
    </p:spTree>
    <p:extLst>
      <p:ext uri="{BB962C8B-B14F-4D97-AF65-F5344CB8AC3E}">
        <p14:creationId xmlns:p14="http://schemas.microsoft.com/office/powerpoint/2010/main" val="132617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92995-545A-4AF1-87C0-82352C41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lgerian" panose="04020705040A02060702" pitchFamily="82" charset="0"/>
              </a:rPr>
              <a:t>Program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DA206D-F7C5-4B2A-8030-1E77FB1F0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252" y="2052116"/>
            <a:ext cx="9032887" cy="3997828"/>
          </a:xfrm>
        </p:spPr>
        <p:txBody>
          <a:bodyPr/>
          <a:lstStyle/>
          <a:p>
            <a:pPr algn="just"/>
            <a:r>
              <a:rPr lang="cs-CZ" sz="3200" dirty="0"/>
              <a:t>1. Nové překlady z </a:t>
            </a:r>
            <a:r>
              <a:rPr lang="cs-CZ" sz="3200" dirty="0" err="1"/>
              <a:t>lusofonních</a:t>
            </a:r>
            <a:r>
              <a:rPr lang="cs-CZ" sz="3200" dirty="0"/>
              <a:t> literatur v rámci </a:t>
            </a:r>
            <a:r>
              <a:rPr lang="cs-CZ" sz="3200" i="1" dirty="0" err="1"/>
              <a:t>Lusobrazilské</a:t>
            </a:r>
            <a:r>
              <a:rPr lang="cs-CZ" sz="3200" i="1" dirty="0"/>
              <a:t> edice</a:t>
            </a:r>
            <a:r>
              <a:rPr lang="cs-CZ" sz="3200" dirty="0"/>
              <a:t> vydavatelství </a:t>
            </a:r>
            <a:r>
              <a:rPr lang="cs-CZ" sz="3200" dirty="0" err="1"/>
              <a:t>Torst</a:t>
            </a:r>
            <a:r>
              <a:rPr lang="cs-CZ" sz="3200" dirty="0"/>
              <a:t> a Triáda</a:t>
            </a:r>
          </a:p>
          <a:p>
            <a:pPr algn="just"/>
            <a:r>
              <a:rPr lang="cs-CZ" sz="3200" dirty="0"/>
              <a:t>2. Současné trendy a tendence v portugalské literatuře (přehled s důrazem na přeložené tituly) </a:t>
            </a:r>
          </a:p>
        </p:txBody>
      </p:sp>
    </p:spTree>
    <p:extLst>
      <p:ext uri="{BB962C8B-B14F-4D97-AF65-F5344CB8AC3E}">
        <p14:creationId xmlns:p14="http://schemas.microsoft.com/office/powerpoint/2010/main" val="2052799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905B0-D850-4A76-B207-682D80C9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Nový román </a:t>
            </a:r>
            <a:r>
              <a:rPr lang="cs-CZ" dirty="0"/>
              <a:t>podle </a:t>
            </a:r>
            <a:r>
              <a:rPr lang="cs-CZ" dirty="0" err="1"/>
              <a:t>Robbe-Grilleta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8040A4-2566-4F46-952C-78EC6F3FA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052116"/>
            <a:ext cx="8741339" cy="399782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2400" dirty="0"/>
              <a:t>1) </a:t>
            </a:r>
            <a:r>
              <a:rPr lang="cs-CZ" sz="2400" b="1" dirty="0"/>
              <a:t>kritika tradičního příběhu </a:t>
            </a:r>
            <a:r>
              <a:rPr lang="cs-CZ" sz="2400" dirty="0"/>
              <a:t>(jeho pravděpodobnosti, přirozenosti atd.): moderní próza se zakládá na tvůrčí svobodě, zdůrazňuje svou „stvořenost“, nechybí zde události, ale mohou být popírány a uváděny v pochybnost – ztrácí se charakter jistoty, nevinnost příběhu</a:t>
            </a:r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r>
              <a:rPr lang="cs-CZ" sz="2400" dirty="0"/>
              <a:t>2) </a:t>
            </a:r>
            <a:r>
              <a:rPr lang="cs-CZ" sz="2400" b="1" dirty="0"/>
              <a:t>rozklad tradičních románových kategorií </a:t>
            </a:r>
            <a:r>
              <a:rPr lang="cs-CZ" sz="2400" dirty="0"/>
              <a:t>(zápletky, času, postavy)</a:t>
            </a:r>
          </a:p>
        </p:txBody>
      </p:sp>
    </p:spTree>
    <p:extLst>
      <p:ext uri="{BB962C8B-B14F-4D97-AF65-F5344CB8AC3E}">
        <p14:creationId xmlns:p14="http://schemas.microsoft.com/office/powerpoint/2010/main" val="717829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7F223-C5E0-48D9-A12F-3A423E10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José </a:t>
            </a:r>
            <a:r>
              <a:rPr lang="cs-CZ" dirty="0" err="1"/>
              <a:t>Cardoso</a:t>
            </a:r>
            <a:r>
              <a:rPr lang="cs-CZ" dirty="0"/>
              <a:t> </a:t>
            </a:r>
            <a:r>
              <a:rPr lang="cs-CZ" dirty="0" err="1"/>
              <a:t>Pires</a:t>
            </a:r>
            <a:r>
              <a:rPr lang="cs-CZ" dirty="0"/>
              <a:t>: </a:t>
            </a:r>
            <a:r>
              <a:rPr lang="cs-CZ" i="1" dirty="0"/>
              <a:t>O delfínu </a:t>
            </a:r>
            <a:r>
              <a:rPr lang="cs-CZ" dirty="0"/>
              <a:t>(č. </a:t>
            </a:r>
            <a:r>
              <a:rPr lang="pl-PL" dirty="0"/>
              <a:t>též </a:t>
            </a:r>
            <a:r>
              <a:rPr lang="pl-PL" i="1" dirty="0"/>
              <a:t>Zámek u jezera</a:t>
            </a:r>
            <a:r>
              <a:rPr lang="pl-PL" dirty="0"/>
              <a:t>, 1974, 1998), </a:t>
            </a:r>
            <a:br>
              <a:rPr lang="pl-PL" dirty="0"/>
            </a:br>
            <a:r>
              <a:rPr lang="pl-PL" dirty="0"/>
              <a:t>překlad P. Lidmilová</a:t>
            </a:r>
            <a:r>
              <a:rPr lang="cs-CZ" dirty="0"/>
              <a:t> 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A8F0BAF-7B1B-493E-97E5-2C2E77D92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0973" y="2465697"/>
            <a:ext cx="2418381" cy="3997325"/>
          </a:xfrm>
        </p:spPr>
      </p:pic>
    </p:spTree>
    <p:extLst>
      <p:ext uri="{BB962C8B-B14F-4D97-AF65-F5344CB8AC3E}">
        <p14:creationId xmlns:p14="http://schemas.microsoft.com/office/powerpoint/2010/main" val="2535054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64B239-2369-4E29-9B14-1AF4A5C88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kritika společenského zřízení za diktatury</a:t>
            </a:r>
            <a:br>
              <a:rPr lang="cs-CZ" dirty="0"/>
            </a:br>
            <a:r>
              <a:rPr lang="cs-CZ" dirty="0"/>
              <a:t> (1930-1974)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0A8B9FB-D4DE-4286-A557-E86556B4D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74" y="2221450"/>
            <a:ext cx="4852892" cy="39973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CAD8774-E11C-4AB6-97ED-AEC151F9A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107" y="2221450"/>
            <a:ext cx="48528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70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6C5B8-7ED4-48D3-A766-3EF8C329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téma koloniální války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C0B1F5-0EA6-4890-A80E-676F79A1D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226" y="2052116"/>
            <a:ext cx="9191913" cy="3997828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Karafiátová revoluce r. 1974 znamenala pád diktatury a konec koloniální války, kterou Portugalsko vedlo na třech frontách v Africe. Váleční veteráni a tisíce bývalých kolonistů se vracejí do Portugalska, mnozí z nich se však cítí vykořenění a nedokáží se vrátit do „normálního” života. Afrika se stává ambivalentním prostorem: noční můrou a zároveň nostalgickou vzpomínkou. S touto podvojností se setkáváme rovněž v literatuře.</a:t>
            </a:r>
          </a:p>
        </p:txBody>
      </p:sp>
    </p:spTree>
    <p:extLst>
      <p:ext uri="{BB962C8B-B14F-4D97-AF65-F5344CB8AC3E}">
        <p14:creationId xmlns:p14="http://schemas.microsoft.com/office/powerpoint/2010/main" val="4086505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EA185-59FD-4333-8E2A-9BBBDF8F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António</a:t>
            </a:r>
            <a:r>
              <a:rPr lang="cs-CZ" b="1" dirty="0"/>
              <a:t> </a:t>
            </a:r>
            <a:r>
              <a:rPr lang="cs-CZ" b="1" dirty="0" err="1"/>
              <a:t>Lobo</a:t>
            </a:r>
            <a:r>
              <a:rPr lang="cs-CZ" b="1" dirty="0"/>
              <a:t> </a:t>
            </a:r>
            <a:r>
              <a:rPr lang="cs-CZ" b="1" dirty="0" err="1"/>
              <a:t>Antunes</a:t>
            </a:r>
            <a:r>
              <a:rPr lang="cs-CZ" dirty="0"/>
              <a:t> (1942)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38043AB-4400-4E39-BCBB-E581E84A1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861" y="1885285"/>
            <a:ext cx="8299938" cy="341845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E657336-5493-4199-9A02-C51C0E7F4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867" y="4964137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32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DBA74-7FFF-429E-828B-798FF044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Lobo</a:t>
            </a:r>
            <a:r>
              <a:rPr lang="cs-CZ" dirty="0"/>
              <a:t> </a:t>
            </a:r>
            <a:r>
              <a:rPr lang="cs-CZ" dirty="0" err="1"/>
              <a:t>Antunes</a:t>
            </a:r>
            <a:r>
              <a:rPr lang="cs-CZ" dirty="0"/>
              <a:t>: tvorba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22EB85-AFC4-4066-AD13-96B414E2F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660" y="1192696"/>
            <a:ext cx="10283687" cy="5473147"/>
          </a:xfrm>
        </p:spPr>
        <p:txBody>
          <a:bodyPr>
            <a:noAutofit/>
          </a:bodyPr>
          <a:lstStyle/>
          <a:p>
            <a:pPr algn="just"/>
            <a:endParaRPr lang="cs-CZ" sz="1400" dirty="0"/>
          </a:p>
          <a:p>
            <a:pPr algn="just"/>
            <a:r>
              <a:rPr lang="cs-CZ" sz="1400" dirty="0"/>
              <a:t>vystudovaný lékař (psychiatr), působil na válečné frontě v Angole</a:t>
            </a:r>
          </a:p>
          <a:p>
            <a:pPr algn="just"/>
            <a:r>
              <a:rPr lang="cs-CZ" sz="1400" dirty="0"/>
              <a:t>V r. 1979 vycházejí jeho první dva romány </a:t>
            </a:r>
            <a:r>
              <a:rPr lang="cs-CZ" sz="1400" b="1" i="1" dirty="0"/>
              <a:t>Sloní paměť </a:t>
            </a:r>
            <a:r>
              <a:rPr lang="cs-CZ" sz="1400" dirty="0"/>
              <a:t>(</a:t>
            </a:r>
            <a:r>
              <a:rPr lang="cs-CZ" sz="1400" dirty="0" err="1"/>
              <a:t>Memória</a:t>
            </a:r>
            <a:r>
              <a:rPr lang="cs-CZ" sz="1400" dirty="0"/>
              <a:t> de </a:t>
            </a:r>
            <a:r>
              <a:rPr lang="cs-CZ" sz="1400" dirty="0" err="1"/>
              <a:t>elefante</a:t>
            </a:r>
            <a:r>
              <a:rPr lang="cs-CZ" sz="1400" dirty="0"/>
              <a:t>) a </a:t>
            </a:r>
            <a:r>
              <a:rPr lang="cs-CZ" sz="1400" b="1" i="1" dirty="0"/>
              <a:t>Jidášova díra </a:t>
            </a:r>
            <a:r>
              <a:rPr lang="cs-CZ" sz="1400" dirty="0"/>
              <a:t>(Os </a:t>
            </a:r>
            <a:r>
              <a:rPr lang="cs-CZ" sz="1400" dirty="0" err="1"/>
              <a:t>cus</a:t>
            </a:r>
            <a:r>
              <a:rPr lang="cs-CZ" sz="1400" dirty="0"/>
              <a:t> de </a:t>
            </a:r>
            <a:r>
              <a:rPr lang="cs-CZ" sz="1400" dirty="0" err="1"/>
              <a:t>Judas</a:t>
            </a:r>
            <a:r>
              <a:rPr lang="cs-CZ" sz="1400" b="1" dirty="0"/>
              <a:t>, </a:t>
            </a:r>
            <a:r>
              <a:rPr lang="cs-CZ" sz="1400" dirty="0"/>
              <a:t>č. 2002,), poznamenané osobními zkušenostmi z lékařské praxe a zážitky z koloniální války </a:t>
            </a:r>
          </a:p>
          <a:p>
            <a:pPr algn="just"/>
            <a:r>
              <a:rPr lang="cs-CZ" sz="1400" dirty="0"/>
              <a:t> V 80. letech vydal romány, v nichž intenzivně využívá prvků satiry a parodie. Autor odkazuje na nedávnou, předrevoluční i porevoluční, minulost svého národa a demytizuje dějiny koloniálních výbojů (např. v románech </a:t>
            </a:r>
            <a:r>
              <a:rPr lang="cs-CZ" sz="1400" b="1" i="1" dirty="0"/>
              <a:t>Fado v alexandrínech </a:t>
            </a:r>
            <a:r>
              <a:rPr lang="cs-CZ" sz="1400" dirty="0"/>
              <a:t>(Fado </a:t>
            </a:r>
            <a:r>
              <a:rPr lang="cs-CZ" sz="1400" dirty="0" err="1"/>
              <a:t>alexandrino</a:t>
            </a:r>
            <a:r>
              <a:rPr lang="cs-CZ" sz="1400" dirty="0"/>
              <a:t>, 1983), </a:t>
            </a:r>
            <a:r>
              <a:rPr lang="cs-CZ" sz="1400" b="1" i="1" dirty="0"/>
              <a:t>Hra o prokletých </a:t>
            </a:r>
            <a:r>
              <a:rPr lang="pt-BR" sz="1400" dirty="0"/>
              <a:t>(Auto dos danados, 1985), </a:t>
            </a:r>
            <a:r>
              <a:rPr lang="cs-CZ" sz="1400" b="1" i="1" dirty="0"/>
              <a:t>Návrat karavel</a:t>
            </a:r>
            <a:r>
              <a:rPr lang="pt-BR" sz="1400" b="1" i="1" dirty="0"/>
              <a:t> </a:t>
            </a:r>
            <a:r>
              <a:rPr lang="pt-BR" sz="1400" dirty="0"/>
              <a:t>(As Naus, 1988</a:t>
            </a:r>
            <a:r>
              <a:rPr lang="cs-CZ" sz="1400" dirty="0"/>
              <a:t>, č. 2018</a:t>
            </a:r>
            <a:r>
              <a:rPr lang="pt-BR" sz="1400" dirty="0"/>
              <a:t>).</a:t>
            </a:r>
          </a:p>
          <a:p>
            <a:pPr algn="just"/>
            <a:r>
              <a:rPr lang="cs-CZ" sz="1400" dirty="0"/>
              <a:t>Romány z 90. let tvoří tematický cyklus zvaný „Trilogie z </a:t>
            </a:r>
            <a:r>
              <a:rPr lang="cs-CZ" sz="1400" dirty="0" err="1"/>
              <a:t>Benfiky</a:t>
            </a:r>
            <a:r>
              <a:rPr lang="cs-CZ" sz="1400" dirty="0"/>
              <a:t>”, </a:t>
            </a:r>
            <a:r>
              <a:rPr lang="cs-CZ" sz="1400" dirty="0" err="1"/>
              <a:t>Lobo</a:t>
            </a:r>
            <a:r>
              <a:rPr lang="cs-CZ" sz="1400" dirty="0"/>
              <a:t> </a:t>
            </a:r>
            <a:r>
              <a:rPr lang="cs-CZ" sz="1400" dirty="0" err="1"/>
              <a:t>Antunes</a:t>
            </a:r>
            <a:r>
              <a:rPr lang="cs-CZ" sz="1400" dirty="0"/>
              <a:t> se v nich soustředí na vykreslení psychologicko-společenské problematiky mezilidských vztahů.</a:t>
            </a:r>
          </a:p>
          <a:p>
            <a:pPr algn="just"/>
            <a:r>
              <a:rPr lang="cs-CZ" sz="1400" dirty="0"/>
              <a:t>Následující cyklus románů z 90. let se věnuje tématu moci a jejích projevů a zavádí opět čtenáře do předrevoluční minulosti, která se prolíná se současností (např. </a:t>
            </a:r>
            <a:r>
              <a:rPr lang="cs-CZ" sz="1400" b="1" i="1" dirty="0"/>
              <a:t>Příručka inkvizitorů</a:t>
            </a:r>
            <a:r>
              <a:rPr lang="cs-CZ" sz="1400" dirty="0"/>
              <a:t>, </a:t>
            </a:r>
            <a:r>
              <a:rPr lang="pt-BR" sz="1400" dirty="0"/>
              <a:t>Manual dos Inquisidores, 1996, </a:t>
            </a:r>
            <a:r>
              <a:rPr lang="pt-BR" sz="1400" b="1" i="1" dirty="0"/>
              <a:t>Nádherné Portugalsko</a:t>
            </a:r>
            <a:r>
              <a:rPr lang="pt-BR" sz="1400" dirty="0"/>
              <a:t>, O Esplendor de Portugal, 1997).</a:t>
            </a:r>
          </a:p>
          <a:p>
            <a:pPr algn="just"/>
            <a:r>
              <a:rPr lang="cs-CZ" sz="1400" dirty="0"/>
              <a:t>V románech z 21. století se prohlubuje introspekce, vystižení emocí a autentického prožitku. Vyzdvihuje se představivost a kreativita. K nejoblíbenějším návratným tématům patří </a:t>
            </a:r>
            <a:r>
              <a:rPr lang="cs-CZ" sz="1400" b="1" dirty="0"/>
              <a:t>každodennost, </a:t>
            </a:r>
            <a:r>
              <a:rPr lang="cs-CZ" sz="1400" b="1" dirty="0" err="1"/>
              <a:t>marginalita</a:t>
            </a:r>
            <a:r>
              <a:rPr lang="cs-CZ" sz="1400" b="1" dirty="0"/>
              <a:t> a periferie, dětství, láska a žena, mezilidské vztahy, koloniální válka a Afrika</a:t>
            </a:r>
            <a:r>
              <a:rPr lang="cs-CZ" sz="1400" dirty="0"/>
              <a:t>.</a:t>
            </a: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76763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867EF7-D8A4-448C-B5A5-F161FE81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Jidášova díra </a:t>
            </a:r>
            <a:r>
              <a:rPr lang="cs-CZ" dirty="0"/>
              <a:t>(č. 2002, překlad L. Weissová)</a:t>
            </a:r>
            <a:br>
              <a:rPr lang="cs-CZ" dirty="0"/>
            </a:br>
            <a:r>
              <a:rPr lang="cs-CZ" dirty="0"/>
              <a:t> </a:t>
            </a:r>
            <a:r>
              <a:rPr lang="cs-CZ" b="1" i="1" dirty="0"/>
              <a:t>Návrat karavel </a:t>
            </a:r>
            <a:r>
              <a:rPr lang="cs-CZ" dirty="0"/>
              <a:t>(č. 2018, překlad M. Havlíková)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A6A6E7F-F1F1-4380-86AD-67D39A387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2015" y="2593559"/>
            <a:ext cx="2678124" cy="417810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846B5E0-A557-46A2-9ECB-F202B891B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674712"/>
            <a:ext cx="2743200" cy="409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73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32595-1303-45E7-ABD4-DC849271A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Jidášova díra </a:t>
            </a:r>
            <a:r>
              <a:rPr lang="cs-CZ" dirty="0"/>
              <a:t>(</a:t>
            </a:r>
            <a:r>
              <a:rPr lang="cs-CZ" i="1" dirty="0"/>
              <a:t>Os </a:t>
            </a:r>
            <a:r>
              <a:rPr lang="cs-CZ" i="1" dirty="0" err="1"/>
              <a:t>Cus</a:t>
            </a:r>
            <a:r>
              <a:rPr lang="cs-CZ" i="1" dirty="0"/>
              <a:t> de </a:t>
            </a:r>
            <a:r>
              <a:rPr lang="cs-CZ" i="1" dirty="0" err="1"/>
              <a:t>Judas</a:t>
            </a:r>
            <a:r>
              <a:rPr lang="cs-CZ" dirty="0"/>
              <a:t>, 1979, č. 2002)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56C753-2F21-4EB6-A13C-E6FB8B6FD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0" y="1885285"/>
            <a:ext cx="9912627" cy="4793811"/>
          </a:xfrm>
        </p:spPr>
        <p:txBody>
          <a:bodyPr>
            <a:normAutofit fontScale="92500"/>
          </a:bodyPr>
          <a:lstStyle/>
          <a:p>
            <a:pPr algn="just"/>
            <a:r>
              <a:rPr lang="cs-CZ" dirty="0"/>
              <a:t>román </a:t>
            </a:r>
            <a:r>
              <a:rPr lang="pt-PT" dirty="0"/>
              <a:t>poznamenan</a:t>
            </a:r>
            <a:r>
              <a:rPr lang="cs-CZ" dirty="0"/>
              <a:t>ý</a:t>
            </a:r>
            <a:r>
              <a:rPr lang="pt-PT" dirty="0"/>
              <a:t> osobními zkušenostmi z lékařské praxe </a:t>
            </a:r>
            <a:r>
              <a:rPr lang="cs-CZ" dirty="0"/>
              <a:t>v </a:t>
            </a:r>
            <a:r>
              <a:rPr lang="pt-PT" dirty="0"/>
              <a:t>koloniální vál</a:t>
            </a:r>
            <a:r>
              <a:rPr lang="cs-CZ" dirty="0" err="1"/>
              <a:t>ce</a:t>
            </a:r>
            <a:r>
              <a:rPr lang="cs-CZ" dirty="0"/>
              <a:t>; jakési </a:t>
            </a:r>
            <a:r>
              <a:rPr lang="cs-CZ" u="sng" dirty="0"/>
              <a:t>p</a:t>
            </a:r>
            <a:r>
              <a:rPr lang="pt-PT" u="sng" dirty="0"/>
              <a:t>sychické delirium</a:t>
            </a:r>
            <a:r>
              <a:rPr lang="cs-CZ" dirty="0"/>
              <a:t>, které se</a:t>
            </a:r>
            <a:r>
              <a:rPr lang="pt-PT" dirty="0"/>
              <a:t> </a:t>
            </a:r>
            <a:r>
              <a:rPr lang="cs-CZ" dirty="0"/>
              <a:t>pojí </a:t>
            </a:r>
            <a:r>
              <a:rPr lang="pt-PT" dirty="0"/>
              <a:t>s </a:t>
            </a:r>
            <a:r>
              <a:rPr lang="pt-PT" u="sng" dirty="0"/>
              <a:t>memorialismem</a:t>
            </a:r>
            <a:r>
              <a:rPr lang="cs-CZ" u="sng" dirty="0"/>
              <a:t> </a:t>
            </a:r>
            <a:r>
              <a:rPr lang="cs-CZ" dirty="0"/>
              <a:t>(autobiografické motivy)</a:t>
            </a:r>
          </a:p>
          <a:p>
            <a:pPr algn="just"/>
            <a:r>
              <a:rPr lang="cs-CZ" b="1" dirty="0"/>
              <a:t>abeceda válečných hrůz </a:t>
            </a:r>
            <a:r>
              <a:rPr lang="cs-CZ" dirty="0"/>
              <a:t>(kapitoly podle písmen abecedy):</a:t>
            </a:r>
            <a:r>
              <a:rPr lang="cs-CZ" b="1" dirty="0"/>
              <a:t> </a:t>
            </a:r>
            <a:r>
              <a:rPr lang="cs-CZ" dirty="0"/>
              <a:t>protagonista-vypravěč náhodně potkává jednu anonymní ženu v lisabonském baru, vypráví jí o tom, jaké hrůzy prožil na frontě v Angole, a co z něj tato vojenská zkušenost udělala</a:t>
            </a:r>
            <a:endParaRPr lang="cs-CZ" b="1" dirty="0"/>
          </a:p>
          <a:p>
            <a:pPr algn="just"/>
            <a:r>
              <a:rPr lang="cs-CZ" b="1" dirty="0"/>
              <a:t>existenciální problematika</a:t>
            </a:r>
            <a:r>
              <a:rPr lang="cs-CZ" dirty="0"/>
              <a:t>: </a:t>
            </a:r>
            <a:r>
              <a:rPr lang="cs-CZ" u="sng" dirty="0"/>
              <a:t>absurdita koloniální války </a:t>
            </a:r>
            <a:r>
              <a:rPr lang="cs-CZ" dirty="0"/>
              <a:t>(nikdo z vojáků neví, proč a zač vlastně bojuje, anachronismus války),  </a:t>
            </a:r>
            <a:r>
              <a:rPr lang="cs-CZ" u="sng" dirty="0"/>
              <a:t>problém zodpovědnosti a viny</a:t>
            </a:r>
            <a:r>
              <a:rPr lang="cs-CZ" dirty="0"/>
              <a:t>: kdo je vinen? diktatura, která posílala nezkušené mladíky na téměř jistou smrt?, každý voják, který se účastnil násilí?, každý, kdo nedokázal zabránit zlu? (intimní příběh o lásce a smrti </a:t>
            </a:r>
            <a:r>
              <a:rPr lang="fr-CA" dirty="0"/>
              <a:t>africk</a:t>
            </a:r>
            <a:r>
              <a:rPr lang="cs-CZ" dirty="0"/>
              <a:t>é milenky Sofie, paralela s </a:t>
            </a:r>
            <a:r>
              <a:rPr lang="cs-CZ" i="1" dirty="0"/>
              <a:t>Pádem</a:t>
            </a:r>
            <a:r>
              <a:rPr lang="cs-CZ" dirty="0"/>
              <a:t> A. </a:t>
            </a:r>
            <a:r>
              <a:rPr lang="cs-CZ" dirty="0" err="1"/>
              <a:t>Camuse</a:t>
            </a:r>
            <a:r>
              <a:rPr lang="cs-CZ" dirty="0"/>
              <a:t>), </a:t>
            </a:r>
            <a:r>
              <a:rPr lang="cs-CZ" u="sng" dirty="0"/>
              <a:t>důsledky války na lidské chování </a:t>
            </a:r>
            <a:r>
              <a:rPr lang="cs-CZ" dirty="0"/>
              <a:t>a </a:t>
            </a:r>
            <a:r>
              <a:rPr lang="cs-CZ" u="sng" dirty="0"/>
              <a:t>poválečné trauma</a:t>
            </a:r>
            <a:r>
              <a:rPr lang="cs-CZ" dirty="0"/>
              <a:t>: neschopnost začlenit se do normální společnosti, noční můry, ztráta schopnosti komunikovat a milovat, africká zkušenost jako tabu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6996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A10E4-85A2-47CA-9A32-368961C7E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Dopisy z války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5039B2-68E1-4A68-BE88-0B050FA1C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https://www.youtube.com/watch?v=77umeNBV4jQ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5B5E35-2723-40C3-9D43-0C56424BA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529" y="2912014"/>
            <a:ext cx="2541563" cy="36294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DDB3592-C670-49AC-AD4E-3AFB01C82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912013"/>
            <a:ext cx="2541563" cy="36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81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73BF3-AB30-49B4-97F4-6504462B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Návrat karavel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356750-B588-46B4-A38F-AB60F64EA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Luís</a:t>
            </a:r>
            <a:r>
              <a:rPr lang="cs-CZ" dirty="0"/>
              <a:t> de </a:t>
            </a:r>
            <a:r>
              <a:rPr lang="pt-PT" dirty="0"/>
              <a:t>Camões</a:t>
            </a:r>
          </a:p>
          <a:p>
            <a:r>
              <a:rPr lang="pt-PT" dirty="0"/>
              <a:t>Diogo Cão</a:t>
            </a:r>
          </a:p>
          <a:p>
            <a:r>
              <a:rPr lang="pt-PT" dirty="0"/>
              <a:t>Vasco da Gama</a:t>
            </a:r>
          </a:p>
          <a:p>
            <a:r>
              <a:rPr lang="pt-PT" dirty="0"/>
              <a:t>král Manuel I.</a:t>
            </a:r>
          </a:p>
          <a:p>
            <a:r>
              <a:rPr lang="pt-PT" dirty="0"/>
              <a:t>Fernão Mendes Pinto</a:t>
            </a:r>
          </a:p>
          <a:p>
            <a:r>
              <a:rPr lang="cs-CZ" dirty="0"/>
              <a:t>František Xaverský</a:t>
            </a:r>
          </a:p>
          <a:p>
            <a:r>
              <a:rPr lang="cs-CZ" dirty="0"/>
              <a:t>kolonisté z Guineje</a:t>
            </a:r>
          </a:p>
          <a:p>
            <a:r>
              <a:rPr lang="cs-CZ" dirty="0"/>
              <a:t>(Cervantes, </a:t>
            </a:r>
            <a:r>
              <a:rPr lang="cs-CZ" dirty="0" err="1"/>
              <a:t>Lorca</a:t>
            </a:r>
            <a:r>
              <a:rPr lang="cs-CZ" dirty="0"/>
              <a:t> atd.) </a:t>
            </a:r>
            <a:endParaRPr lang="pt-PT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AE6B58-8C63-41A5-AB24-FA1D97D67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05" y="1912955"/>
            <a:ext cx="18669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5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95230-397C-47DE-A6D2-806737B9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802622"/>
          </a:xfrm>
        </p:spPr>
        <p:txBody>
          <a:bodyPr>
            <a:noAutofit/>
          </a:bodyPr>
          <a:lstStyle/>
          <a:p>
            <a:r>
              <a:rPr lang="cs-CZ" sz="2800" dirty="0">
                <a:latin typeface="Algerian" panose="04020705040A02060702" pitchFamily="82" charset="0"/>
              </a:rPr>
              <a:t>Nové překlady z portugalské literatury: </a:t>
            </a:r>
            <a:br>
              <a:rPr lang="cs-CZ" sz="2800" dirty="0">
                <a:latin typeface="Algerian" panose="04020705040A02060702" pitchFamily="82" charset="0"/>
              </a:rPr>
            </a:br>
            <a:r>
              <a:rPr lang="cs-CZ" sz="2800" i="1" dirty="0" err="1">
                <a:highlight>
                  <a:srgbClr val="800000"/>
                </a:highlight>
                <a:latin typeface="Algerian" panose="04020705040A02060702" pitchFamily="82" charset="0"/>
              </a:rPr>
              <a:t>Lusobrazilská</a:t>
            </a:r>
            <a:r>
              <a:rPr lang="cs-CZ" sz="2800" i="1" dirty="0">
                <a:highlight>
                  <a:srgbClr val="800000"/>
                </a:highlight>
                <a:latin typeface="Algerian" panose="04020705040A02060702" pitchFamily="82" charset="0"/>
              </a:rPr>
              <a:t> knihovna </a:t>
            </a:r>
            <a:br>
              <a:rPr lang="cs-CZ" sz="2800" dirty="0">
                <a:latin typeface="Algerian" panose="04020705040A02060702" pitchFamily="82" charset="0"/>
              </a:rPr>
            </a:br>
            <a:r>
              <a:rPr lang="cs-CZ" sz="2800" dirty="0">
                <a:latin typeface="Algerian" panose="04020705040A02060702" pitchFamily="82" charset="0"/>
              </a:rPr>
              <a:t>(</a:t>
            </a:r>
            <a:r>
              <a:rPr lang="cs-CZ" sz="2800" dirty="0" err="1">
                <a:latin typeface="Algerian" panose="04020705040A02060702" pitchFamily="82" charset="0"/>
              </a:rPr>
              <a:t>Torst</a:t>
            </a:r>
            <a:r>
              <a:rPr lang="cs-CZ" sz="2800" dirty="0">
                <a:latin typeface="Algerian" panose="04020705040A02060702" pitchFamily="82" charset="0"/>
              </a:rPr>
              <a:t>, Triáda)</a:t>
            </a:r>
            <a:r>
              <a:rPr lang="cs-CZ" sz="3600" dirty="0"/>
              <a:t> 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575109-AB45-439B-8336-F5BF55783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849216"/>
            <a:ext cx="7796540" cy="3200727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800" dirty="0"/>
              <a:t>10 titulů + 3 připravené k vydání</a:t>
            </a:r>
          </a:p>
          <a:p>
            <a:pPr algn="just"/>
            <a:r>
              <a:rPr lang="cs-CZ" sz="2800" dirty="0"/>
              <a:t>literatura portugalská a brazilská, chystají se též překlady z afrických </a:t>
            </a:r>
            <a:r>
              <a:rPr lang="cs-CZ" sz="2800" dirty="0" err="1"/>
              <a:t>lusofonních</a:t>
            </a:r>
            <a:r>
              <a:rPr lang="cs-CZ" sz="2800" dirty="0"/>
              <a:t> literatur </a:t>
            </a:r>
          </a:p>
          <a:p>
            <a:pPr algn="just"/>
            <a:r>
              <a:rPr lang="cs-CZ" sz="2800" u="sng" dirty="0"/>
              <a:t>specifika edice</a:t>
            </a:r>
            <a:r>
              <a:rPr lang="cs-CZ" sz="2800" dirty="0"/>
              <a:t>: vynikající překlad, pečlivá redakce, obsažné doprovodné studie, kalendárium, kvalitní výtvarné zpracování</a:t>
            </a:r>
          </a:p>
        </p:txBody>
      </p:sp>
    </p:spTree>
    <p:extLst>
      <p:ext uri="{BB962C8B-B14F-4D97-AF65-F5344CB8AC3E}">
        <p14:creationId xmlns:p14="http://schemas.microsoft.com/office/powerpoint/2010/main" val="1004355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E7BCE-A818-45C5-97FD-CAF761E5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>
                <a:latin typeface="Algerian" panose="04020705040A02060702" pitchFamily="82" charset="0"/>
              </a:rPr>
              <a:t>Obraz </a:t>
            </a:r>
            <a:r>
              <a:rPr lang="cs-CZ" sz="3600" dirty="0">
                <a:highlight>
                  <a:srgbClr val="FF0000"/>
                </a:highlight>
                <a:latin typeface="Algerian" panose="04020705040A02060702" pitchFamily="82" charset="0"/>
              </a:rPr>
              <a:t>Afriky</a:t>
            </a:r>
            <a:r>
              <a:rPr lang="cs-CZ" sz="3600" dirty="0">
                <a:latin typeface="Algerian" panose="04020705040A02060702" pitchFamily="82" charset="0"/>
              </a:rPr>
              <a:t> v současné portugalské literatuře: </a:t>
            </a:r>
            <a:br>
              <a:rPr lang="cs-CZ" sz="3600" dirty="0">
                <a:latin typeface="Algerian" panose="04020705040A02060702" pitchFamily="82" charset="0"/>
              </a:rPr>
            </a:br>
            <a:r>
              <a:rPr lang="cs-CZ" sz="3600" dirty="0">
                <a:latin typeface="Algerian" panose="04020705040A02060702" pitchFamily="82" charset="0"/>
              </a:rPr>
              <a:t>hledání nové identity </a:t>
            </a:r>
            <a:endParaRPr lang="cs-CZ" dirty="0">
              <a:latin typeface="Algerian" panose="04020705040A02060702" pitchFamily="82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EF1C78-BF64-4FE4-85A3-13B2A5A5C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243" y="2319130"/>
            <a:ext cx="9085896" cy="3730814"/>
          </a:xfrm>
        </p:spPr>
        <p:txBody>
          <a:bodyPr>
            <a:normAutofit fontScale="92500" lnSpcReduction="20000"/>
          </a:bodyPr>
          <a:lstStyle/>
          <a:p>
            <a:endParaRPr lang="cs-CZ" b="1" dirty="0"/>
          </a:p>
          <a:p>
            <a:pPr algn="just"/>
            <a:r>
              <a:rPr lang="pt-BR" b="1" dirty="0"/>
              <a:t>Lídia Jorgeová</a:t>
            </a:r>
            <a:r>
              <a:rPr lang="pt-BR" dirty="0"/>
              <a:t>: </a:t>
            </a:r>
            <a:r>
              <a:rPr lang="pt-BR" b="1" i="1" dirty="0"/>
              <a:t>Ševelící pobřeží </a:t>
            </a:r>
            <a:r>
              <a:rPr lang="pt-BR" dirty="0"/>
              <a:t>(Costa dos</a:t>
            </a:r>
            <a:r>
              <a:rPr lang="cs-CZ" dirty="0"/>
              <a:t> </a:t>
            </a:r>
            <a:r>
              <a:rPr lang="cs-CZ" dirty="0" err="1"/>
              <a:t>Murmúrios</a:t>
            </a:r>
            <a:r>
              <a:rPr lang="cs-CZ" dirty="0"/>
              <a:t>, 1988)</a:t>
            </a:r>
          </a:p>
          <a:p>
            <a:pPr algn="just"/>
            <a:endParaRPr lang="cs-CZ" dirty="0"/>
          </a:p>
          <a:p>
            <a:pPr algn="just"/>
            <a:r>
              <a:rPr lang="cs-CZ" b="1" dirty="0" err="1"/>
              <a:t>Teolinda</a:t>
            </a:r>
            <a:r>
              <a:rPr lang="cs-CZ" b="1" dirty="0"/>
              <a:t> Ger</a:t>
            </a:r>
            <a:r>
              <a:rPr lang="pt-PT" b="1" dirty="0"/>
              <a:t>sãová</a:t>
            </a:r>
            <a:r>
              <a:rPr lang="cs-CZ" dirty="0"/>
              <a:t>: </a:t>
            </a:r>
            <a:r>
              <a:rPr lang="cs-CZ" b="1" i="1" dirty="0"/>
              <a:t>Strom slov </a:t>
            </a:r>
            <a:r>
              <a:rPr lang="cs-CZ" dirty="0"/>
              <a:t>(</a:t>
            </a:r>
            <a:r>
              <a:rPr lang="cs-CZ" i="1" dirty="0"/>
              <a:t>A </a:t>
            </a:r>
            <a:r>
              <a:rPr lang="cs-CZ" i="1" dirty="0" err="1"/>
              <a:t>Árvore</a:t>
            </a:r>
            <a:r>
              <a:rPr lang="cs-CZ" i="1" dirty="0"/>
              <a:t> </a:t>
            </a:r>
            <a:r>
              <a:rPr lang="cs-CZ" i="1" dirty="0" err="1"/>
              <a:t>das</a:t>
            </a:r>
            <a:r>
              <a:rPr lang="cs-CZ" i="1" dirty="0"/>
              <a:t> </a:t>
            </a:r>
            <a:r>
              <a:rPr lang="cs-CZ" i="1" dirty="0" err="1"/>
              <a:t>Palavras</a:t>
            </a:r>
            <a:r>
              <a:rPr lang="cs-CZ" i="1" dirty="0"/>
              <a:t>, </a:t>
            </a:r>
            <a:r>
              <a:rPr lang="cs-CZ" dirty="0"/>
              <a:t>1997) – nostalgická vzpomínka na dětství strávené v Mosambiku, citlivé zachycení dobové atmosféry a prostředí</a:t>
            </a:r>
          </a:p>
          <a:p>
            <a:pPr algn="just"/>
            <a:endParaRPr lang="cs-CZ" dirty="0"/>
          </a:p>
          <a:p>
            <a:pPr algn="just"/>
            <a:r>
              <a:rPr lang="pt-PT" b="1" dirty="0"/>
              <a:t>Dulce Maria</a:t>
            </a:r>
            <a:r>
              <a:rPr lang="cs-CZ" b="1" dirty="0"/>
              <a:t> </a:t>
            </a:r>
            <a:r>
              <a:rPr lang="cs-CZ" b="1" dirty="0" err="1"/>
              <a:t>Cardosová</a:t>
            </a:r>
            <a:r>
              <a:rPr lang="cs-CZ" dirty="0"/>
              <a:t>: </a:t>
            </a:r>
            <a:r>
              <a:rPr lang="cs-CZ" b="1" i="1" dirty="0"/>
              <a:t>Návrat</a:t>
            </a:r>
            <a:r>
              <a:rPr lang="cs-CZ" dirty="0"/>
              <a:t> (</a:t>
            </a:r>
            <a:r>
              <a:rPr lang="cs-CZ" i="1" dirty="0"/>
              <a:t>O </a:t>
            </a:r>
            <a:r>
              <a:rPr lang="cs-CZ" i="1" dirty="0" err="1"/>
              <a:t>Retorno</a:t>
            </a:r>
            <a:r>
              <a:rPr lang="cs-CZ" i="1" dirty="0"/>
              <a:t>, </a:t>
            </a:r>
            <a:r>
              <a:rPr lang="cs-CZ" dirty="0"/>
              <a:t>2011) – dekolonizace: neschopnost začlenit se do port. společnosti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2118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33127-A0A0-48A5-BF06-349CB512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historický román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B8A1B1-6116-4DC4-97B8-2E29E04AF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496" y="2052116"/>
            <a:ext cx="9072643" cy="4494458"/>
          </a:xfrm>
        </p:spPr>
        <p:txBody>
          <a:bodyPr>
            <a:noAutofit/>
          </a:bodyPr>
          <a:lstStyle/>
          <a:p>
            <a:pPr algn="just"/>
            <a:r>
              <a:rPr lang="cs-CZ" sz="2400" dirty="0"/>
              <a:t>Vedle klasického historického románu, který se zakládá na důkladném studiu a využití původních zdrojů, s jejichž pomocí věrohodně postihuje kolorit a události popsané doby, se uplatňují nové formy postmoderních historických „přepisů”, které se staví skepticky k oficiálním dějinám a nabízejí alternativu – nový pohled na historické události z pozice přítomnosti. Důraz se klade na opomíjená, zamlčovaná, tabuizovaná témata. Často se využívá parodie.</a:t>
            </a:r>
          </a:p>
        </p:txBody>
      </p:sp>
    </p:spTree>
    <p:extLst>
      <p:ext uri="{BB962C8B-B14F-4D97-AF65-F5344CB8AC3E}">
        <p14:creationId xmlns:p14="http://schemas.microsoft.com/office/powerpoint/2010/main" val="992860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6877B6-45F6-4A74-859F-57EEC44B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José </a:t>
            </a:r>
            <a:r>
              <a:rPr lang="cs-CZ" b="1" dirty="0" err="1"/>
              <a:t>Saramago</a:t>
            </a:r>
            <a:r>
              <a:rPr lang="cs-CZ" b="1" dirty="0"/>
              <a:t> </a:t>
            </a:r>
            <a:r>
              <a:rPr lang="cs-CZ" dirty="0"/>
              <a:t>(1922 – 2010)</a:t>
            </a:r>
            <a:br>
              <a:rPr lang="cs-CZ" dirty="0"/>
            </a:br>
            <a:r>
              <a:rPr lang="cs-CZ" dirty="0"/>
              <a:t>prozaik, básník, dramatik, </a:t>
            </a:r>
            <a:br>
              <a:rPr lang="cs-CZ" dirty="0"/>
            </a:br>
            <a:r>
              <a:rPr lang="cs-CZ" dirty="0"/>
              <a:t>nositel Nobelovy ceny za literaturu (1998)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397E885-1452-4B77-A750-F279BB455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0424" y="2623543"/>
            <a:ext cx="3663621" cy="3784209"/>
          </a:xfrm>
        </p:spPr>
      </p:pic>
    </p:spTree>
    <p:extLst>
      <p:ext uri="{BB962C8B-B14F-4D97-AF65-F5344CB8AC3E}">
        <p14:creationId xmlns:p14="http://schemas.microsoft.com/office/powerpoint/2010/main" val="2569604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F10E7-B45C-4CBC-A64D-1F617A2B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543013"/>
            <a:ext cx="7958331" cy="967736"/>
          </a:xfrm>
        </p:spPr>
        <p:txBody>
          <a:bodyPr/>
          <a:lstStyle/>
          <a:p>
            <a:r>
              <a:rPr lang="cs-CZ" dirty="0"/>
              <a:t>J. </a:t>
            </a:r>
            <a:r>
              <a:rPr lang="cs-CZ" dirty="0" err="1"/>
              <a:t>Saramago</a:t>
            </a:r>
            <a:r>
              <a:rPr lang="cs-CZ" dirty="0"/>
              <a:t>: tvorba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21C1A7-0AA2-44B2-B308-BC10623A8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957" y="1510749"/>
            <a:ext cx="9685708" cy="51020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i="1" dirty="0"/>
              <a:t>Baltasar a Blimunda </a:t>
            </a:r>
            <a:r>
              <a:rPr lang="pt-BR" sz="2800" dirty="0"/>
              <a:t>(Memorial do Convento, 1982)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i="1" dirty="0"/>
              <a:t>Rok smrti Ricarda Reise </a:t>
            </a:r>
            <a:r>
              <a:rPr lang="pt-BR" sz="2800" dirty="0"/>
              <a:t>(O Ano da Morte de Ricardo</a:t>
            </a:r>
            <a:r>
              <a:rPr lang="cs-CZ" sz="2800" dirty="0"/>
              <a:t> </a:t>
            </a:r>
            <a:r>
              <a:rPr lang="cs-CZ" sz="2800" dirty="0" err="1"/>
              <a:t>Reis</a:t>
            </a:r>
            <a:r>
              <a:rPr lang="cs-CZ" sz="2800" dirty="0"/>
              <a:t>, 1984)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i="1" dirty="0"/>
              <a:t>Kamenný vor </a:t>
            </a:r>
            <a:r>
              <a:rPr lang="pt-BR" sz="2800" dirty="0"/>
              <a:t>(A Jangada de Pedra, 1986)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i="1" dirty="0"/>
              <a:t>Dějiny obléhání Lisabonu </a:t>
            </a:r>
            <a:r>
              <a:rPr lang="pt-BR" sz="2800" dirty="0"/>
              <a:t>(História do Cerco de Lisboa,</a:t>
            </a:r>
            <a:r>
              <a:rPr lang="cs-CZ" sz="2800" dirty="0"/>
              <a:t> 1989)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i="1" dirty="0"/>
              <a:t>Evangelium podle Ježíše Krista </a:t>
            </a:r>
            <a:r>
              <a:rPr lang="pt-BR" sz="2800" dirty="0"/>
              <a:t>(O Evangelho Segundo</a:t>
            </a:r>
            <a:r>
              <a:rPr lang="cs-CZ" sz="2800" dirty="0"/>
              <a:t> </a:t>
            </a:r>
            <a:r>
              <a:rPr lang="cs-CZ" sz="2800" dirty="0" err="1"/>
              <a:t>Jesus</a:t>
            </a:r>
            <a:r>
              <a:rPr lang="cs-CZ" sz="2800" dirty="0"/>
              <a:t> </a:t>
            </a:r>
            <a:r>
              <a:rPr lang="cs-CZ" sz="2800" dirty="0" err="1"/>
              <a:t>Cristo</a:t>
            </a:r>
            <a:r>
              <a:rPr lang="cs-CZ" sz="2800" dirty="0"/>
              <a:t>, 1991)</a:t>
            </a:r>
          </a:p>
        </p:txBody>
      </p:sp>
    </p:spTree>
    <p:extLst>
      <p:ext uri="{BB962C8B-B14F-4D97-AF65-F5344CB8AC3E}">
        <p14:creationId xmlns:p14="http://schemas.microsoft.com/office/powerpoint/2010/main" val="2438853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C7592-B6E0-4251-BAC1-8BC0F170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Saramago</a:t>
            </a:r>
            <a:r>
              <a:rPr lang="cs-CZ" dirty="0"/>
              <a:t>: </a:t>
            </a:r>
            <a:r>
              <a:rPr lang="cs-CZ" i="1" dirty="0" err="1"/>
              <a:t>Baltasar</a:t>
            </a:r>
            <a:r>
              <a:rPr lang="cs-CZ" i="1" dirty="0"/>
              <a:t> a </a:t>
            </a:r>
            <a:r>
              <a:rPr lang="cs-CZ" i="1" dirty="0" err="1"/>
              <a:t>Blimunda</a:t>
            </a:r>
            <a:r>
              <a:rPr lang="cs-CZ" dirty="0"/>
              <a:t>, </a:t>
            </a:r>
            <a:r>
              <a:rPr lang="pt-BR" dirty="0"/>
              <a:t>č. 2002</a:t>
            </a:r>
            <a:r>
              <a:rPr lang="cs-CZ" dirty="0"/>
              <a:t>, překlad Marie Havlíková)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50BBBEB-976E-47C2-AB5C-563A98C5D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3269" y="2447779"/>
            <a:ext cx="2987174" cy="4079630"/>
          </a:xfrm>
        </p:spPr>
      </p:pic>
    </p:spTree>
    <p:extLst>
      <p:ext uri="{BB962C8B-B14F-4D97-AF65-F5344CB8AC3E}">
        <p14:creationId xmlns:p14="http://schemas.microsoft.com/office/powerpoint/2010/main" val="235126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3C6322-B782-4036-AF9A-88B20C5E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Baltasar</a:t>
            </a:r>
            <a:r>
              <a:rPr lang="cs-CZ" dirty="0"/>
              <a:t> a </a:t>
            </a:r>
            <a:r>
              <a:rPr lang="cs-CZ" dirty="0" err="1"/>
              <a:t>Blimunda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BB6B6D-2F61-44E4-B3CA-AD640F765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48" y="1736035"/>
            <a:ext cx="9059391" cy="48900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odehrává se v 18. století za vlády port. „krále Slunce”, Jana V. </a:t>
            </a:r>
          </a:p>
          <a:p>
            <a:pPr algn="just"/>
            <a:r>
              <a:rPr lang="cs-CZ" dirty="0"/>
              <a:t>líčí dva paralelní příběhy: stavbu kláštera v </a:t>
            </a:r>
            <a:r>
              <a:rPr lang="cs-CZ" dirty="0" err="1"/>
              <a:t>Mafře</a:t>
            </a:r>
            <a:r>
              <a:rPr lang="cs-CZ" dirty="0"/>
              <a:t>, perly port. barokní architektury, a sestrojení primitivního aerostatu zvaného </a:t>
            </a:r>
            <a:r>
              <a:rPr lang="cs-CZ" dirty="0" err="1"/>
              <a:t>Ptakostroj</a:t>
            </a:r>
            <a:r>
              <a:rPr lang="cs-CZ" dirty="0"/>
              <a:t> (</a:t>
            </a:r>
            <a:r>
              <a:rPr lang="cs-CZ" dirty="0" err="1"/>
              <a:t>Passarola</a:t>
            </a:r>
            <a:r>
              <a:rPr lang="cs-CZ" dirty="0"/>
              <a:t>)</a:t>
            </a:r>
          </a:p>
          <a:p>
            <a:pPr algn="just"/>
            <a:r>
              <a:rPr lang="cs-CZ" dirty="0"/>
              <a:t>autor si pohrává s koncepty </a:t>
            </a:r>
            <a:r>
              <a:rPr lang="cs-CZ" dirty="0" err="1"/>
              <a:t>hist</a:t>
            </a:r>
            <a:r>
              <a:rPr lang="cs-CZ" dirty="0"/>
              <a:t>. pravdy/pravděpodobnosti a tvůrčí rekonstrukcí minulosti zaplňuje bílá místa tradiční historiografie (mj. převrací </a:t>
            </a:r>
            <a:r>
              <a:rPr lang="cs-CZ" dirty="0" err="1"/>
              <a:t>trad</a:t>
            </a:r>
            <a:r>
              <a:rPr lang="cs-CZ" dirty="0"/>
              <a:t>. ideologii – namísto královského majestátu vzdává hold všem anonymním dělníkům, o nichž se nedochovaly žádné zprávy)</a:t>
            </a:r>
          </a:p>
          <a:p>
            <a:pPr algn="just"/>
            <a:r>
              <a:rPr lang="cs-CZ" dirty="0"/>
              <a:t>svérázné líčení </a:t>
            </a:r>
            <a:r>
              <a:rPr lang="cs-CZ" dirty="0" err="1"/>
              <a:t>hist</a:t>
            </a:r>
            <a:r>
              <a:rPr lang="cs-CZ" dirty="0"/>
              <a:t>. příběhu zaujme také výraznou intertextovostí s rysy parodie (vypravěč odkazuje nejen k dobovým záznamům, ale též k mnoha literárním, vesměs port. kanonickým dílům, především </a:t>
            </a:r>
            <a:r>
              <a:rPr lang="cs-CZ" dirty="0" err="1"/>
              <a:t>Camõese</a:t>
            </a:r>
            <a:r>
              <a:rPr lang="cs-CZ" dirty="0"/>
              <a:t> a F. </a:t>
            </a:r>
            <a:r>
              <a:rPr lang="cs-CZ" dirty="0" err="1"/>
              <a:t>Pessoy</a:t>
            </a:r>
            <a:r>
              <a:rPr lang="cs-CZ" dirty="0"/>
              <a:t>, a také třeba k Bibli)</a:t>
            </a:r>
          </a:p>
          <a:p>
            <a:pPr algn="just"/>
            <a:r>
              <a:rPr lang="cs-CZ" dirty="0"/>
              <a:t>nejpřitažlivější jsou hlavní postavy románu: charismatický jednoruký vysloužilý voják </a:t>
            </a:r>
            <a:r>
              <a:rPr lang="cs-CZ" dirty="0" err="1"/>
              <a:t>Baltasar</a:t>
            </a:r>
            <a:r>
              <a:rPr lang="cs-CZ" dirty="0"/>
              <a:t>, zvaný </a:t>
            </a:r>
            <a:r>
              <a:rPr lang="cs-CZ" dirty="0" err="1"/>
              <a:t>Sedmislunečný</a:t>
            </a:r>
            <a:r>
              <a:rPr lang="cs-CZ" dirty="0"/>
              <a:t>, a záhadná </a:t>
            </a:r>
            <a:r>
              <a:rPr lang="cs-CZ" dirty="0" err="1"/>
              <a:t>Blimunda</a:t>
            </a:r>
            <a:r>
              <a:rPr lang="cs-CZ" dirty="0"/>
              <a:t>, žena s neobyčejnými schopnostmi</a:t>
            </a:r>
          </a:p>
        </p:txBody>
      </p:sp>
    </p:spTree>
    <p:extLst>
      <p:ext uri="{BB962C8B-B14F-4D97-AF65-F5344CB8AC3E}">
        <p14:creationId xmlns:p14="http://schemas.microsoft.com/office/powerpoint/2010/main" val="3257067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420FE-E74C-43EE-B3E7-F0BC7195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Klášter v </a:t>
            </a:r>
            <a:r>
              <a:rPr lang="cs-CZ" dirty="0" err="1"/>
              <a:t>Mafře</a:t>
            </a:r>
            <a:r>
              <a:rPr lang="cs-CZ" dirty="0"/>
              <a:t> a </a:t>
            </a:r>
            <a:r>
              <a:rPr lang="cs-CZ" dirty="0" err="1"/>
              <a:t>Ptakostroj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1A97633-E375-4B69-8ACC-566BCF24E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024" y="2433711"/>
            <a:ext cx="4600135" cy="361623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27F406F-C1EA-4ED9-AD0F-DA7EC87E8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2" y="2433711"/>
            <a:ext cx="4600133" cy="361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84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7C41E-F7B4-432B-9D2A-98FC282D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J. </a:t>
            </a:r>
            <a:r>
              <a:rPr lang="cs-CZ" dirty="0" err="1"/>
              <a:t>Saramago</a:t>
            </a:r>
            <a:r>
              <a:rPr lang="cs-CZ" dirty="0"/>
              <a:t>: </a:t>
            </a:r>
            <a:r>
              <a:rPr lang="cs-CZ" i="1" dirty="0"/>
              <a:t>Slepota</a:t>
            </a:r>
            <a:r>
              <a:rPr lang="cs-CZ" dirty="0"/>
              <a:t> (č. 2009, </a:t>
            </a:r>
            <a:r>
              <a:rPr lang="cs-CZ" i="1" dirty="0"/>
              <a:t>Kain</a:t>
            </a:r>
            <a:r>
              <a:rPr lang="cs-CZ" dirty="0"/>
              <a:t>, č. 2011, </a:t>
            </a:r>
            <a:r>
              <a:rPr lang="cs-CZ" i="1" dirty="0"/>
              <a:t>Putování jednoho slona</a:t>
            </a:r>
            <a:r>
              <a:rPr lang="cs-CZ" dirty="0"/>
              <a:t>, č. 2018, překlad Lada Weissová) 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1E27630-602F-42BC-A2A8-F8FE9D003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514" y="2730356"/>
            <a:ext cx="2314587" cy="375691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3015E6E-05AC-47EF-8D11-7628CD73E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423" y="2730356"/>
            <a:ext cx="2564716" cy="375691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3E31F6A-F679-4D48-91A3-DAB6719EB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549" y="2730356"/>
            <a:ext cx="2564716" cy="37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71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CC979-C7D5-4BA4-A41E-14D95066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938" y="455570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cs-CZ" dirty="0"/>
              <a:t>Miguel </a:t>
            </a:r>
            <a:r>
              <a:rPr lang="cs-CZ" dirty="0" err="1"/>
              <a:t>Sousa</a:t>
            </a:r>
            <a:r>
              <a:rPr lang="cs-CZ" dirty="0"/>
              <a:t> </a:t>
            </a:r>
            <a:r>
              <a:rPr lang="cs-CZ" dirty="0" err="1"/>
              <a:t>Tavares</a:t>
            </a:r>
            <a:r>
              <a:rPr lang="cs-CZ" dirty="0"/>
              <a:t>: </a:t>
            </a:r>
            <a:r>
              <a:rPr lang="cs-CZ" b="1" i="1" dirty="0"/>
              <a:t>Rovník</a:t>
            </a:r>
            <a:r>
              <a:rPr lang="cs-CZ" dirty="0"/>
              <a:t> (2003, č. 2006,</a:t>
            </a:r>
            <a:br>
              <a:rPr lang="cs-CZ" dirty="0"/>
            </a:br>
            <a:r>
              <a:rPr lang="cs-CZ" dirty="0"/>
              <a:t> </a:t>
            </a:r>
            <a:r>
              <a:rPr lang="cs-CZ" sz="2700" dirty="0"/>
              <a:t>překlad Lada Weissová</a:t>
            </a:r>
            <a:r>
              <a:rPr lang="cs-CZ" dirty="0"/>
              <a:t>) 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890ACB6-1143-45BC-9213-6F24A2B92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2592" y="2350936"/>
            <a:ext cx="2782529" cy="405149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E1BB891-7CCA-4CB6-8820-64B7EBFF7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675" y="1532799"/>
            <a:ext cx="3769207" cy="2671216"/>
          </a:xfrm>
          <a:prstGeom prst="rect">
            <a:avLst/>
          </a:prstGeom>
        </p:spPr>
      </p:pic>
      <p:pic>
        <p:nvPicPr>
          <p:cNvPr id="8" name="Picture 7" descr="G:\9789895554232.jpg">
            <a:extLst>
              <a:ext uri="{FF2B5EF4-FFF2-40B4-BE49-F238E27FC236}">
                <a16:creationId xmlns:a16="http://schemas.microsoft.com/office/drawing/2014/main" id="{C0471DE0-85A3-413F-8494-790E2DD1D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6541" y="2350936"/>
            <a:ext cx="2782529" cy="4051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6009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E6B4-AE62-46A6-B1C4-E1E58AC2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Rovník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A14850-4007-4CFD-A5C5-28C71A340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48" y="2052115"/>
            <a:ext cx="9059391" cy="4295675"/>
          </a:xfrm>
        </p:spPr>
        <p:txBody>
          <a:bodyPr/>
          <a:lstStyle/>
          <a:p>
            <a:pPr algn="just"/>
            <a:r>
              <a:rPr lang="cs-CZ" dirty="0"/>
              <a:t>Příběh zasazený do konce 19. století a počátku 20. století, který se odehrává střídavě v Portugalsku a na Ostrově Sv. Tomáše, tehdejší port. kolonii významné pěstováním kakaa.</a:t>
            </a:r>
          </a:p>
          <a:p>
            <a:pPr algn="just"/>
            <a:r>
              <a:rPr lang="cs-CZ" dirty="0"/>
              <a:t>Protagonista odjíždí k rovníku s diplomatickým úkolem: přesvědčit místní kolonisty, aby přestali využívat otroky, a současně přesvědčit britského vyslance, že se na území spravované portugalskou korunou žádné otrocké síly nevyužívá.</a:t>
            </a:r>
          </a:p>
          <a:p>
            <a:pPr algn="just"/>
            <a:r>
              <a:rPr lang="cs-CZ" dirty="0"/>
              <a:t>Historickou linku podtrhuje silný milostný příběh a nádherné pasáže s popisy tropické přírody.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956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B5B28-A3CF-4299-895F-75C14577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Gil </a:t>
            </a:r>
            <a:r>
              <a:rPr lang="cs-CZ" dirty="0" err="1"/>
              <a:t>Vicente</a:t>
            </a:r>
            <a:r>
              <a:rPr lang="cs-CZ" dirty="0"/>
              <a:t>: </a:t>
            </a:r>
            <a:r>
              <a:rPr lang="cs-CZ" i="1" dirty="0"/>
              <a:t>Hra o pekelné lodi (č. 2005) </a:t>
            </a:r>
            <a:r>
              <a:rPr lang="cs-CZ" sz="2400" dirty="0"/>
              <a:t>překlad Vlasta Dufková a Jiří Pelán </a:t>
            </a:r>
          </a:p>
        </p:txBody>
      </p:sp>
      <p:pic>
        <p:nvPicPr>
          <p:cNvPr id="1026" name="Picture 2" descr="Hra o pekelnÃ© lodi">
            <a:extLst>
              <a:ext uri="{FF2B5EF4-FFF2-40B4-BE49-F238E27FC236}">
                <a16:creationId xmlns:a16="http://schemas.microsoft.com/office/drawing/2014/main" id="{3EDF4060-488B-4E20-AFB5-ABCCCEE638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11894"/>
            <a:ext cx="3390314" cy="45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041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BE326-4AC8-4CAA-AB7B-D10AE994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Hélia </a:t>
            </a:r>
            <a:r>
              <a:rPr lang="cs-CZ" dirty="0" err="1"/>
              <a:t>Correiová</a:t>
            </a:r>
            <a:r>
              <a:rPr lang="cs-CZ" dirty="0"/>
              <a:t> (1949)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92CC83-8E98-4067-B04A-A8AA71919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634" y="1874520"/>
            <a:ext cx="9191505" cy="3429000"/>
          </a:xfrm>
        </p:spPr>
        <p:txBody>
          <a:bodyPr>
            <a:normAutofit/>
          </a:bodyPr>
          <a:lstStyle/>
          <a:p>
            <a:endParaRPr lang="cs-CZ" sz="2400" i="1" dirty="0"/>
          </a:p>
          <a:p>
            <a:r>
              <a:rPr lang="pt-BR" sz="2400" i="1" dirty="0"/>
              <a:t>Ďáblova hora </a:t>
            </a:r>
            <a:r>
              <a:rPr lang="pt-BR" sz="2400" dirty="0"/>
              <a:t>(Montedemo, 1983), č. v souboru </a:t>
            </a:r>
            <a:r>
              <a:rPr lang="pt-BR" sz="2400" i="1" dirty="0"/>
              <a:t>Pět portugalských</a:t>
            </a:r>
            <a:r>
              <a:rPr lang="cs-CZ" sz="2400" i="1" dirty="0"/>
              <a:t> novel</a:t>
            </a:r>
            <a:r>
              <a:rPr lang="cs-CZ" sz="2400" dirty="0"/>
              <a:t>)</a:t>
            </a:r>
          </a:p>
          <a:p>
            <a:r>
              <a:rPr lang="cs-CZ" sz="2400" i="1" dirty="0" err="1"/>
              <a:t>Lillias</a:t>
            </a:r>
            <a:r>
              <a:rPr lang="cs-CZ" sz="2400" i="1" dirty="0"/>
              <a:t> </a:t>
            </a:r>
            <a:r>
              <a:rPr lang="cs-CZ" sz="2400" i="1" dirty="0" err="1"/>
              <a:t>Fraser</a:t>
            </a:r>
            <a:r>
              <a:rPr lang="cs-CZ" sz="2400" i="1" dirty="0"/>
              <a:t> </a:t>
            </a:r>
            <a:r>
              <a:rPr lang="cs-CZ" sz="2400" dirty="0"/>
              <a:t>(2001)</a:t>
            </a:r>
          </a:p>
          <a:p>
            <a:r>
              <a:rPr lang="cs-CZ" sz="2400" i="1" dirty="0"/>
              <a:t>Onemocnět </a:t>
            </a:r>
            <a:r>
              <a:rPr lang="cs-CZ" sz="2400" dirty="0"/>
              <a:t>(</a:t>
            </a:r>
            <a:r>
              <a:rPr lang="cs-CZ" sz="2400" dirty="0" err="1"/>
              <a:t>Adoecer</a:t>
            </a:r>
            <a:r>
              <a:rPr lang="cs-CZ" sz="2400" dirty="0"/>
              <a:t>, 2010), Elizabeth </a:t>
            </a:r>
            <a:r>
              <a:rPr lang="cs-CZ" sz="2400" dirty="0" err="1"/>
              <a:t>Siddal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B9642A-A235-451C-BA72-CF9619CBC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917" y="3661117"/>
            <a:ext cx="2180492" cy="293663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3515764-F365-4F7B-B4EE-1F9FD752A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837" y="469123"/>
            <a:ext cx="2357131" cy="175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23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22DB95-286A-4546-A176-78F4C48A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ženská tematika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271D7E-DC6B-4A4E-8C52-5B0719D0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852" y="506437"/>
            <a:ext cx="9411286" cy="6020972"/>
          </a:xfrm>
        </p:spPr>
        <p:txBody>
          <a:bodyPr>
            <a:normAutofit/>
          </a:bodyPr>
          <a:lstStyle/>
          <a:p>
            <a:r>
              <a:rPr lang="pt-BR" b="1" dirty="0"/>
              <a:t>Teolinda Gersãová</a:t>
            </a:r>
            <a:r>
              <a:rPr lang="pt-BR" dirty="0"/>
              <a:t>: </a:t>
            </a:r>
            <a:r>
              <a:rPr lang="pt-BR" b="1" i="1" dirty="0"/>
              <a:t>Mlčení </a:t>
            </a:r>
            <a:r>
              <a:rPr lang="pt-BR" dirty="0"/>
              <a:t>(Silêncio, 1981, č. 2009)</a:t>
            </a:r>
          </a:p>
          <a:p>
            <a:r>
              <a:rPr lang="pt-BR" b="1" dirty="0"/>
              <a:t>Maria Velho da Costa, Maria Isabel Barreno, Maria Teresa Horta</a:t>
            </a:r>
            <a:r>
              <a:rPr lang="pt-BR" dirty="0"/>
              <a:t>: </a:t>
            </a:r>
            <a:r>
              <a:rPr lang="pt-BR" b="1" i="1" dirty="0"/>
              <a:t>Nové</a:t>
            </a:r>
            <a:r>
              <a:rPr lang="cs-CZ" b="1" i="1" dirty="0"/>
              <a:t> </a:t>
            </a:r>
            <a:r>
              <a:rPr lang="pt-BR" b="1" i="1" dirty="0"/>
              <a:t>Portugalské listy </a:t>
            </a:r>
            <a:r>
              <a:rPr lang="pt-BR" dirty="0"/>
              <a:t>(Novas Cartas Portuguesas, 1972): žánrově hybridní dílo, výpověď o</a:t>
            </a:r>
            <a:r>
              <a:rPr lang="cs-CZ" dirty="0"/>
              <a:t> době diktatury z ženské perspektivy, tabuizovaná témata (ženská erotika, emancipace, důsledky koloniální války aj.), která šokovala tehdejší společnost, a především pak cenzuru (autorky souzeny)</a:t>
            </a:r>
          </a:p>
          <a:p>
            <a:r>
              <a:rPr lang="pt-BR" b="1" dirty="0"/>
              <a:t>Lídia Jorge</a:t>
            </a:r>
            <a:r>
              <a:rPr lang="cs-CZ" b="1" dirty="0" err="1"/>
              <a:t>ová</a:t>
            </a:r>
            <a:r>
              <a:rPr lang="pt-BR" b="1" dirty="0"/>
              <a:t>, Agustina Bessa-Luís, Maria Ondina Braga</a:t>
            </a:r>
            <a:r>
              <a:rPr lang="cs-CZ" b="1" dirty="0"/>
              <a:t> atd.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6B5D30-CF57-41A6-8516-1DE3A3ECE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495" y="4677703"/>
            <a:ext cx="2103286" cy="21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92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C1E43-BA9F-4262-A348-E37FD04E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 Teresa </a:t>
            </a:r>
            <a:r>
              <a:rPr lang="cs-CZ" dirty="0" err="1"/>
              <a:t>Pereirová</a:t>
            </a:r>
            <a:r>
              <a:rPr lang="pt-PT" dirty="0"/>
              <a:t> (1958)</a:t>
            </a:r>
            <a:r>
              <a:rPr lang="cs-CZ" dirty="0"/>
              <a:t> 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0ABFBDE-97C2-4202-A7DA-B883C11C3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274" y="2052116"/>
            <a:ext cx="8642865" cy="3997828"/>
          </a:xfrm>
        </p:spPr>
        <p:txBody>
          <a:bodyPr>
            <a:normAutofit/>
          </a:bodyPr>
          <a:lstStyle/>
          <a:p>
            <a:r>
              <a:rPr lang="cs-CZ" sz="2400" i="1" dirty="0"/>
              <a:t>Divoké léto tvých očí </a:t>
            </a:r>
            <a:r>
              <a:rPr lang="cs-CZ" sz="2400" dirty="0"/>
              <a:t>(O ver</a:t>
            </a:r>
            <a:r>
              <a:rPr lang="pt-PT" sz="2400" dirty="0"/>
              <a:t>ão selvagem dos teus olhos, 2008)</a:t>
            </a:r>
            <a:r>
              <a:rPr lang="cs-CZ" sz="2400" dirty="0"/>
              <a:t>: postmoderní přepis románu </a:t>
            </a:r>
            <a:r>
              <a:rPr lang="cs-CZ" sz="2400" i="1" dirty="0"/>
              <a:t>Mrtvá a živá </a:t>
            </a:r>
            <a:r>
              <a:rPr lang="cs-CZ" sz="2400" dirty="0"/>
              <a:t>(Rebecca, 1938) D. </a:t>
            </a:r>
            <a:r>
              <a:rPr lang="cs-CZ" sz="2400" dirty="0" err="1"/>
              <a:t>du</a:t>
            </a:r>
            <a:r>
              <a:rPr lang="cs-CZ" sz="2400" dirty="0"/>
              <a:t> </a:t>
            </a:r>
            <a:r>
              <a:rPr lang="cs-CZ" sz="2400" dirty="0" err="1"/>
              <a:t>Maurierové</a:t>
            </a:r>
            <a:endParaRPr lang="pt-PT" sz="2400" dirty="0"/>
          </a:p>
          <a:p>
            <a:r>
              <a:rPr lang="pt-PT" sz="2400" i="1" dirty="0"/>
              <a:t>Ta druhá </a:t>
            </a:r>
            <a:r>
              <a:rPr lang="pt-PT" sz="2400" dirty="0"/>
              <a:t>(A outra, 2010)</a:t>
            </a:r>
            <a:r>
              <a:rPr lang="cs-CZ" sz="2400" dirty="0"/>
              <a:t>: přepis novely H. Jamese </a:t>
            </a:r>
            <a:r>
              <a:rPr lang="cs-CZ" sz="2400" i="1" dirty="0"/>
              <a:t>Utažení šroubu</a:t>
            </a:r>
            <a:r>
              <a:rPr lang="cs-CZ" sz="2400" dirty="0"/>
              <a:t> (</a:t>
            </a:r>
            <a:r>
              <a:rPr lang="cs-CZ" sz="2400" dirty="0" err="1"/>
              <a:t>Turn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Screw</a:t>
            </a:r>
            <a:r>
              <a:rPr lang="cs-CZ" sz="2400" dirty="0"/>
              <a:t>, 1898)</a:t>
            </a:r>
            <a:endParaRPr lang="pt-PT" sz="2400" dirty="0"/>
          </a:p>
          <a:p>
            <a:r>
              <a:rPr lang="pt-PT" sz="2400" i="1" dirty="0"/>
              <a:t>Karen</a:t>
            </a:r>
            <a:r>
              <a:rPr lang="pt-PT" sz="2400" dirty="0"/>
              <a:t> (2016)</a:t>
            </a:r>
            <a:endParaRPr lang="cs-CZ" sz="2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59503A1-CB77-42A3-B589-D1F2AFE5C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80" y="475132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380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21066-4FA7-46C3-8F25-E75617D0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Fantastická a imaginativní próza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8F7AE61-B73B-4128-8797-001FBF496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1668" y="2382446"/>
            <a:ext cx="6386732" cy="3807339"/>
          </a:xfrm>
        </p:spPr>
      </p:pic>
    </p:spTree>
    <p:extLst>
      <p:ext uri="{BB962C8B-B14F-4D97-AF65-F5344CB8AC3E}">
        <p14:creationId xmlns:p14="http://schemas.microsoft.com/office/powerpoint/2010/main" val="535515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B62F4-E764-4B39-B22D-F15EDF06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2061753"/>
          </a:xfrm>
        </p:spPr>
        <p:txBody>
          <a:bodyPr>
            <a:normAutofit/>
          </a:bodyPr>
          <a:lstStyle/>
          <a:p>
            <a:r>
              <a:rPr lang="pt-BR" sz="3200" b="1" dirty="0"/>
              <a:t>José Luís Peixoto</a:t>
            </a:r>
            <a:r>
              <a:rPr lang="cs-CZ" sz="3200" b="1" dirty="0"/>
              <a:t> (1974) </a:t>
            </a:r>
            <a:r>
              <a:rPr lang="pt-BR" sz="3200" b="1" dirty="0"/>
              <a:t>: </a:t>
            </a:r>
            <a:br>
              <a:rPr lang="cs-CZ" sz="3200" b="1" dirty="0"/>
            </a:br>
            <a:r>
              <a:rPr lang="pt-BR" sz="3200" i="1" dirty="0"/>
              <a:t>Nikdo se nedívá </a:t>
            </a:r>
            <a:r>
              <a:rPr lang="pt-BR" sz="3200" dirty="0"/>
              <a:t>(</a:t>
            </a:r>
            <a:r>
              <a:rPr lang="cs-CZ" sz="3200" dirty="0"/>
              <a:t>2000, </a:t>
            </a:r>
            <a:r>
              <a:rPr lang="pt-BR" sz="3200" dirty="0"/>
              <a:t>č.</a:t>
            </a:r>
            <a:r>
              <a:rPr lang="cs-CZ" sz="3200" dirty="0"/>
              <a:t> 2004, </a:t>
            </a:r>
            <a:br>
              <a:rPr lang="cs-CZ" sz="3200" dirty="0"/>
            </a:br>
            <a:r>
              <a:rPr lang="cs-CZ" sz="2400" dirty="0"/>
              <a:t>překlad </a:t>
            </a:r>
            <a:r>
              <a:rPr lang="cs-CZ" sz="2400" dirty="0" err="1"/>
              <a:t>Desislava</a:t>
            </a:r>
            <a:r>
              <a:rPr lang="cs-CZ" sz="2400" dirty="0"/>
              <a:t> Dimitrovová</a:t>
            </a:r>
            <a:r>
              <a:rPr lang="cs-CZ" sz="3200" dirty="0"/>
              <a:t>)</a:t>
            </a:r>
            <a:br>
              <a:rPr lang="cs-CZ" sz="3200" b="1" dirty="0"/>
            </a:br>
            <a:endParaRPr lang="cs-CZ" sz="3200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0ADA7566-CF8B-4ED8-B92F-61C3976EE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6640" y="3131230"/>
            <a:ext cx="2107252" cy="3269568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9E37096-9B0D-433B-AA77-2E83F2B79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49" y="527638"/>
            <a:ext cx="2030759" cy="31664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4CA1AF7-6E20-4A15-A766-5D3F657FC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505" y="3131230"/>
            <a:ext cx="2222695" cy="326956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32B8931-0653-4E41-9A77-26E41491A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332" y="3131230"/>
            <a:ext cx="2222695" cy="32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25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B5D251-322B-4CBA-8CC8-C42354F1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Gonçalo M. Tavares</a:t>
            </a:r>
            <a:r>
              <a:rPr lang="pt-BR" dirty="0"/>
              <a:t>: série </a:t>
            </a:r>
            <a:r>
              <a:rPr lang="pt-BR" i="1" dirty="0"/>
              <a:t>Čtvrť </a:t>
            </a:r>
            <a:r>
              <a:rPr lang="pt-BR" dirty="0"/>
              <a:t>(O bairro, od 2002</a:t>
            </a:r>
            <a:r>
              <a:rPr lang="cs-CZ" dirty="0"/>
              <a:t>, č. od 2011 </a:t>
            </a:r>
            <a:br>
              <a:rPr lang="cs-CZ" dirty="0"/>
            </a:br>
            <a:r>
              <a:rPr lang="cs-CZ" sz="2700" dirty="0"/>
              <a:t>překlad Vlastimil </a:t>
            </a:r>
            <a:r>
              <a:rPr lang="cs-CZ" sz="2700" dirty="0" err="1"/>
              <a:t>Váně</a:t>
            </a:r>
            <a:r>
              <a:rPr lang="cs-CZ" sz="2700" dirty="0"/>
              <a:t> a Martina Čáslavská</a:t>
            </a:r>
            <a:r>
              <a:rPr lang="pt-BR" dirty="0"/>
              <a:t>)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C1A6CBC-DAA1-4ABC-8808-63A4D8710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7820" y="2629656"/>
            <a:ext cx="2336178" cy="342028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12D3E85-036C-4896-9DF1-D46B330DC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998" y="2629656"/>
            <a:ext cx="4545684" cy="34202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B6FD8EF-C948-4A22-82C2-17170BCAB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40" y="2951181"/>
            <a:ext cx="3376246" cy="342028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8BD9D15-B335-4344-8D21-B0C2559AA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46" y="27510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986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D9FCD-2499-4FA6-99CC-1FA2E2CD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Helder</a:t>
            </a:r>
            <a:r>
              <a:rPr lang="cs-CZ" b="1" dirty="0"/>
              <a:t> </a:t>
            </a:r>
            <a:r>
              <a:rPr lang="cs-CZ" b="1" dirty="0" err="1"/>
              <a:t>Macedo</a:t>
            </a:r>
            <a:r>
              <a:rPr lang="cs-CZ" b="1" dirty="0"/>
              <a:t> </a:t>
            </a:r>
            <a:r>
              <a:rPr lang="cs-CZ" dirty="0"/>
              <a:t>(1935): </a:t>
            </a:r>
            <a:r>
              <a:rPr lang="cs-CZ" i="1" dirty="0"/>
              <a:t>Život tak krátký na lásku tak dlouhou</a:t>
            </a:r>
            <a:r>
              <a:rPr lang="cs-CZ" dirty="0"/>
              <a:t> (2013, č. 2016, překlad Marie Havlíková)  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B632D70-22DC-479D-B821-617995DAF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5826" y="2452165"/>
            <a:ext cx="2865107" cy="418554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9F1D42B-EC60-4742-9363-ABD195DBE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795" y="2452165"/>
            <a:ext cx="3209245" cy="248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206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AB58A-A2DE-417F-9673-8D6192FE7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Detektivní román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BF8728D1-C1EE-4976-B082-28BAACC08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4893" y="1928110"/>
            <a:ext cx="3965246" cy="4121834"/>
          </a:xfrm>
        </p:spPr>
      </p:pic>
    </p:spTree>
    <p:extLst>
      <p:ext uri="{BB962C8B-B14F-4D97-AF65-F5344CB8AC3E}">
        <p14:creationId xmlns:p14="http://schemas.microsoft.com/office/powerpoint/2010/main" val="10667045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DBB3B-79BC-4219-8664-A13BB63C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Francisco José </a:t>
            </a:r>
            <a:r>
              <a:rPr lang="cs-CZ" dirty="0" err="1"/>
              <a:t>Viegas</a:t>
            </a:r>
            <a:r>
              <a:rPr lang="cs-CZ" dirty="0"/>
              <a:t> (1962): </a:t>
            </a:r>
            <a:r>
              <a:rPr lang="cs-CZ" i="1" dirty="0"/>
              <a:t>Muž bez minulosti</a:t>
            </a:r>
            <a:r>
              <a:rPr lang="cs-CZ" dirty="0"/>
              <a:t> (Longe de </a:t>
            </a:r>
            <a:r>
              <a:rPr lang="cs-CZ" dirty="0" err="1"/>
              <a:t>Manaus</a:t>
            </a:r>
            <a:r>
              <a:rPr lang="cs-CZ" dirty="0"/>
              <a:t>, 2005, č.2008,</a:t>
            </a:r>
            <a:br>
              <a:rPr lang="cs-CZ" dirty="0"/>
            </a:br>
            <a:r>
              <a:rPr lang="cs-CZ" sz="2700" dirty="0"/>
              <a:t>překlad Lada Weissová</a:t>
            </a:r>
            <a:r>
              <a:rPr lang="cs-CZ" dirty="0"/>
              <a:t>) 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2EFE60A5-9DE9-4A8F-AB78-D2626C067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7746" y="2785403"/>
            <a:ext cx="2296978" cy="3559962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FDB21B3-56A8-47A9-A38F-F0F492EAF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576" y="2785403"/>
            <a:ext cx="2296978" cy="3559962"/>
          </a:xfrm>
          <a:prstGeom prst="rect">
            <a:avLst/>
          </a:prstGeom>
        </p:spPr>
      </p:pic>
      <p:pic>
        <p:nvPicPr>
          <p:cNvPr id="11" name="Zástupný symbol pro obsah 4">
            <a:extLst>
              <a:ext uri="{FF2B5EF4-FFF2-40B4-BE49-F238E27FC236}">
                <a16:creationId xmlns:a16="http://schemas.microsoft.com/office/drawing/2014/main" id="{CB480F7E-0E29-4DDD-BCAA-35BCDB7EF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0" y="2941643"/>
            <a:ext cx="3319975" cy="24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049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C6F6C-5324-44A0-9621-83865EF1E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Milton</a:t>
            </a:r>
            <a:r>
              <a:rPr lang="cs-CZ" b="1" dirty="0"/>
              <a:t> </a:t>
            </a:r>
            <a:r>
              <a:rPr lang="cs-CZ" b="1" dirty="0" err="1"/>
              <a:t>Hatoum</a:t>
            </a:r>
            <a:r>
              <a:rPr lang="cs-CZ" dirty="0"/>
              <a:t>: </a:t>
            </a:r>
            <a:r>
              <a:rPr lang="cs-CZ" i="1" dirty="0"/>
              <a:t>Dva bratři </a:t>
            </a:r>
            <a:r>
              <a:rPr lang="cs-CZ" dirty="0"/>
              <a:t>(2000, č. 2012,</a:t>
            </a:r>
            <a:br>
              <a:rPr lang="cs-CZ" dirty="0"/>
            </a:br>
            <a:r>
              <a:rPr lang="cs-CZ" dirty="0"/>
              <a:t>překlad Lada Weissová) 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5C00BB3-D12E-4661-874D-D217F1011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2935" y="2395537"/>
            <a:ext cx="2219325" cy="206692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4FE1904-056A-4B84-A04C-B3CC57BE6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066" y="2140381"/>
            <a:ext cx="2746351" cy="42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72D3E-914E-49E5-96BF-C2F350C6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203624"/>
          </a:xfrm>
        </p:spPr>
        <p:txBody>
          <a:bodyPr>
            <a:normAutofit fontScale="90000"/>
          </a:bodyPr>
          <a:lstStyle/>
          <a:p>
            <a:r>
              <a:rPr lang="cs-CZ" dirty="0"/>
              <a:t>Alexandre </a:t>
            </a:r>
            <a:r>
              <a:rPr lang="cs-CZ" dirty="0" err="1"/>
              <a:t>Herculano</a:t>
            </a:r>
            <a:r>
              <a:rPr lang="cs-CZ" dirty="0"/>
              <a:t>: </a:t>
            </a:r>
            <a:r>
              <a:rPr lang="cs-CZ" i="1" dirty="0"/>
              <a:t>Černý biskup a jiné příběhy (č. 2006)</a:t>
            </a:r>
            <a:br>
              <a:rPr lang="cs-CZ" i="1" dirty="0"/>
            </a:br>
            <a:r>
              <a:rPr lang="cs-CZ" sz="2700" dirty="0"/>
              <a:t>překlad Irena Kurzová </a:t>
            </a:r>
          </a:p>
        </p:txBody>
      </p:sp>
      <p:pic>
        <p:nvPicPr>
          <p:cNvPr id="2050" name="Picture 2" descr="ÄernÃ½ biskup a jinÃ© pÅÃ­bÄhy">
            <a:extLst>
              <a:ext uri="{FF2B5EF4-FFF2-40B4-BE49-F238E27FC236}">
                <a16:creationId xmlns:a16="http://schemas.microsoft.com/office/drawing/2014/main" id="{0178A67C-848A-4C26-A81F-D8BC3CFADC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09" y="2264898"/>
            <a:ext cx="3286540" cy="444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592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7CF5E-1BE9-4A95-A6AA-C3F5E251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Manaus</a:t>
            </a:r>
            <a:r>
              <a:rPr lang="cs-CZ" dirty="0"/>
              <a:t> v srdci Amazonie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437C272-D834-4524-B3F5-E5A7E7755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078" y="1885285"/>
            <a:ext cx="7148548" cy="4499339"/>
          </a:xfrm>
        </p:spPr>
      </p:pic>
    </p:spTree>
    <p:extLst>
      <p:ext uri="{BB962C8B-B14F-4D97-AF65-F5344CB8AC3E}">
        <p14:creationId xmlns:p14="http://schemas.microsoft.com/office/powerpoint/2010/main" val="33897985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B6BCF-9987-451A-8710-283F1FFB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Manaus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D2C1E43-E503-4950-86CD-722CC11A1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861" y="1226284"/>
            <a:ext cx="4636018" cy="339255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0866765-7640-4F71-B6E8-3DFBE2B5A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862" y="4760178"/>
            <a:ext cx="4440462" cy="20585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F139EFE-1452-4D9B-98C9-DAE0B1A68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639" y="1346670"/>
            <a:ext cx="4762500" cy="31718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5CD1F9F-BB65-4862-9F17-6A3565A06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879" y="4618840"/>
            <a:ext cx="5513260" cy="219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77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FE44CC-EA45-48F5-8123-F3D5BB82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literatura: Fernando </a:t>
            </a:r>
            <a:r>
              <a:rPr lang="cs-CZ" dirty="0" err="1"/>
              <a:t>Pessoa</a:t>
            </a:r>
            <a:r>
              <a:rPr lang="cs-CZ" dirty="0"/>
              <a:t> (1888-1835)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B2B4B1E-D5B2-43C5-BCDF-9089C1378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0263" y="1755870"/>
            <a:ext cx="1800225" cy="254317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0455F37-C81D-41F8-BEAB-1EFF0B36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367" y="1815815"/>
            <a:ext cx="1800225" cy="25431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028D0E2-F189-4A59-B484-E326E6180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748" y="1877994"/>
            <a:ext cx="1800225" cy="25431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A248154-EFFD-4E44-BDE8-3504F2C98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3645" y="1825340"/>
            <a:ext cx="1800225" cy="25336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8BB2158-4D99-4466-9B74-57DFD20A5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360" y="850063"/>
            <a:ext cx="1619250" cy="282892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7653472-32FC-49B8-9447-87D8CCCF9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6261" y="4488957"/>
            <a:ext cx="1800225" cy="236904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8F5BDAC5-1CCB-485F-9276-E311B9FDA7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3156" y="4488956"/>
            <a:ext cx="1800224" cy="236904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FF420049-F17A-4B4D-9D2B-189091087D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9367" y="4488959"/>
            <a:ext cx="1614755" cy="2369041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906F2D30-57D3-4D71-9595-5518B342E4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7003" y="4488959"/>
            <a:ext cx="1761149" cy="23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1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91807-B643-494D-8AD4-FB755093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Sophia de </a:t>
            </a:r>
            <a:r>
              <a:rPr lang="cs-CZ" dirty="0" err="1"/>
              <a:t>Mello</a:t>
            </a:r>
            <a:r>
              <a:rPr lang="cs-CZ" dirty="0"/>
              <a:t> </a:t>
            </a:r>
            <a:r>
              <a:rPr lang="cs-CZ" dirty="0" err="1"/>
              <a:t>Breyner</a:t>
            </a:r>
            <a:r>
              <a:rPr lang="cs-CZ" dirty="0"/>
              <a:t> </a:t>
            </a:r>
            <a:r>
              <a:rPr lang="cs-CZ" dirty="0" err="1"/>
              <a:t>Andresenová</a:t>
            </a:r>
            <a:r>
              <a:rPr lang="cs-CZ" dirty="0"/>
              <a:t>: </a:t>
            </a:r>
            <a:r>
              <a:rPr lang="cs-CZ" i="1" dirty="0"/>
              <a:t>Příkladné povídky </a:t>
            </a:r>
            <a:r>
              <a:rPr lang="cs-CZ" dirty="0"/>
              <a:t>(č. 2007)</a:t>
            </a:r>
            <a:br>
              <a:rPr lang="cs-CZ" dirty="0"/>
            </a:br>
            <a:r>
              <a:rPr lang="cs-CZ" sz="2700" dirty="0"/>
              <a:t>překlad </a:t>
            </a:r>
            <a:r>
              <a:rPr lang="cs-CZ" sz="2700" dirty="0" err="1"/>
              <a:t>Desislava</a:t>
            </a:r>
            <a:r>
              <a:rPr lang="cs-CZ" sz="2700" dirty="0"/>
              <a:t> Dimitrovová</a:t>
            </a:r>
          </a:p>
        </p:txBody>
      </p:sp>
      <p:pic>
        <p:nvPicPr>
          <p:cNvPr id="3074" name="Picture 2" descr="PÅÃ­kladnÃ© povÃ­dky">
            <a:extLst>
              <a:ext uri="{FF2B5EF4-FFF2-40B4-BE49-F238E27FC236}">
                <a16:creationId xmlns:a16="http://schemas.microsoft.com/office/drawing/2014/main" id="{F2D173CB-0AC4-4582-BB90-7548458954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99" y="2461847"/>
            <a:ext cx="3145729" cy="409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14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6CAC0-6EAB-4C1A-86C1-A314B8CD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João Guimarães Rosa: </a:t>
            </a:r>
            <a:r>
              <a:rPr lang="pt-PT" i="1" dirty="0"/>
              <a:t>Burití</a:t>
            </a:r>
            <a:r>
              <a:rPr lang="pt-PT" dirty="0"/>
              <a:t> (2008)</a:t>
            </a:r>
            <a:br>
              <a:rPr lang="cs-CZ" dirty="0"/>
            </a:br>
            <a:r>
              <a:rPr lang="cs-CZ" sz="2400" dirty="0"/>
              <a:t>překlad Vlasta Dufková</a:t>
            </a:r>
            <a:r>
              <a:rPr lang="pt-PT" sz="2400" dirty="0"/>
              <a:t> </a:t>
            </a:r>
            <a:endParaRPr lang="cs-CZ" sz="2400" dirty="0"/>
          </a:p>
        </p:txBody>
      </p:sp>
      <p:pic>
        <p:nvPicPr>
          <p:cNvPr id="4098" name="Picture 2" descr="BuritÃ­">
            <a:extLst>
              <a:ext uri="{FF2B5EF4-FFF2-40B4-BE49-F238E27FC236}">
                <a16:creationId xmlns:a16="http://schemas.microsoft.com/office/drawing/2014/main" id="{AB5BE159-85F6-4BE1-8C91-F347BADC5D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219" y="2447777"/>
            <a:ext cx="3117594" cy="417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61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E8DD1-B37D-4E1D-BF67-9884C27CC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Teolinda Gersãová: </a:t>
            </a:r>
            <a:r>
              <a:rPr lang="cs-CZ" i="1" dirty="0"/>
              <a:t>Mlčení</a:t>
            </a:r>
            <a:r>
              <a:rPr lang="cs-CZ" dirty="0"/>
              <a:t> (č. 2009)</a:t>
            </a:r>
            <a:br>
              <a:rPr lang="cs-CZ" dirty="0"/>
            </a:br>
            <a:r>
              <a:rPr lang="cs-CZ" sz="2400" dirty="0"/>
              <a:t>překlad Lada Weissová</a:t>
            </a:r>
          </a:p>
        </p:txBody>
      </p:sp>
      <p:pic>
        <p:nvPicPr>
          <p:cNvPr id="5122" name="Picture 2" descr="MlÄenÃ­">
            <a:extLst>
              <a:ext uri="{FF2B5EF4-FFF2-40B4-BE49-F238E27FC236}">
                <a16:creationId xmlns:a16="http://schemas.microsoft.com/office/drawing/2014/main" id="{B1941D2B-0213-4AE1-A75A-0130F5A332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22" y="2546252"/>
            <a:ext cx="2776059" cy="388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6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2719A-9F22-446B-B1D4-C3ECCC3C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Chico</a:t>
            </a:r>
            <a:r>
              <a:rPr lang="cs-CZ" dirty="0"/>
              <a:t> </a:t>
            </a:r>
            <a:r>
              <a:rPr lang="cs-CZ" dirty="0" err="1"/>
              <a:t>Buarque</a:t>
            </a:r>
            <a:r>
              <a:rPr lang="cs-CZ" dirty="0"/>
              <a:t>: </a:t>
            </a:r>
            <a:r>
              <a:rPr lang="cs-CZ" i="1" dirty="0"/>
              <a:t>Budapešť</a:t>
            </a:r>
            <a:r>
              <a:rPr lang="cs-CZ" dirty="0"/>
              <a:t> (č. 2009)</a:t>
            </a:r>
            <a:br>
              <a:rPr lang="cs-CZ" dirty="0"/>
            </a:br>
            <a:r>
              <a:rPr lang="cs-CZ" sz="2400" dirty="0"/>
              <a:t>překlad Šárka </a:t>
            </a:r>
            <a:r>
              <a:rPr lang="cs-CZ" sz="2400" dirty="0" err="1"/>
              <a:t>Grauová</a:t>
            </a:r>
            <a:endParaRPr lang="cs-CZ" sz="2400" dirty="0"/>
          </a:p>
        </p:txBody>
      </p:sp>
      <p:pic>
        <p:nvPicPr>
          <p:cNvPr id="6146" name="Picture 2" descr="BudapeÅ¡Å¥">
            <a:extLst>
              <a:ext uri="{FF2B5EF4-FFF2-40B4-BE49-F238E27FC236}">
                <a16:creationId xmlns:a16="http://schemas.microsoft.com/office/drawing/2014/main" id="{8CFEDA31-03BE-448D-8A90-48E209A33B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931" y="2349305"/>
            <a:ext cx="323013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37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510</TotalTime>
  <Words>1804</Words>
  <Application>Microsoft Office PowerPoint</Application>
  <PresentationFormat>Širokoúhlá obrazovka</PresentationFormat>
  <Paragraphs>121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9" baseType="lpstr">
      <vt:lpstr>HGPGothicE</vt:lpstr>
      <vt:lpstr>Algerian</vt:lpstr>
      <vt:lpstr>Arial</vt:lpstr>
      <vt:lpstr>MS Shell Dlg 2</vt:lpstr>
      <vt:lpstr>Wingdings</vt:lpstr>
      <vt:lpstr>Wingdings 3</vt:lpstr>
      <vt:lpstr>Madison</vt:lpstr>
      <vt:lpstr>v českém překladu</vt:lpstr>
      <vt:lpstr>Program</vt:lpstr>
      <vt:lpstr>Nové překlady z portugalské literatury:  Lusobrazilská knihovna  (Torst, Triáda)  </vt:lpstr>
      <vt:lpstr>Gil Vicente: Hra o pekelné lodi (č. 2005) překlad Vlasta Dufková a Jiří Pelán </vt:lpstr>
      <vt:lpstr>Alexandre Herculano: Černý biskup a jiné příběhy (č. 2006) překlad Irena Kurzová </vt:lpstr>
      <vt:lpstr>Sophia de Mello Breyner Andresenová: Příkladné povídky (č. 2007) překlad Desislava Dimitrovová</vt:lpstr>
      <vt:lpstr>João Guimarães Rosa: Burití (2008) překlad Vlasta Dufková </vt:lpstr>
      <vt:lpstr>Teolinda Gersãová: Mlčení (č. 2009) překlad Lada Weissová</vt:lpstr>
      <vt:lpstr>Chico Buarque: Budapešť (č. 2009) překlad Šárka Grauová</vt:lpstr>
      <vt:lpstr>João Guimarães Rosa: Dál – dál a dál (č. 2010) překlad Vlasta Dufková</vt:lpstr>
      <vt:lpstr>Almeida Garrett: Mnich Luís de Sousa (č. 2011) překlad Marie Havlíková</vt:lpstr>
      <vt:lpstr>Castro Alves: Gonzaga aneb Revoluce v Minas (2013) překlad Zdeněk Hampl</vt:lpstr>
      <vt:lpstr>Branquinho da Fonseca: Baron a jiné prózy (2013) překlad Pavla Lidmilová a Ladislav Václavík</vt:lpstr>
      <vt:lpstr>José Maria Eça de Queirós: Korespondence Fradiqua Mendese (2018)  překlad Zuzana Turková  </vt:lpstr>
      <vt:lpstr>Současné trendy a tendence v portugalské literatuře  (přehled s důrazem na přeložené tituly)</vt:lpstr>
      <vt:lpstr>existencialismus Vergílio Ferreira</vt:lpstr>
      <vt:lpstr>Dílo V. Ferreiry</vt:lpstr>
      <vt:lpstr>Vergílio Ferreira: Navždycky (č. 2000), překlad Š. Grauová </vt:lpstr>
      <vt:lpstr>Nový román José Cardoso Pires  (1925 - 1998)</vt:lpstr>
      <vt:lpstr>Nový román podle Robbe-Grilleta</vt:lpstr>
      <vt:lpstr>José Cardoso Pires: O delfínu (č. též Zámek u jezera, 1974, 1998),  překlad P. Lidmilová </vt:lpstr>
      <vt:lpstr>kritika společenského zřízení za diktatury  (1930-1974)</vt:lpstr>
      <vt:lpstr>téma koloniální války </vt:lpstr>
      <vt:lpstr>António Lobo Antunes (1942) </vt:lpstr>
      <vt:lpstr>Lobo Antunes: tvorba</vt:lpstr>
      <vt:lpstr>Jidášova díra (č. 2002, překlad L. Weissová)  Návrat karavel (č. 2018, překlad M. Havlíková)</vt:lpstr>
      <vt:lpstr>Jidášova díra (Os Cus de Judas, 1979, č. 2002) </vt:lpstr>
      <vt:lpstr>Dopisy z války</vt:lpstr>
      <vt:lpstr>Návrat karavel</vt:lpstr>
      <vt:lpstr>Obraz Afriky v současné portugalské literatuře:  hledání nové identity </vt:lpstr>
      <vt:lpstr>historický román</vt:lpstr>
      <vt:lpstr>José Saramago (1922 – 2010) prozaik, básník, dramatik,  nositel Nobelovy ceny za literaturu (1998)  </vt:lpstr>
      <vt:lpstr>J. Saramago: tvorba</vt:lpstr>
      <vt:lpstr>Saramago: Baltasar a Blimunda, č. 2002, překlad Marie Havlíková)</vt:lpstr>
      <vt:lpstr>Baltasar a Blimunda</vt:lpstr>
      <vt:lpstr>Klášter v Mafře a Ptakostroj</vt:lpstr>
      <vt:lpstr>J. Saramago: Slepota (č. 2009, Kain, č. 2011, Putování jednoho slona, č. 2018, překlad Lada Weissová) </vt:lpstr>
      <vt:lpstr>Miguel Sousa Tavares: Rovník (2003, č. 2006,  překlad Lada Weissová) </vt:lpstr>
      <vt:lpstr>Rovník</vt:lpstr>
      <vt:lpstr>Hélia Correiová (1949)</vt:lpstr>
      <vt:lpstr>ženská tematika</vt:lpstr>
      <vt:lpstr>Ana Teresa Pereirová (1958) </vt:lpstr>
      <vt:lpstr>Fantastická a imaginativní próza</vt:lpstr>
      <vt:lpstr>José Luís Peixoto (1974) :  Nikdo se nedívá (2000, č. 2004,  překlad Desislava Dimitrovová) </vt:lpstr>
      <vt:lpstr>Gonçalo M. Tavares: série Čtvrť (O bairro, od 2002, č. od 2011  překlad Vlastimil Váně a Martina Čáslavská)</vt:lpstr>
      <vt:lpstr>Helder Macedo (1935): Život tak krátký na lásku tak dlouhou (2013, č. 2016, překlad Marie Havlíková)  </vt:lpstr>
      <vt:lpstr>Detektivní román</vt:lpstr>
      <vt:lpstr>Francisco José Viegas (1962): Muž bez minulosti (Longe de Manaus, 2005, č.2008, překlad Lada Weissová) </vt:lpstr>
      <vt:lpstr>Milton Hatoum: Dva bratři (2000, č. 2012, překlad Lada Weissová) </vt:lpstr>
      <vt:lpstr>Manaus v srdci Amazonie</vt:lpstr>
      <vt:lpstr>Manaus</vt:lpstr>
      <vt:lpstr>Starší literatura: Fernando Pessoa (1888-1835)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Současná portugalská literatura</dc:title>
  <dc:creator>Silvie Spankova</dc:creator>
  <cp:lastModifiedBy>Silvie Spankova</cp:lastModifiedBy>
  <cp:revision>44</cp:revision>
  <dcterms:created xsi:type="dcterms:W3CDTF">2018-06-04T13:56:23Z</dcterms:created>
  <dcterms:modified xsi:type="dcterms:W3CDTF">2018-06-05T08:47:09Z</dcterms:modified>
</cp:coreProperties>
</file>