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3" r:id="rId1"/>
  </p:sldMasterIdLst>
  <p:notesMasterIdLst>
    <p:notesMasterId r:id="rId98"/>
  </p:notesMasterIdLst>
  <p:sldIdLst>
    <p:sldId id="308" r:id="rId2"/>
    <p:sldId id="439" r:id="rId3"/>
    <p:sldId id="263" r:id="rId4"/>
    <p:sldId id="447" r:id="rId5"/>
    <p:sldId id="448" r:id="rId6"/>
    <p:sldId id="449" r:id="rId7"/>
    <p:sldId id="299" r:id="rId8"/>
    <p:sldId id="451" r:id="rId9"/>
    <p:sldId id="452" r:id="rId10"/>
    <p:sldId id="303" r:id="rId11"/>
    <p:sldId id="259" r:id="rId12"/>
    <p:sldId id="325" r:id="rId13"/>
    <p:sldId id="342" r:id="rId14"/>
    <p:sldId id="428" r:id="rId15"/>
    <p:sldId id="339" r:id="rId16"/>
    <p:sldId id="331" r:id="rId17"/>
    <p:sldId id="460" r:id="rId18"/>
    <p:sldId id="461" r:id="rId19"/>
    <p:sldId id="463" r:id="rId20"/>
    <p:sldId id="462" r:id="rId21"/>
    <p:sldId id="271" r:id="rId22"/>
    <p:sldId id="429" r:id="rId23"/>
    <p:sldId id="287" r:id="rId24"/>
    <p:sldId id="323" r:id="rId25"/>
    <p:sldId id="334" r:id="rId26"/>
    <p:sldId id="380" r:id="rId27"/>
    <p:sldId id="381" r:id="rId28"/>
    <p:sldId id="393" r:id="rId29"/>
    <p:sldId id="395" r:id="rId30"/>
    <p:sldId id="402" r:id="rId31"/>
    <p:sldId id="403" r:id="rId32"/>
    <p:sldId id="404" r:id="rId33"/>
    <p:sldId id="324" r:id="rId34"/>
    <p:sldId id="430" r:id="rId35"/>
    <p:sldId id="431" r:id="rId36"/>
    <p:sldId id="457" r:id="rId37"/>
    <p:sldId id="378" r:id="rId38"/>
    <p:sldId id="476" r:id="rId39"/>
    <p:sldId id="470" r:id="rId40"/>
    <p:sldId id="477" r:id="rId41"/>
    <p:sldId id="400" r:id="rId42"/>
    <p:sldId id="484" r:id="rId43"/>
    <p:sldId id="471" r:id="rId44"/>
    <p:sldId id="432" r:id="rId45"/>
    <p:sldId id="474" r:id="rId46"/>
    <p:sldId id="434" r:id="rId47"/>
    <p:sldId id="335" r:id="rId48"/>
    <p:sldId id="480" r:id="rId49"/>
    <p:sldId id="472" r:id="rId50"/>
    <p:sldId id="264" r:id="rId51"/>
    <p:sldId id="401" r:id="rId52"/>
    <p:sldId id="473" r:id="rId53"/>
    <p:sldId id="478" r:id="rId54"/>
    <p:sldId id="261" r:id="rId55"/>
    <p:sldId id="475" r:id="rId56"/>
    <p:sldId id="273" r:id="rId57"/>
    <p:sldId id="479" r:id="rId58"/>
    <p:sldId id="468" r:id="rId59"/>
    <p:sldId id="391" r:id="rId60"/>
    <p:sldId id="265" r:id="rId61"/>
    <p:sldId id="384" r:id="rId62"/>
    <p:sldId id="267" r:id="rId63"/>
    <p:sldId id="433" r:id="rId64"/>
    <p:sldId id="482" r:id="rId65"/>
    <p:sldId id="438" r:id="rId66"/>
    <p:sldId id="388" r:id="rId67"/>
    <p:sldId id="436" r:id="rId68"/>
    <p:sldId id="343" r:id="rId69"/>
    <p:sldId id="344" r:id="rId70"/>
    <p:sldId id="348" r:id="rId71"/>
    <p:sldId id="464" r:id="rId72"/>
    <p:sldId id="465" r:id="rId73"/>
    <p:sldId id="411" r:id="rId74"/>
    <p:sldId id="351" r:id="rId75"/>
    <p:sldId id="435" r:id="rId76"/>
    <p:sldId id="349" r:id="rId77"/>
    <p:sldId id="352" r:id="rId78"/>
    <p:sldId id="459" r:id="rId79"/>
    <p:sldId id="421" r:id="rId80"/>
    <p:sldId id="422" r:id="rId81"/>
    <p:sldId id="466" r:id="rId82"/>
    <p:sldId id="467" r:id="rId83"/>
    <p:sldId id="424" r:id="rId84"/>
    <p:sldId id="425" r:id="rId85"/>
    <p:sldId id="345" r:id="rId86"/>
    <p:sldId id="347" r:id="rId87"/>
    <p:sldId id="443" r:id="rId88"/>
    <p:sldId id="270" r:id="rId89"/>
    <p:sldId id="445" r:id="rId90"/>
    <p:sldId id="446" r:id="rId91"/>
    <p:sldId id="417" r:id="rId92"/>
    <p:sldId id="418" r:id="rId93"/>
    <p:sldId id="354" r:id="rId94"/>
    <p:sldId id="444" r:id="rId95"/>
    <p:sldId id="481" r:id="rId96"/>
    <p:sldId id="485" r:id="rId9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FE67ABD-A672-A949-954C-3080672AF293}">
          <p14:sldIdLst>
            <p14:sldId id="308"/>
            <p14:sldId id="439"/>
            <p14:sldId id="263"/>
            <p14:sldId id="447"/>
            <p14:sldId id="448"/>
            <p14:sldId id="449"/>
            <p14:sldId id="299"/>
            <p14:sldId id="451"/>
            <p14:sldId id="452"/>
            <p14:sldId id="303"/>
            <p14:sldId id="259"/>
            <p14:sldId id="325"/>
            <p14:sldId id="342"/>
            <p14:sldId id="428"/>
            <p14:sldId id="339"/>
            <p14:sldId id="331"/>
            <p14:sldId id="460"/>
            <p14:sldId id="461"/>
            <p14:sldId id="463"/>
            <p14:sldId id="462"/>
            <p14:sldId id="271"/>
            <p14:sldId id="429"/>
            <p14:sldId id="287"/>
            <p14:sldId id="323"/>
            <p14:sldId id="334"/>
            <p14:sldId id="380"/>
            <p14:sldId id="381"/>
            <p14:sldId id="393"/>
            <p14:sldId id="395"/>
            <p14:sldId id="402"/>
            <p14:sldId id="403"/>
            <p14:sldId id="404"/>
            <p14:sldId id="324"/>
            <p14:sldId id="430"/>
            <p14:sldId id="431"/>
            <p14:sldId id="457"/>
            <p14:sldId id="378"/>
            <p14:sldId id="476"/>
            <p14:sldId id="470"/>
            <p14:sldId id="477"/>
            <p14:sldId id="400"/>
            <p14:sldId id="484"/>
            <p14:sldId id="471"/>
            <p14:sldId id="432"/>
            <p14:sldId id="474"/>
            <p14:sldId id="434"/>
            <p14:sldId id="335"/>
            <p14:sldId id="480"/>
            <p14:sldId id="472"/>
            <p14:sldId id="264"/>
            <p14:sldId id="401"/>
            <p14:sldId id="473"/>
            <p14:sldId id="478"/>
            <p14:sldId id="261"/>
            <p14:sldId id="475"/>
            <p14:sldId id="273"/>
            <p14:sldId id="479"/>
            <p14:sldId id="468"/>
            <p14:sldId id="391"/>
            <p14:sldId id="265"/>
            <p14:sldId id="384"/>
            <p14:sldId id="267"/>
            <p14:sldId id="433"/>
            <p14:sldId id="482"/>
            <p14:sldId id="438"/>
            <p14:sldId id="388"/>
            <p14:sldId id="436"/>
            <p14:sldId id="343"/>
            <p14:sldId id="344"/>
            <p14:sldId id="348"/>
            <p14:sldId id="464"/>
            <p14:sldId id="465"/>
            <p14:sldId id="411"/>
            <p14:sldId id="351"/>
            <p14:sldId id="435"/>
            <p14:sldId id="349"/>
            <p14:sldId id="352"/>
            <p14:sldId id="459"/>
            <p14:sldId id="421"/>
            <p14:sldId id="422"/>
            <p14:sldId id="466"/>
            <p14:sldId id="467"/>
            <p14:sldId id="424"/>
            <p14:sldId id="425"/>
            <p14:sldId id="345"/>
            <p14:sldId id="347"/>
            <p14:sldId id="443"/>
            <p14:sldId id="270"/>
            <p14:sldId id="445"/>
            <p14:sldId id="446"/>
            <p14:sldId id="417"/>
            <p14:sldId id="418"/>
            <p14:sldId id="354"/>
            <p14:sldId id="444"/>
            <p14:sldId id="481"/>
            <p14:sldId id="4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89"/>
    <p:restoredTop sz="94696"/>
  </p:normalViewPr>
  <p:slideViewPr>
    <p:cSldViewPr snapToGrid="0" snapToObjects="1">
      <p:cViewPr varScale="1">
        <p:scale>
          <a:sx n="116" d="100"/>
          <a:sy n="116" d="100"/>
        </p:scale>
        <p:origin x="135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ovanka:Dropbox:Documents:DS:bibioFRLIT:biblio_SEL_comm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autoři - vývoj recepce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La Fontaine</c:v>
                </c:pt>
              </c:strCache>
            </c:strRef>
          </c:tx>
          <c:marker>
            <c:symbol val="none"/>
          </c:marker>
          <c:cat>
            <c:numRef>
              <c:f>Sheet2!$A$2:$A$17</c:f>
              <c:numCache>
                <c:formatCode>General</c:formatCode>
                <c:ptCount val="16"/>
                <c:pt idx="0">
                  <c:v>1860</c:v>
                </c:pt>
                <c:pt idx="1">
                  <c:v>1870</c:v>
                </c:pt>
                <c:pt idx="2">
                  <c:v>1880</c:v>
                </c:pt>
                <c:pt idx="3">
                  <c:v>1890</c:v>
                </c:pt>
                <c:pt idx="4">
                  <c:v>1900</c:v>
                </c:pt>
                <c:pt idx="5">
                  <c:v>1910</c:v>
                </c:pt>
                <c:pt idx="6">
                  <c:v>1920</c:v>
                </c:pt>
                <c:pt idx="7">
                  <c:v>1930</c:v>
                </c:pt>
                <c:pt idx="8">
                  <c:v>1940</c:v>
                </c:pt>
                <c:pt idx="9">
                  <c:v>1950</c:v>
                </c:pt>
                <c:pt idx="10">
                  <c:v>1960</c:v>
                </c:pt>
                <c:pt idx="11">
                  <c:v>1970</c:v>
                </c:pt>
                <c:pt idx="12">
                  <c:v>1980</c:v>
                </c:pt>
                <c:pt idx="13">
                  <c:v>1990</c:v>
                </c:pt>
                <c:pt idx="14">
                  <c:v>2000</c:v>
                </c:pt>
                <c:pt idx="15">
                  <c:v>2010</c:v>
                </c:pt>
              </c:numCache>
            </c:numRef>
          </c:cat>
          <c:val>
            <c:numRef>
              <c:f>Sheet2!$B$2:$B$17</c:f>
              <c:numCache>
                <c:formatCode>General</c:formatCode>
                <c:ptCount val="16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4</c:v>
                </c:pt>
                <c:pt idx="7">
                  <c:v>0</c:v>
                </c:pt>
                <c:pt idx="8">
                  <c:v>2</c:v>
                </c:pt>
                <c:pt idx="9">
                  <c:v>2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2</c:v>
                </c:pt>
                <c:pt idx="14">
                  <c:v>7</c:v>
                </c:pt>
                <c:pt idx="15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DE5-864E-A1EC-C64E5CEECA72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Villon</c:v>
                </c:pt>
              </c:strCache>
            </c:strRef>
          </c:tx>
          <c:marker>
            <c:symbol val="none"/>
          </c:marker>
          <c:cat>
            <c:numRef>
              <c:f>Sheet2!$A$2:$A$17</c:f>
              <c:numCache>
                <c:formatCode>General</c:formatCode>
                <c:ptCount val="16"/>
                <c:pt idx="0">
                  <c:v>1860</c:v>
                </c:pt>
                <c:pt idx="1">
                  <c:v>1870</c:v>
                </c:pt>
                <c:pt idx="2">
                  <c:v>1880</c:v>
                </c:pt>
                <c:pt idx="3">
                  <c:v>1890</c:v>
                </c:pt>
                <c:pt idx="4">
                  <c:v>1900</c:v>
                </c:pt>
                <c:pt idx="5">
                  <c:v>1910</c:v>
                </c:pt>
                <c:pt idx="6">
                  <c:v>1920</c:v>
                </c:pt>
                <c:pt idx="7">
                  <c:v>1930</c:v>
                </c:pt>
                <c:pt idx="8">
                  <c:v>1940</c:v>
                </c:pt>
                <c:pt idx="9">
                  <c:v>1950</c:v>
                </c:pt>
                <c:pt idx="10">
                  <c:v>1960</c:v>
                </c:pt>
                <c:pt idx="11">
                  <c:v>1970</c:v>
                </c:pt>
                <c:pt idx="12">
                  <c:v>1980</c:v>
                </c:pt>
                <c:pt idx="13">
                  <c:v>1990</c:v>
                </c:pt>
                <c:pt idx="14">
                  <c:v>2000</c:v>
                </c:pt>
                <c:pt idx="15">
                  <c:v>2010</c:v>
                </c:pt>
              </c:numCache>
            </c:numRef>
          </c:cat>
          <c:val>
            <c:numRef>
              <c:f>Sheet2!$C$2:$C$17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3</c:v>
                </c:pt>
                <c:pt idx="8">
                  <c:v>5</c:v>
                </c:pt>
                <c:pt idx="9">
                  <c:v>3</c:v>
                </c:pt>
                <c:pt idx="10">
                  <c:v>2</c:v>
                </c:pt>
                <c:pt idx="11">
                  <c:v>0</c:v>
                </c:pt>
                <c:pt idx="12">
                  <c:v>1</c:v>
                </c:pt>
                <c:pt idx="13">
                  <c:v>2</c:v>
                </c:pt>
                <c:pt idx="14">
                  <c:v>10</c:v>
                </c:pt>
                <c:pt idx="1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DE5-864E-A1EC-C64E5CEECA72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Sade</c:v>
                </c:pt>
              </c:strCache>
            </c:strRef>
          </c:tx>
          <c:marker>
            <c:symbol val="none"/>
          </c:marker>
          <c:cat>
            <c:numRef>
              <c:f>Sheet2!$A$2:$A$17</c:f>
              <c:numCache>
                <c:formatCode>General</c:formatCode>
                <c:ptCount val="16"/>
                <c:pt idx="0">
                  <c:v>1860</c:v>
                </c:pt>
                <c:pt idx="1">
                  <c:v>1870</c:v>
                </c:pt>
                <c:pt idx="2">
                  <c:v>1880</c:v>
                </c:pt>
                <c:pt idx="3">
                  <c:v>1890</c:v>
                </c:pt>
                <c:pt idx="4">
                  <c:v>1900</c:v>
                </c:pt>
                <c:pt idx="5">
                  <c:v>1910</c:v>
                </c:pt>
                <c:pt idx="6">
                  <c:v>1920</c:v>
                </c:pt>
                <c:pt idx="7">
                  <c:v>1930</c:v>
                </c:pt>
                <c:pt idx="8">
                  <c:v>1940</c:v>
                </c:pt>
                <c:pt idx="9">
                  <c:v>1950</c:v>
                </c:pt>
                <c:pt idx="10">
                  <c:v>1960</c:v>
                </c:pt>
                <c:pt idx="11">
                  <c:v>1970</c:v>
                </c:pt>
                <c:pt idx="12">
                  <c:v>1980</c:v>
                </c:pt>
                <c:pt idx="13">
                  <c:v>1990</c:v>
                </c:pt>
                <c:pt idx="14">
                  <c:v>2000</c:v>
                </c:pt>
                <c:pt idx="15">
                  <c:v>2010</c:v>
                </c:pt>
              </c:numCache>
            </c:numRef>
          </c:cat>
          <c:val>
            <c:numRef>
              <c:f>Sheet2!$D$2:$D$17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3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14</c:v>
                </c:pt>
                <c:pt idx="14">
                  <c:v>10</c:v>
                </c:pt>
                <c:pt idx="15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DE5-864E-A1EC-C64E5CEECA72}"/>
            </c:ext>
          </c:extLst>
        </c:ser>
        <c:ser>
          <c:idx val="3"/>
          <c:order val="3"/>
          <c:tx>
            <c:strRef>
              <c:f>Sheet2!$E$1</c:f>
              <c:strCache>
                <c:ptCount val="1"/>
                <c:pt idx="0">
                  <c:v>Hugo</c:v>
                </c:pt>
              </c:strCache>
            </c:strRef>
          </c:tx>
          <c:marker>
            <c:symbol val="none"/>
          </c:marker>
          <c:cat>
            <c:numRef>
              <c:f>Sheet2!$A$2:$A$17</c:f>
              <c:numCache>
                <c:formatCode>General</c:formatCode>
                <c:ptCount val="16"/>
                <c:pt idx="0">
                  <c:v>1860</c:v>
                </c:pt>
                <c:pt idx="1">
                  <c:v>1870</c:v>
                </c:pt>
                <c:pt idx="2">
                  <c:v>1880</c:v>
                </c:pt>
                <c:pt idx="3">
                  <c:v>1890</c:v>
                </c:pt>
                <c:pt idx="4">
                  <c:v>1900</c:v>
                </c:pt>
                <c:pt idx="5">
                  <c:v>1910</c:v>
                </c:pt>
                <c:pt idx="6">
                  <c:v>1920</c:v>
                </c:pt>
                <c:pt idx="7">
                  <c:v>1930</c:v>
                </c:pt>
                <c:pt idx="8">
                  <c:v>1940</c:v>
                </c:pt>
                <c:pt idx="9">
                  <c:v>1950</c:v>
                </c:pt>
                <c:pt idx="10">
                  <c:v>1960</c:v>
                </c:pt>
                <c:pt idx="11">
                  <c:v>1970</c:v>
                </c:pt>
                <c:pt idx="12">
                  <c:v>1980</c:v>
                </c:pt>
                <c:pt idx="13">
                  <c:v>1990</c:v>
                </c:pt>
                <c:pt idx="14">
                  <c:v>2000</c:v>
                </c:pt>
                <c:pt idx="15">
                  <c:v>2010</c:v>
                </c:pt>
              </c:numCache>
            </c:numRef>
          </c:cat>
          <c:val>
            <c:numRef>
              <c:f>Sheet2!$E$2:$E$17</c:f>
              <c:numCache>
                <c:formatCode>General</c:formatCode>
                <c:ptCount val="16"/>
                <c:pt idx="0">
                  <c:v>5</c:v>
                </c:pt>
                <c:pt idx="1">
                  <c:v>7</c:v>
                </c:pt>
                <c:pt idx="2">
                  <c:v>4</c:v>
                </c:pt>
                <c:pt idx="3">
                  <c:v>2</c:v>
                </c:pt>
                <c:pt idx="4">
                  <c:v>9</c:v>
                </c:pt>
                <c:pt idx="5">
                  <c:v>9</c:v>
                </c:pt>
                <c:pt idx="6">
                  <c:v>39</c:v>
                </c:pt>
                <c:pt idx="7">
                  <c:v>16</c:v>
                </c:pt>
                <c:pt idx="8">
                  <c:v>3</c:v>
                </c:pt>
                <c:pt idx="9">
                  <c:v>23</c:v>
                </c:pt>
                <c:pt idx="10">
                  <c:v>10</c:v>
                </c:pt>
                <c:pt idx="11">
                  <c:v>10</c:v>
                </c:pt>
                <c:pt idx="12">
                  <c:v>6</c:v>
                </c:pt>
                <c:pt idx="13">
                  <c:v>2</c:v>
                </c:pt>
                <c:pt idx="14">
                  <c:v>9</c:v>
                </c:pt>
                <c:pt idx="15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E5-864E-A1EC-C64E5CEECA72}"/>
            </c:ext>
          </c:extLst>
        </c:ser>
        <c:ser>
          <c:idx val="4"/>
          <c:order val="4"/>
          <c:tx>
            <c:strRef>
              <c:f>Sheet2!$F$1</c:f>
              <c:strCache>
                <c:ptCount val="1"/>
                <c:pt idx="0">
                  <c:v>Musset</c:v>
                </c:pt>
              </c:strCache>
            </c:strRef>
          </c:tx>
          <c:marker>
            <c:symbol val="none"/>
          </c:marker>
          <c:cat>
            <c:numRef>
              <c:f>Sheet2!$A$2:$A$17</c:f>
              <c:numCache>
                <c:formatCode>General</c:formatCode>
                <c:ptCount val="16"/>
                <c:pt idx="0">
                  <c:v>1860</c:v>
                </c:pt>
                <c:pt idx="1">
                  <c:v>1870</c:v>
                </c:pt>
                <c:pt idx="2">
                  <c:v>1880</c:v>
                </c:pt>
                <c:pt idx="3">
                  <c:v>1890</c:v>
                </c:pt>
                <c:pt idx="4">
                  <c:v>1900</c:v>
                </c:pt>
                <c:pt idx="5">
                  <c:v>1910</c:v>
                </c:pt>
                <c:pt idx="6">
                  <c:v>1920</c:v>
                </c:pt>
                <c:pt idx="7">
                  <c:v>1930</c:v>
                </c:pt>
                <c:pt idx="8">
                  <c:v>1940</c:v>
                </c:pt>
                <c:pt idx="9">
                  <c:v>1950</c:v>
                </c:pt>
                <c:pt idx="10">
                  <c:v>1960</c:v>
                </c:pt>
                <c:pt idx="11">
                  <c:v>1970</c:v>
                </c:pt>
                <c:pt idx="12">
                  <c:v>1980</c:v>
                </c:pt>
                <c:pt idx="13">
                  <c:v>1990</c:v>
                </c:pt>
                <c:pt idx="14">
                  <c:v>2000</c:v>
                </c:pt>
                <c:pt idx="15">
                  <c:v>2010</c:v>
                </c:pt>
              </c:numCache>
            </c:numRef>
          </c:cat>
          <c:val>
            <c:numRef>
              <c:f>Sheet2!$F$2:$F$17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6</c:v>
                </c:pt>
                <c:pt idx="5">
                  <c:v>4</c:v>
                </c:pt>
                <c:pt idx="6">
                  <c:v>16</c:v>
                </c:pt>
                <c:pt idx="7">
                  <c:v>5</c:v>
                </c:pt>
                <c:pt idx="8">
                  <c:v>0</c:v>
                </c:pt>
                <c:pt idx="9">
                  <c:v>7</c:v>
                </c:pt>
                <c:pt idx="10">
                  <c:v>2</c:v>
                </c:pt>
                <c:pt idx="11">
                  <c:v>3</c:v>
                </c:pt>
                <c:pt idx="12">
                  <c:v>0</c:v>
                </c:pt>
                <c:pt idx="13">
                  <c:v>4</c:v>
                </c:pt>
                <c:pt idx="14">
                  <c:v>4</c:v>
                </c:pt>
                <c:pt idx="15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DE5-864E-A1EC-C64E5CEECA72}"/>
            </c:ext>
          </c:extLst>
        </c:ser>
        <c:ser>
          <c:idx val="5"/>
          <c:order val="5"/>
          <c:tx>
            <c:strRef>
              <c:f>Sheet2!$G$1</c:f>
              <c:strCache>
                <c:ptCount val="1"/>
                <c:pt idx="0">
                  <c:v>Zola</c:v>
                </c:pt>
              </c:strCache>
            </c:strRef>
          </c:tx>
          <c:marker>
            <c:symbol val="none"/>
          </c:marker>
          <c:cat>
            <c:numRef>
              <c:f>Sheet2!$A$2:$A$17</c:f>
              <c:numCache>
                <c:formatCode>General</c:formatCode>
                <c:ptCount val="16"/>
                <c:pt idx="0">
                  <c:v>1860</c:v>
                </c:pt>
                <c:pt idx="1">
                  <c:v>1870</c:v>
                </c:pt>
                <c:pt idx="2">
                  <c:v>1880</c:v>
                </c:pt>
                <c:pt idx="3">
                  <c:v>1890</c:v>
                </c:pt>
                <c:pt idx="4">
                  <c:v>1900</c:v>
                </c:pt>
                <c:pt idx="5">
                  <c:v>1910</c:v>
                </c:pt>
                <c:pt idx="6">
                  <c:v>1920</c:v>
                </c:pt>
                <c:pt idx="7">
                  <c:v>1930</c:v>
                </c:pt>
                <c:pt idx="8">
                  <c:v>1940</c:v>
                </c:pt>
                <c:pt idx="9">
                  <c:v>1950</c:v>
                </c:pt>
                <c:pt idx="10">
                  <c:v>1960</c:v>
                </c:pt>
                <c:pt idx="11">
                  <c:v>1970</c:v>
                </c:pt>
                <c:pt idx="12">
                  <c:v>1980</c:v>
                </c:pt>
                <c:pt idx="13">
                  <c:v>1990</c:v>
                </c:pt>
                <c:pt idx="14">
                  <c:v>2000</c:v>
                </c:pt>
                <c:pt idx="15">
                  <c:v>2010</c:v>
                </c:pt>
              </c:numCache>
            </c:numRef>
          </c:cat>
          <c:val>
            <c:numRef>
              <c:f>Sheet2!$G$2:$G$17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21</c:v>
                </c:pt>
                <c:pt idx="4">
                  <c:v>23</c:v>
                </c:pt>
                <c:pt idx="5">
                  <c:v>31</c:v>
                </c:pt>
                <c:pt idx="6">
                  <c:v>42</c:v>
                </c:pt>
                <c:pt idx="7">
                  <c:v>33</c:v>
                </c:pt>
                <c:pt idx="8">
                  <c:v>2</c:v>
                </c:pt>
                <c:pt idx="9">
                  <c:v>9</c:v>
                </c:pt>
                <c:pt idx="10">
                  <c:v>10</c:v>
                </c:pt>
                <c:pt idx="11">
                  <c:v>9</c:v>
                </c:pt>
                <c:pt idx="12">
                  <c:v>4</c:v>
                </c:pt>
                <c:pt idx="13">
                  <c:v>2</c:v>
                </c:pt>
                <c:pt idx="14">
                  <c:v>3</c:v>
                </c:pt>
                <c:pt idx="15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DE5-864E-A1EC-C64E5CEECA72}"/>
            </c:ext>
          </c:extLst>
        </c:ser>
        <c:ser>
          <c:idx val="6"/>
          <c:order val="6"/>
          <c:tx>
            <c:strRef>
              <c:f>Sheet2!$H$1</c:f>
              <c:strCache>
                <c:ptCount val="1"/>
                <c:pt idx="0">
                  <c:v>Stendhal</c:v>
                </c:pt>
              </c:strCache>
            </c:strRef>
          </c:tx>
          <c:marker>
            <c:symbol val="none"/>
          </c:marker>
          <c:cat>
            <c:numRef>
              <c:f>Sheet2!$A$2:$A$17</c:f>
              <c:numCache>
                <c:formatCode>General</c:formatCode>
                <c:ptCount val="16"/>
                <c:pt idx="0">
                  <c:v>1860</c:v>
                </c:pt>
                <c:pt idx="1">
                  <c:v>1870</c:v>
                </c:pt>
                <c:pt idx="2">
                  <c:v>1880</c:v>
                </c:pt>
                <c:pt idx="3">
                  <c:v>1890</c:v>
                </c:pt>
                <c:pt idx="4">
                  <c:v>1900</c:v>
                </c:pt>
                <c:pt idx="5">
                  <c:v>1910</c:v>
                </c:pt>
                <c:pt idx="6">
                  <c:v>1920</c:v>
                </c:pt>
                <c:pt idx="7">
                  <c:v>1930</c:v>
                </c:pt>
                <c:pt idx="8">
                  <c:v>1940</c:v>
                </c:pt>
                <c:pt idx="9">
                  <c:v>1950</c:v>
                </c:pt>
                <c:pt idx="10">
                  <c:v>1960</c:v>
                </c:pt>
                <c:pt idx="11">
                  <c:v>1970</c:v>
                </c:pt>
                <c:pt idx="12">
                  <c:v>1980</c:v>
                </c:pt>
                <c:pt idx="13">
                  <c:v>1990</c:v>
                </c:pt>
                <c:pt idx="14">
                  <c:v>2000</c:v>
                </c:pt>
                <c:pt idx="15">
                  <c:v>2010</c:v>
                </c:pt>
              </c:numCache>
            </c:numRef>
          </c:cat>
          <c:val>
            <c:numRef>
              <c:f>Sheet2!$H$2:$H$17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5</c:v>
                </c:pt>
                <c:pt idx="5">
                  <c:v>2</c:v>
                </c:pt>
                <c:pt idx="6">
                  <c:v>9</c:v>
                </c:pt>
                <c:pt idx="7">
                  <c:v>2</c:v>
                </c:pt>
                <c:pt idx="8">
                  <c:v>2</c:v>
                </c:pt>
                <c:pt idx="9">
                  <c:v>16</c:v>
                </c:pt>
                <c:pt idx="10">
                  <c:v>11</c:v>
                </c:pt>
                <c:pt idx="11">
                  <c:v>7</c:v>
                </c:pt>
                <c:pt idx="12">
                  <c:v>5</c:v>
                </c:pt>
                <c:pt idx="13">
                  <c:v>2</c:v>
                </c:pt>
                <c:pt idx="14">
                  <c:v>5</c:v>
                </c:pt>
                <c:pt idx="1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DE5-864E-A1EC-C64E5CEECA72}"/>
            </c:ext>
          </c:extLst>
        </c:ser>
        <c:ser>
          <c:idx val="7"/>
          <c:order val="7"/>
          <c:tx>
            <c:strRef>
              <c:f>Sheet2!$I$1</c:f>
              <c:strCache>
                <c:ptCount val="1"/>
                <c:pt idx="0">
                  <c:v>Flaubert</c:v>
                </c:pt>
              </c:strCache>
            </c:strRef>
          </c:tx>
          <c:marker>
            <c:symbol val="none"/>
          </c:marker>
          <c:cat>
            <c:numRef>
              <c:f>Sheet2!$A$2:$A$17</c:f>
              <c:numCache>
                <c:formatCode>General</c:formatCode>
                <c:ptCount val="16"/>
                <c:pt idx="0">
                  <c:v>1860</c:v>
                </c:pt>
                <c:pt idx="1">
                  <c:v>1870</c:v>
                </c:pt>
                <c:pt idx="2">
                  <c:v>1880</c:v>
                </c:pt>
                <c:pt idx="3">
                  <c:v>1890</c:v>
                </c:pt>
                <c:pt idx="4">
                  <c:v>1900</c:v>
                </c:pt>
                <c:pt idx="5">
                  <c:v>1910</c:v>
                </c:pt>
                <c:pt idx="6">
                  <c:v>1920</c:v>
                </c:pt>
                <c:pt idx="7">
                  <c:v>1930</c:v>
                </c:pt>
                <c:pt idx="8">
                  <c:v>1940</c:v>
                </c:pt>
                <c:pt idx="9">
                  <c:v>1950</c:v>
                </c:pt>
                <c:pt idx="10">
                  <c:v>1960</c:v>
                </c:pt>
                <c:pt idx="11">
                  <c:v>1970</c:v>
                </c:pt>
                <c:pt idx="12">
                  <c:v>1980</c:v>
                </c:pt>
                <c:pt idx="13">
                  <c:v>1990</c:v>
                </c:pt>
                <c:pt idx="14">
                  <c:v>2000</c:v>
                </c:pt>
                <c:pt idx="15">
                  <c:v>2010</c:v>
                </c:pt>
              </c:numCache>
            </c:numRef>
          </c:cat>
          <c:val>
            <c:numRef>
              <c:f>Sheet2!$I$2:$I$17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</c:v>
                </c:pt>
                <c:pt idx="4">
                  <c:v>1</c:v>
                </c:pt>
                <c:pt idx="5">
                  <c:v>12</c:v>
                </c:pt>
                <c:pt idx="6">
                  <c:v>20</c:v>
                </c:pt>
                <c:pt idx="7">
                  <c:v>22</c:v>
                </c:pt>
                <c:pt idx="8">
                  <c:v>4</c:v>
                </c:pt>
                <c:pt idx="9">
                  <c:v>5</c:v>
                </c:pt>
                <c:pt idx="10">
                  <c:v>11</c:v>
                </c:pt>
                <c:pt idx="11">
                  <c:v>6</c:v>
                </c:pt>
                <c:pt idx="12">
                  <c:v>0</c:v>
                </c:pt>
                <c:pt idx="13">
                  <c:v>2</c:v>
                </c:pt>
                <c:pt idx="14">
                  <c:v>9</c:v>
                </c:pt>
                <c:pt idx="15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DE5-864E-A1EC-C64E5CEECA72}"/>
            </c:ext>
          </c:extLst>
        </c:ser>
        <c:ser>
          <c:idx val="8"/>
          <c:order val="8"/>
          <c:tx>
            <c:strRef>
              <c:f>Sheet2!$J$1</c:f>
              <c:strCache>
                <c:ptCount val="1"/>
                <c:pt idx="0">
                  <c:v>Rimbaud</c:v>
                </c:pt>
              </c:strCache>
            </c:strRef>
          </c:tx>
          <c:marker>
            <c:symbol val="none"/>
          </c:marker>
          <c:cat>
            <c:numRef>
              <c:f>Sheet2!$A$2:$A$17</c:f>
              <c:numCache>
                <c:formatCode>General</c:formatCode>
                <c:ptCount val="16"/>
                <c:pt idx="0">
                  <c:v>1860</c:v>
                </c:pt>
                <c:pt idx="1">
                  <c:v>1870</c:v>
                </c:pt>
                <c:pt idx="2">
                  <c:v>1880</c:v>
                </c:pt>
                <c:pt idx="3">
                  <c:v>1890</c:v>
                </c:pt>
                <c:pt idx="4">
                  <c:v>1900</c:v>
                </c:pt>
                <c:pt idx="5">
                  <c:v>1910</c:v>
                </c:pt>
                <c:pt idx="6">
                  <c:v>1920</c:v>
                </c:pt>
                <c:pt idx="7">
                  <c:v>1930</c:v>
                </c:pt>
                <c:pt idx="8">
                  <c:v>1940</c:v>
                </c:pt>
                <c:pt idx="9">
                  <c:v>1950</c:v>
                </c:pt>
                <c:pt idx="10">
                  <c:v>1960</c:v>
                </c:pt>
                <c:pt idx="11">
                  <c:v>1970</c:v>
                </c:pt>
                <c:pt idx="12">
                  <c:v>1980</c:v>
                </c:pt>
                <c:pt idx="13">
                  <c:v>1990</c:v>
                </c:pt>
                <c:pt idx="14">
                  <c:v>2000</c:v>
                </c:pt>
                <c:pt idx="15">
                  <c:v>2010</c:v>
                </c:pt>
              </c:numCache>
            </c:numRef>
          </c:cat>
          <c:val>
            <c:numRef>
              <c:f>Sheet2!$J$2:$J$17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4</c:v>
                </c:pt>
                <c:pt idx="8">
                  <c:v>0</c:v>
                </c:pt>
                <c:pt idx="9">
                  <c:v>5</c:v>
                </c:pt>
                <c:pt idx="10">
                  <c:v>5</c:v>
                </c:pt>
                <c:pt idx="11">
                  <c:v>2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DE5-864E-A1EC-C64E5CEECA72}"/>
            </c:ext>
          </c:extLst>
        </c:ser>
        <c:ser>
          <c:idx val="9"/>
          <c:order val="9"/>
          <c:tx>
            <c:strRef>
              <c:f>Sheet2!$K$1</c:f>
              <c:strCache>
                <c:ptCount val="1"/>
                <c:pt idx="0">
                  <c:v>Verlaine</c:v>
                </c:pt>
              </c:strCache>
            </c:strRef>
          </c:tx>
          <c:marker>
            <c:symbol val="none"/>
          </c:marker>
          <c:cat>
            <c:numRef>
              <c:f>Sheet2!$A$2:$A$17</c:f>
              <c:numCache>
                <c:formatCode>General</c:formatCode>
                <c:ptCount val="16"/>
                <c:pt idx="0">
                  <c:v>1860</c:v>
                </c:pt>
                <c:pt idx="1">
                  <c:v>1870</c:v>
                </c:pt>
                <c:pt idx="2">
                  <c:v>1880</c:v>
                </c:pt>
                <c:pt idx="3">
                  <c:v>1890</c:v>
                </c:pt>
                <c:pt idx="4">
                  <c:v>1900</c:v>
                </c:pt>
                <c:pt idx="5">
                  <c:v>1910</c:v>
                </c:pt>
                <c:pt idx="6">
                  <c:v>1920</c:v>
                </c:pt>
                <c:pt idx="7">
                  <c:v>1930</c:v>
                </c:pt>
                <c:pt idx="8">
                  <c:v>1940</c:v>
                </c:pt>
                <c:pt idx="9">
                  <c:v>1950</c:v>
                </c:pt>
                <c:pt idx="10">
                  <c:v>1960</c:v>
                </c:pt>
                <c:pt idx="11">
                  <c:v>1970</c:v>
                </c:pt>
                <c:pt idx="12">
                  <c:v>1980</c:v>
                </c:pt>
                <c:pt idx="13">
                  <c:v>1990</c:v>
                </c:pt>
                <c:pt idx="14">
                  <c:v>2000</c:v>
                </c:pt>
                <c:pt idx="15">
                  <c:v>2010</c:v>
                </c:pt>
              </c:numCache>
            </c:numRef>
          </c:cat>
          <c:val>
            <c:numRef>
              <c:f>Sheet2!$K$2:$K$17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3</c:v>
                </c:pt>
                <c:pt idx="6">
                  <c:v>1</c:v>
                </c:pt>
                <c:pt idx="7">
                  <c:v>4</c:v>
                </c:pt>
                <c:pt idx="8">
                  <c:v>3</c:v>
                </c:pt>
                <c:pt idx="9">
                  <c:v>2</c:v>
                </c:pt>
                <c:pt idx="10">
                  <c:v>2</c:v>
                </c:pt>
                <c:pt idx="11">
                  <c:v>4</c:v>
                </c:pt>
                <c:pt idx="12">
                  <c:v>1</c:v>
                </c:pt>
                <c:pt idx="13">
                  <c:v>9</c:v>
                </c:pt>
                <c:pt idx="14">
                  <c:v>9</c:v>
                </c:pt>
                <c:pt idx="1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DE5-864E-A1EC-C64E5CEECA72}"/>
            </c:ext>
          </c:extLst>
        </c:ser>
        <c:ser>
          <c:idx val="10"/>
          <c:order val="10"/>
          <c:tx>
            <c:strRef>
              <c:f>Sheet2!$L$1</c:f>
              <c:strCache>
                <c:ptCount val="1"/>
                <c:pt idx="0">
                  <c:v>Nerval</c:v>
                </c:pt>
              </c:strCache>
            </c:strRef>
          </c:tx>
          <c:marker>
            <c:symbol val="none"/>
          </c:marker>
          <c:cat>
            <c:numRef>
              <c:f>Sheet2!$A$2:$A$17</c:f>
              <c:numCache>
                <c:formatCode>General</c:formatCode>
                <c:ptCount val="16"/>
                <c:pt idx="0">
                  <c:v>1860</c:v>
                </c:pt>
                <c:pt idx="1">
                  <c:v>1870</c:v>
                </c:pt>
                <c:pt idx="2">
                  <c:v>1880</c:v>
                </c:pt>
                <c:pt idx="3">
                  <c:v>1890</c:v>
                </c:pt>
                <c:pt idx="4">
                  <c:v>1900</c:v>
                </c:pt>
                <c:pt idx="5">
                  <c:v>1910</c:v>
                </c:pt>
                <c:pt idx="6">
                  <c:v>1920</c:v>
                </c:pt>
                <c:pt idx="7">
                  <c:v>1930</c:v>
                </c:pt>
                <c:pt idx="8">
                  <c:v>1940</c:v>
                </c:pt>
                <c:pt idx="9">
                  <c:v>1950</c:v>
                </c:pt>
                <c:pt idx="10">
                  <c:v>1960</c:v>
                </c:pt>
                <c:pt idx="11">
                  <c:v>1970</c:v>
                </c:pt>
                <c:pt idx="12">
                  <c:v>1980</c:v>
                </c:pt>
                <c:pt idx="13">
                  <c:v>1990</c:v>
                </c:pt>
                <c:pt idx="14">
                  <c:v>2000</c:v>
                </c:pt>
                <c:pt idx="15">
                  <c:v>2010</c:v>
                </c:pt>
              </c:numCache>
            </c:numRef>
          </c:cat>
          <c:val>
            <c:numRef>
              <c:f>Sheet2!$L$2:$L$17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0</c:v>
                </c:pt>
                <c:pt idx="9">
                  <c:v>2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5</c:v>
                </c:pt>
                <c:pt idx="14">
                  <c:v>1</c:v>
                </c:pt>
                <c:pt idx="1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FDE5-864E-A1EC-C64E5CEECA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6252936"/>
        <c:axId val="2105757048"/>
      </c:lineChart>
      <c:catAx>
        <c:axId val="2106252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05757048"/>
        <c:crosses val="autoZero"/>
        <c:auto val="1"/>
        <c:lblAlgn val="ctr"/>
        <c:lblOffset val="100"/>
        <c:noMultiLvlLbl val="0"/>
      </c:catAx>
      <c:valAx>
        <c:axId val="21057570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počet titulů vydaných v dekádě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10625293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1A1C6B-1A14-4AB5-A356-C31AF91F8685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E2246D6-0627-4B6C-B991-0AB48EC1F1DC}">
      <dgm:prSet/>
      <dgm:spPr/>
      <dgm:t>
        <a:bodyPr/>
        <a:lstStyle/>
        <a:p>
          <a:r>
            <a:rPr lang="en-US" b="1" i="1" dirty="0"/>
            <a:t>Nana</a:t>
          </a:r>
          <a:r>
            <a:rPr lang="en-US" b="1" i="0" dirty="0"/>
            <a:t>. </a:t>
          </a:r>
          <a:r>
            <a:rPr lang="en-US" b="1" i="0" dirty="0" err="1"/>
            <a:t>Přel</a:t>
          </a:r>
          <a:r>
            <a:rPr lang="en-US" b="1" i="0" dirty="0"/>
            <a:t>. Jiří Žák. Dobrovský 2023</a:t>
          </a:r>
        </a:p>
        <a:p>
          <a:r>
            <a:rPr lang="en-US" i="1" dirty="0" err="1"/>
            <a:t>Zabiják</a:t>
          </a:r>
          <a:r>
            <a:rPr lang="en-US" dirty="0"/>
            <a:t>. </a:t>
          </a:r>
          <a:r>
            <a:rPr lang="en-US" dirty="0" err="1"/>
            <a:t>Přel</a:t>
          </a:r>
          <a:r>
            <a:rPr lang="en-US" dirty="0"/>
            <a:t>. Luděk </a:t>
          </a:r>
          <a:r>
            <a:rPr lang="en-US" dirty="0" err="1"/>
            <a:t>Kárl</a:t>
          </a:r>
          <a:r>
            <a:rPr lang="en-US" dirty="0"/>
            <a:t>, </a:t>
          </a:r>
          <a:r>
            <a:rPr lang="en-US" i="0" dirty="0"/>
            <a:t>Dobrovský 2021</a:t>
          </a:r>
          <a:r>
            <a:rPr lang="en-US" dirty="0"/>
            <a:t> (1969, Odeon)</a:t>
          </a:r>
          <a:r>
            <a:rPr lang="en-US" i="0" dirty="0"/>
            <a:t> </a:t>
          </a:r>
        </a:p>
      </dgm:t>
    </dgm:pt>
    <dgm:pt modelId="{BED0A95B-5758-42BE-B21F-62A0A27B53A3}" type="parTrans" cxnId="{26B1D93B-99BA-47BF-8D38-82AB5D7AE183}">
      <dgm:prSet/>
      <dgm:spPr/>
      <dgm:t>
        <a:bodyPr/>
        <a:lstStyle/>
        <a:p>
          <a:endParaRPr lang="en-US"/>
        </a:p>
      </dgm:t>
    </dgm:pt>
    <dgm:pt modelId="{84F43B6D-BD99-4B45-B0D9-E5855D723DA9}" type="sibTrans" cxnId="{26B1D93B-99BA-47BF-8D38-82AB5D7AE183}">
      <dgm:prSet/>
      <dgm:spPr/>
      <dgm:t>
        <a:bodyPr/>
        <a:lstStyle/>
        <a:p>
          <a:endParaRPr lang="en-US"/>
        </a:p>
      </dgm:t>
    </dgm:pt>
    <dgm:pt modelId="{4BD943FE-E0F4-B649-B731-6B8C66B1C2FA}">
      <dgm:prSet/>
      <dgm:spPr/>
      <dgm:t>
        <a:bodyPr/>
        <a:lstStyle/>
        <a:p>
          <a:r>
            <a:rPr lang="cs-CZ" dirty="0"/>
            <a:t>MK v Praze: </a:t>
          </a:r>
          <a:r>
            <a:rPr lang="cs-CZ" b="1" dirty="0"/>
            <a:t>e-kniha</a:t>
          </a:r>
          <a:r>
            <a:rPr lang="cs-CZ" dirty="0"/>
            <a:t> </a:t>
          </a:r>
          <a:br>
            <a:rPr lang="cs-CZ" dirty="0"/>
          </a:br>
          <a:r>
            <a:rPr lang="en-US" i="1" dirty="0" err="1"/>
            <a:t>Člověk</a:t>
          </a:r>
          <a:r>
            <a:rPr lang="en-US" i="1" dirty="0"/>
            <a:t> bestie</a:t>
          </a:r>
          <a:r>
            <a:rPr lang="en-US" dirty="0"/>
            <a:t>. </a:t>
          </a:r>
          <a:r>
            <a:rPr lang="en-US" dirty="0" err="1"/>
            <a:t>Přel</a:t>
          </a:r>
          <a:r>
            <a:rPr lang="en-US" dirty="0"/>
            <a:t>. Věra Dvořáková, 2023 (1973, Odeon) </a:t>
          </a:r>
          <a:endParaRPr lang="cs-CZ" dirty="0"/>
        </a:p>
        <a:p>
          <a:r>
            <a:rPr lang="en-US" i="1" dirty="0" err="1"/>
            <a:t>Zabiják</a:t>
          </a:r>
          <a:r>
            <a:rPr lang="en-US" dirty="0"/>
            <a:t>. </a:t>
          </a:r>
          <a:r>
            <a:rPr lang="en-US" dirty="0" err="1"/>
            <a:t>Přel</a:t>
          </a:r>
          <a:r>
            <a:rPr lang="en-US" dirty="0"/>
            <a:t>. Luděk </a:t>
          </a:r>
          <a:r>
            <a:rPr lang="en-US" dirty="0" err="1"/>
            <a:t>Kárl</a:t>
          </a:r>
          <a:r>
            <a:rPr lang="en-US" dirty="0"/>
            <a:t>, 2020 (1969, Odeon)</a:t>
          </a:r>
          <a:r>
            <a:rPr lang="en-US" i="0" dirty="0"/>
            <a:t> </a:t>
          </a:r>
          <a:endParaRPr lang="cs-CZ" dirty="0"/>
        </a:p>
      </dgm:t>
    </dgm:pt>
    <dgm:pt modelId="{8B83250B-9DEE-594E-9A89-1A4CDF47A60F}" type="parTrans" cxnId="{A247CBD2-0D09-C14D-8E8F-C7181CB90A2C}">
      <dgm:prSet/>
      <dgm:spPr/>
      <dgm:t>
        <a:bodyPr/>
        <a:lstStyle/>
        <a:p>
          <a:endParaRPr lang="cs-CZ"/>
        </a:p>
      </dgm:t>
    </dgm:pt>
    <dgm:pt modelId="{98621918-B6EF-0A4D-B8F5-C17BBE551E30}" type="sibTrans" cxnId="{A247CBD2-0D09-C14D-8E8F-C7181CB90A2C}">
      <dgm:prSet/>
      <dgm:spPr/>
      <dgm:t>
        <a:bodyPr/>
        <a:lstStyle/>
        <a:p>
          <a:endParaRPr lang="cs-CZ"/>
        </a:p>
      </dgm:t>
    </dgm:pt>
    <dgm:pt modelId="{D222E75F-20D9-4350-ACCB-EA0F381705CC}">
      <dgm:prSet/>
      <dgm:spPr/>
      <dgm:t>
        <a:bodyPr/>
        <a:lstStyle/>
        <a:p>
          <a:r>
            <a:rPr lang="en-US" b="1" i="1" dirty="0"/>
            <a:t>Tereza </a:t>
          </a:r>
          <a:r>
            <a:rPr lang="en-US" b="1" i="1" dirty="0" err="1"/>
            <a:t>Raquinová</a:t>
          </a:r>
          <a:r>
            <a:rPr lang="en-US" b="1" dirty="0"/>
            <a:t>. </a:t>
          </a:r>
          <a:r>
            <a:rPr lang="en-US" b="1" dirty="0" err="1"/>
            <a:t>Přel</a:t>
          </a:r>
          <a:r>
            <a:rPr lang="en-US" b="1" dirty="0"/>
            <a:t>. Dana </a:t>
          </a:r>
          <a:r>
            <a:rPr lang="en-US" b="1" dirty="0" err="1"/>
            <a:t>Melanová</a:t>
          </a:r>
          <a:r>
            <a:rPr lang="en-US" b="1" dirty="0"/>
            <a:t>. EMG-Odeon, 2014</a:t>
          </a:r>
          <a:endParaRPr lang="en-US" dirty="0"/>
        </a:p>
      </dgm:t>
    </dgm:pt>
    <dgm:pt modelId="{665C3CD1-A150-4499-BC81-B32FEC2EBA55}" type="sibTrans" cxnId="{82844590-0CAB-41B0-9C12-3B0B03799ABA}">
      <dgm:prSet/>
      <dgm:spPr/>
      <dgm:t>
        <a:bodyPr/>
        <a:lstStyle/>
        <a:p>
          <a:endParaRPr lang="en-US"/>
        </a:p>
      </dgm:t>
    </dgm:pt>
    <dgm:pt modelId="{7784D8BF-61F4-449A-A6AE-FE3502F77F76}" type="parTrans" cxnId="{82844590-0CAB-41B0-9C12-3B0B03799ABA}">
      <dgm:prSet/>
      <dgm:spPr/>
      <dgm:t>
        <a:bodyPr/>
        <a:lstStyle/>
        <a:p>
          <a:endParaRPr lang="en-US"/>
        </a:p>
      </dgm:t>
    </dgm:pt>
    <dgm:pt modelId="{79DF51C8-FB69-8546-B362-9FEA8BE36768}" type="pres">
      <dgm:prSet presAssocID="{A91A1C6B-1A14-4AB5-A356-C31AF91F8685}" presName="vert0" presStyleCnt="0">
        <dgm:presLayoutVars>
          <dgm:dir/>
          <dgm:animOne val="branch"/>
          <dgm:animLvl val="lvl"/>
        </dgm:presLayoutVars>
      </dgm:prSet>
      <dgm:spPr/>
    </dgm:pt>
    <dgm:pt modelId="{E65F8F8F-9551-044B-8FA1-136793732D1C}" type="pres">
      <dgm:prSet presAssocID="{8E2246D6-0627-4B6C-B991-0AB48EC1F1DC}" presName="thickLine" presStyleLbl="alignNode1" presStyleIdx="0" presStyleCnt="3"/>
      <dgm:spPr/>
    </dgm:pt>
    <dgm:pt modelId="{72830AE8-9BB5-0C48-924D-9D78ADDB6BF7}" type="pres">
      <dgm:prSet presAssocID="{8E2246D6-0627-4B6C-B991-0AB48EC1F1DC}" presName="horz1" presStyleCnt="0"/>
      <dgm:spPr/>
    </dgm:pt>
    <dgm:pt modelId="{622D2D2B-8C63-8E40-BCBB-6328B3D9CC81}" type="pres">
      <dgm:prSet presAssocID="{8E2246D6-0627-4B6C-B991-0AB48EC1F1DC}" presName="tx1" presStyleLbl="revTx" presStyleIdx="0" presStyleCnt="3" custAng="0"/>
      <dgm:spPr/>
    </dgm:pt>
    <dgm:pt modelId="{00220C4B-C2F9-514B-8913-C4989126300C}" type="pres">
      <dgm:prSet presAssocID="{8E2246D6-0627-4B6C-B991-0AB48EC1F1DC}" presName="vert1" presStyleCnt="0"/>
      <dgm:spPr/>
    </dgm:pt>
    <dgm:pt modelId="{09B47032-E0EC-6346-9E1F-F5A19691D739}" type="pres">
      <dgm:prSet presAssocID="{4BD943FE-E0F4-B649-B731-6B8C66B1C2FA}" presName="thickLine" presStyleLbl="alignNode1" presStyleIdx="1" presStyleCnt="3"/>
      <dgm:spPr/>
    </dgm:pt>
    <dgm:pt modelId="{9E32EAB4-BBD6-D142-8FA8-78A9AFA52F4A}" type="pres">
      <dgm:prSet presAssocID="{4BD943FE-E0F4-B649-B731-6B8C66B1C2FA}" presName="horz1" presStyleCnt="0"/>
      <dgm:spPr/>
    </dgm:pt>
    <dgm:pt modelId="{A5372566-53DD-8C40-9346-D30B59439E36}" type="pres">
      <dgm:prSet presAssocID="{4BD943FE-E0F4-B649-B731-6B8C66B1C2FA}" presName="tx1" presStyleLbl="revTx" presStyleIdx="1" presStyleCnt="3"/>
      <dgm:spPr/>
    </dgm:pt>
    <dgm:pt modelId="{03C513F6-D96C-364F-BC08-1C71DBD40DAC}" type="pres">
      <dgm:prSet presAssocID="{4BD943FE-E0F4-B649-B731-6B8C66B1C2FA}" presName="vert1" presStyleCnt="0"/>
      <dgm:spPr/>
    </dgm:pt>
    <dgm:pt modelId="{6ADA1AB4-432C-4C45-A65E-8A4FEC49EB91}" type="pres">
      <dgm:prSet presAssocID="{D222E75F-20D9-4350-ACCB-EA0F381705CC}" presName="thickLine" presStyleLbl="alignNode1" presStyleIdx="2" presStyleCnt="3"/>
      <dgm:spPr/>
    </dgm:pt>
    <dgm:pt modelId="{FE4D9824-78CD-894B-8E82-D25FAFE10BDF}" type="pres">
      <dgm:prSet presAssocID="{D222E75F-20D9-4350-ACCB-EA0F381705CC}" presName="horz1" presStyleCnt="0"/>
      <dgm:spPr/>
    </dgm:pt>
    <dgm:pt modelId="{434CAB92-2A5D-AA4C-8F6F-6F51C58331E3}" type="pres">
      <dgm:prSet presAssocID="{D222E75F-20D9-4350-ACCB-EA0F381705CC}" presName="tx1" presStyleLbl="revTx" presStyleIdx="2" presStyleCnt="3"/>
      <dgm:spPr/>
    </dgm:pt>
    <dgm:pt modelId="{AACE2965-4B5F-BE43-91F6-A01E14089C91}" type="pres">
      <dgm:prSet presAssocID="{D222E75F-20D9-4350-ACCB-EA0F381705CC}" presName="vert1" presStyleCnt="0"/>
      <dgm:spPr/>
    </dgm:pt>
  </dgm:ptLst>
  <dgm:cxnLst>
    <dgm:cxn modelId="{1CEBA433-4235-8841-B724-BBDB1A024FB5}" type="presOf" srcId="{D222E75F-20D9-4350-ACCB-EA0F381705CC}" destId="{434CAB92-2A5D-AA4C-8F6F-6F51C58331E3}" srcOrd="0" destOrd="0" presId="urn:microsoft.com/office/officeart/2008/layout/LinedList"/>
    <dgm:cxn modelId="{26B1D93B-99BA-47BF-8D38-82AB5D7AE183}" srcId="{A91A1C6B-1A14-4AB5-A356-C31AF91F8685}" destId="{8E2246D6-0627-4B6C-B991-0AB48EC1F1DC}" srcOrd="0" destOrd="0" parTransId="{BED0A95B-5758-42BE-B21F-62A0A27B53A3}" sibTransId="{84F43B6D-BD99-4B45-B0D9-E5855D723DA9}"/>
    <dgm:cxn modelId="{BEDD105F-E375-C04F-AFDF-54FAB431E1F6}" type="presOf" srcId="{8E2246D6-0627-4B6C-B991-0AB48EC1F1DC}" destId="{622D2D2B-8C63-8E40-BCBB-6328B3D9CC81}" srcOrd="0" destOrd="0" presId="urn:microsoft.com/office/officeart/2008/layout/LinedList"/>
    <dgm:cxn modelId="{82844590-0CAB-41B0-9C12-3B0B03799ABA}" srcId="{A91A1C6B-1A14-4AB5-A356-C31AF91F8685}" destId="{D222E75F-20D9-4350-ACCB-EA0F381705CC}" srcOrd="2" destOrd="0" parTransId="{7784D8BF-61F4-449A-A6AE-FE3502F77F76}" sibTransId="{665C3CD1-A150-4499-BC81-B32FEC2EBA55}"/>
    <dgm:cxn modelId="{A247CBD2-0D09-C14D-8E8F-C7181CB90A2C}" srcId="{A91A1C6B-1A14-4AB5-A356-C31AF91F8685}" destId="{4BD943FE-E0F4-B649-B731-6B8C66B1C2FA}" srcOrd="1" destOrd="0" parTransId="{8B83250B-9DEE-594E-9A89-1A4CDF47A60F}" sibTransId="{98621918-B6EF-0A4D-B8F5-C17BBE551E30}"/>
    <dgm:cxn modelId="{2809A8D7-FE36-A046-BF26-316F609195EF}" type="presOf" srcId="{A91A1C6B-1A14-4AB5-A356-C31AF91F8685}" destId="{79DF51C8-FB69-8546-B362-9FEA8BE36768}" srcOrd="0" destOrd="0" presId="urn:microsoft.com/office/officeart/2008/layout/LinedList"/>
    <dgm:cxn modelId="{0AF343DC-07DB-6647-959A-446FC06B26A9}" type="presOf" srcId="{4BD943FE-E0F4-B649-B731-6B8C66B1C2FA}" destId="{A5372566-53DD-8C40-9346-D30B59439E36}" srcOrd="0" destOrd="0" presId="urn:microsoft.com/office/officeart/2008/layout/LinedList"/>
    <dgm:cxn modelId="{327883E8-016B-004D-B3C9-4D38557D1F0E}" type="presParOf" srcId="{79DF51C8-FB69-8546-B362-9FEA8BE36768}" destId="{E65F8F8F-9551-044B-8FA1-136793732D1C}" srcOrd="0" destOrd="0" presId="urn:microsoft.com/office/officeart/2008/layout/LinedList"/>
    <dgm:cxn modelId="{D322C496-F065-D748-BF6A-BD25170C121C}" type="presParOf" srcId="{79DF51C8-FB69-8546-B362-9FEA8BE36768}" destId="{72830AE8-9BB5-0C48-924D-9D78ADDB6BF7}" srcOrd="1" destOrd="0" presId="urn:microsoft.com/office/officeart/2008/layout/LinedList"/>
    <dgm:cxn modelId="{DB67DE7C-C1DF-4445-A24B-560E9F7AD3DE}" type="presParOf" srcId="{72830AE8-9BB5-0C48-924D-9D78ADDB6BF7}" destId="{622D2D2B-8C63-8E40-BCBB-6328B3D9CC81}" srcOrd="0" destOrd="0" presId="urn:microsoft.com/office/officeart/2008/layout/LinedList"/>
    <dgm:cxn modelId="{E0829C77-364F-FF4B-A0DD-D51B663CF1A4}" type="presParOf" srcId="{72830AE8-9BB5-0C48-924D-9D78ADDB6BF7}" destId="{00220C4B-C2F9-514B-8913-C4989126300C}" srcOrd="1" destOrd="0" presId="urn:microsoft.com/office/officeart/2008/layout/LinedList"/>
    <dgm:cxn modelId="{3175C643-E910-F44F-823B-0D395A84A364}" type="presParOf" srcId="{79DF51C8-FB69-8546-B362-9FEA8BE36768}" destId="{09B47032-E0EC-6346-9E1F-F5A19691D739}" srcOrd="2" destOrd="0" presId="urn:microsoft.com/office/officeart/2008/layout/LinedList"/>
    <dgm:cxn modelId="{65FC1842-DA3B-164F-94A4-39FB6922F540}" type="presParOf" srcId="{79DF51C8-FB69-8546-B362-9FEA8BE36768}" destId="{9E32EAB4-BBD6-D142-8FA8-78A9AFA52F4A}" srcOrd="3" destOrd="0" presId="urn:microsoft.com/office/officeart/2008/layout/LinedList"/>
    <dgm:cxn modelId="{01949473-0EDB-954C-8CF9-0FA0EC55D6BC}" type="presParOf" srcId="{9E32EAB4-BBD6-D142-8FA8-78A9AFA52F4A}" destId="{A5372566-53DD-8C40-9346-D30B59439E36}" srcOrd="0" destOrd="0" presId="urn:microsoft.com/office/officeart/2008/layout/LinedList"/>
    <dgm:cxn modelId="{7A4F6859-306D-4049-A9E3-823B41748569}" type="presParOf" srcId="{9E32EAB4-BBD6-D142-8FA8-78A9AFA52F4A}" destId="{03C513F6-D96C-364F-BC08-1C71DBD40DAC}" srcOrd="1" destOrd="0" presId="urn:microsoft.com/office/officeart/2008/layout/LinedList"/>
    <dgm:cxn modelId="{8F6FD8A8-CD12-E447-AAB5-B71F71F84AF5}" type="presParOf" srcId="{79DF51C8-FB69-8546-B362-9FEA8BE36768}" destId="{6ADA1AB4-432C-4C45-A65E-8A4FEC49EB91}" srcOrd="4" destOrd="0" presId="urn:microsoft.com/office/officeart/2008/layout/LinedList"/>
    <dgm:cxn modelId="{90E2D851-A5DD-A24F-861D-443F4DEE0197}" type="presParOf" srcId="{79DF51C8-FB69-8546-B362-9FEA8BE36768}" destId="{FE4D9824-78CD-894B-8E82-D25FAFE10BDF}" srcOrd="5" destOrd="0" presId="urn:microsoft.com/office/officeart/2008/layout/LinedList"/>
    <dgm:cxn modelId="{67BE2218-778F-204B-8356-4446F09B4C5A}" type="presParOf" srcId="{FE4D9824-78CD-894B-8E82-D25FAFE10BDF}" destId="{434CAB92-2A5D-AA4C-8F6F-6F51C58331E3}" srcOrd="0" destOrd="0" presId="urn:microsoft.com/office/officeart/2008/layout/LinedList"/>
    <dgm:cxn modelId="{76D4E3B0-0DE2-3944-9D41-D1C94D8EFCCB}" type="presParOf" srcId="{FE4D9824-78CD-894B-8E82-D25FAFE10BDF}" destId="{AACE2965-4B5F-BE43-91F6-A01E14089C9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6703D1-70A0-4AA1-84A0-377802296B18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D74DCBC-2E55-4424-956F-DC976E577CC7}">
      <dgm:prSet/>
      <dgm:spPr/>
      <dgm:t>
        <a:bodyPr/>
        <a:lstStyle/>
        <a:p>
          <a:r>
            <a:rPr lang="cs-CZ" dirty="0"/>
            <a:t>zejména v období let 1996 až 2009, zájem o ně trvá</a:t>
          </a:r>
          <a:endParaRPr lang="en-US" dirty="0"/>
        </a:p>
      </dgm:t>
    </dgm:pt>
    <dgm:pt modelId="{9C6A5451-7383-416F-AA95-CB6E5DFDAAF5}" type="parTrans" cxnId="{EC2C82E8-4916-416F-8D55-9838C8976E3E}">
      <dgm:prSet/>
      <dgm:spPr/>
      <dgm:t>
        <a:bodyPr/>
        <a:lstStyle/>
        <a:p>
          <a:endParaRPr lang="en-US"/>
        </a:p>
      </dgm:t>
    </dgm:pt>
    <dgm:pt modelId="{83EEAC02-AD82-4840-A645-852001C0BB2B}" type="sibTrans" cxnId="{EC2C82E8-4916-416F-8D55-9838C8976E3E}">
      <dgm:prSet/>
      <dgm:spPr/>
      <dgm:t>
        <a:bodyPr/>
        <a:lstStyle/>
        <a:p>
          <a:endParaRPr lang="en-US"/>
        </a:p>
      </dgm:t>
    </dgm:pt>
    <dgm:pt modelId="{969BD8AD-1DB8-4CC4-809D-E370E7EEAFEB}">
      <dgm:prSet/>
      <dgm:spPr/>
      <dgm:t>
        <a:bodyPr/>
        <a:lstStyle/>
        <a:p>
          <a:r>
            <a:rPr lang="cs-CZ"/>
            <a:t>1 titul vyšel čtyřiceti autorům, </a:t>
          </a:r>
          <a:endParaRPr lang="en-US"/>
        </a:p>
      </dgm:t>
    </dgm:pt>
    <dgm:pt modelId="{093E7B15-CC6A-4BE6-A7DB-6C729DFD87BC}" type="parTrans" cxnId="{6792DEA9-CAD8-4E19-8664-CBC19871C531}">
      <dgm:prSet/>
      <dgm:spPr/>
      <dgm:t>
        <a:bodyPr/>
        <a:lstStyle/>
        <a:p>
          <a:endParaRPr lang="en-US"/>
        </a:p>
      </dgm:t>
    </dgm:pt>
    <dgm:pt modelId="{AE1D2469-41EA-4298-AB58-F06EBB6E5416}" type="sibTrans" cxnId="{6792DEA9-CAD8-4E19-8664-CBC19871C531}">
      <dgm:prSet/>
      <dgm:spPr/>
      <dgm:t>
        <a:bodyPr/>
        <a:lstStyle/>
        <a:p>
          <a:endParaRPr lang="en-US"/>
        </a:p>
      </dgm:t>
    </dgm:pt>
    <dgm:pt modelId="{C7F6A5E5-8A85-41FA-87D3-97DC6EFF8759}">
      <dgm:prSet/>
      <dgm:spPr/>
      <dgm:t>
        <a:bodyPr/>
        <a:lstStyle/>
        <a:p>
          <a:r>
            <a:rPr lang="cs-CZ"/>
            <a:t>20 autorů zastoupeno dvěma či třemi tituly</a:t>
          </a:r>
          <a:endParaRPr lang="en-US"/>
        </a:p>
      </dgm:t>
    </dgm:pt>
    <dgm:pt modelId="{DE9C59DC-CC66-4E4D-A74E-5CE891AD5A11}" type="parTrans" cxnId="{0E9860C3-C915-49E3-9215-112DFCB04107}">
      <dgm:prSet/>
      <dgm:spPr/>
      <dgm:t>
        <a:bodyPr/>
        <a:lstStyle/>
        <a:p>
          <a:endParaRPr lang="en-US"/>
        </a:p>
      </dgm:t>
    </dgm:pt>
    <dgm:pt modelId="{6F30E9FA-38EF-4909-A9EF-C9F19623F7AC}" type="sibTrans" cxnId="{0E9860C3-C915-49E3-9215-112DFCB04107}">
      <dgm:prSet/>
      <dgm:spPr/>
      <dgm:t>
        <a:bodyPr/>
        <a:lstStyle/>
        <a:p>
          <a:endParaRPr lang="en-US"/>
        </a:p>
      </dgm:t>
    </dgm:pt>
    <dgm:pt modelId="{A09A5829-1A9B-4058-9E13-4BD9E1640662}">
      <dgm:prSet/>
      <dgm:spPr/>
      <dgm:t>
        <a:bodyPr/>
        <a:lstStyle/>
        <a:p>
          <a:r>
            <a:rPr lang="cs-CZ"/>
            <a:t>14 autorů představeno čtyřmi až sedmi tituly</a:t>
          </a:r>
          <a:endParaRPr lang="en-US"/>
        </a:p>
      </dgm:t>
    </dgm:pt>
    <dgm:pt modelId="{FC5BB9B4-3017-4B40-9F44-D8EC8C779BD3}" type="parTrans" cxnId="{FCD6F0A7-2C9A-4E76-B27D-676E2823AE3D}">
      <dgm:prSet/>
      <dgm:spPr/>
      <dgm:t>
        <a:bodyPr/>
        <a:lstStyle/>
        <a:p>
          <a:endParaRPr lang="en-US"/>
        </a:p>
      </dgm:t>
    </dgm:pt>
    <dgm:pt modelId="{9264E374-D47B-4314-A688-050FE76B96A9}" type="sibTrans" cxnId="{FCD6F0A7-2C9A-4E76-B27D-676E2823AE3D}">
      <dgm:prSet/>
      <dgm:spPr/>
      <dgm:t>
        <a:bodyPr/>
        <a:lstStyle/>
        <a:p>
          <a:endParaRPr lang="en-US"/>
        </a:p>
      </dgm:t>
    </dgm:pt>
    <dgm:pt modelId="{B874DEC9-585C-4BB4-A1BB-498DE39C9E64}">
      <dgm:prSet/>
      <dgm:spPr/>
      <dgm:t>
        <a:bodyPr/>
        <a:lstStyle/>
        <a:p>
          <a:r>
            <a:rPr lang="cs-CZ" b="1" dirty="0"/>
            <a:t>Nejvíce knih na českém knižním trhu:</a:t>
          </a:r>
          <a:r>
            <a:rPr lang="cs-CZ" dirty="0"/>
            <a:t> </a:t>
          </a:r>
          <a:endParaRPr lang="en-US" dirty="0"/>
        </a:p>
      </dgm:t>
    </dgm:pt>
    <dgm:pt modelId="{31AA563B-8D7F-4C5C-A287-A22A26C2E42E}" type="parTrans" cxnId="{A9B57F3A-D1B7-44FC-8268-AEBFD36A1B5B}">
      <dgm:prSet/>
      <dgm:spPr/>
      <dgm:t>
        <a:bodyPr/>
        <a:lstStyle/>
        <a:p>
          <a:endParaRPr lang="en-US"/>
        </a:p>
      </dgm:t>
    </dgm:pt>
    <dgm:pt modelId="{B93510BC-A6BA-47D2-97EE-7F88F994EF71}" type="sibTrans" cxnId="{A9B57F3A-D1B7-44FC-8268-AEBFD36A1B5B}">
      <dgm:prSet/>
      <dgm:spPr/>
      <dgm:t>
        <a:bodyPr/>
        <a:lstStyle/>
        <a:p>
          <a:endParaRPr lang="en-US"/>
        </a:p>
      </dgm:t>
    </dgm:pt>
    <dgm:pt modelId="{ECECDDF8-C855-4622-A35B-7CB4B92ADB09}">
      <dgm:prSet/>
      <dgm:spPr/>
      <dgm:t>
        <a:bodyPr/>
        <a:lstStyle/>
        <a:p>
          <a:r>
            <a:rPr lang="cs-CZ" dirty="0"/>
            <a:t>10 Maurice </a:t>
          </a:r>
          <a:r>
            <a:rPr lang="cs-CZ" dirty="0" err="1"/>
            <a:t>Druon</a:t>
          </a:r>
          <a:r>
            <a:rPr lang="cs-CZ" dirty="0"/>
            <a:t> (1918-2009) a </a:t>
          </a:r>
          <a:r>
            <a:rPr lang="cs-CZ" dirty="0" err="1"/>
            <a:t>Violaine</a:t>
          </a:r>
          <a:r>
            <a:rPr lang="cs-CZ" dirty="0"/>
            <a:t> </a:t>
          </a:r>
          <a:r>
            <a:rPr lang="cs-CZ" dirty="0" err="1"/>
            <a:t>Vanoyeke</a:t>
          </a:r>
          <a:r>
            <a:rPr lang="cs-CZ" dirty="0"/>
            <a:t> (1956), </a:t>
          </a:r>
          <a:endParaRPr lang="en-US" dirty="0"/>
        </a:p>
      </dgm:t>
    </dgm:pt>
    <dgm:pt modelId="{F6A7AF0A-8D18-44F6-B471-A100DF0B4922}" type="parTrans" cxnId="{35931EC3-9083-4C9B-B441-CEEB9556EBCD}">
      <dgm:prSet/>
      <dgm:spPr/>
      <dgm:t>
        <a:bodyPr/>
        <a:lstStyle/>
        <a:p>
          <a:endParaRPr lang="en-US"/>
        </a:p>
      </dgm:t>
    </dgm:pt>
    <dgm:pt modelId="{6A8CC5BC-9CDF-4A07-B90F-C3EC7FA1DA02}" type="sibTrans" cxnId="{35931EC3-9083-4C9B-B441-CEEB9556EBCD}">
      <dgm:prSet/>
      <dgm:spPr/>
      <dgm:t>
        <a:bodyPr/>
        <a:lstStyle/>
        <a:p>
          <a:endParaRPr lang="en-US"/>
        </a:p>
      </dgm:t>
    </dgm:pt>
    <dgm:pt modelId="{EDC9642B-07AD-4DCB-9BCB-29DD2237DA72}">
      <dgm:prSet/>
      <dgm:spPr/>
      <dgm:t>
        <a:bodyPr/>
        <a:lstStyle/>
        <a:p>
          <a:r>
            <a:rPr lang="cs-CZ"/>
            <a:t>13 Gerald Messadié (1931) </a:t>
          </a:r>
          <a:endParaRPr lang="en-US"/>
        </a:p>
      </dgm:t>
    </dgm:pt>
    <dgm:pt modelId="{B34ED5D1-88D1-4F19-9627-1E5C325CF7F9}" type="parTrans" cxnId="{083A036E-7E3C-4E3F-8E90-168D853D6062}">
      <dgm:prSet/>
      <dgm:spPr/>
      <dgm:t>
        <a:bodyPr/>
        <a:lstStyle/>
        <a:p>
          <a:endParaRPr lang="en-US"/>
        </a:p>
      </dgm:t>
    </dgm:pt>
    <dgm:pt modelId="{DFFEC61B-2682-4B48-A0B7-D124C1F87855}" type="sibTrans" cxnId="{083A036E-7E3C-4E3F-8E90-168D853D6062}">
      <dgm:prSet/>
      <dgm:spPr/>
      <dgm:t>
        <a:bodyPr/>
        <a:lstStyle/>
        <a:p>
          <a:endParaRPr lang="en-US"/>
        </a:p>
      </dgm:t>
    </dgm:pt>
    <dgm:pt modelId="{F428E021-8D6A-4A6E-9CFC-97FCF4B4523B}">
      <dgm:prSet/>
      <dgm:spPr/>
      <dgm:t>
        <a:bodyPr/>
        <a:lstStyle/>
        <a:p>
          <a:r>
            <a:rPr lang="cs-CZ"/>
            <a:t>26 Anne Golon (1921-2017) </a:t>
          </a:r>
          <a:endParaRPr lang="en-US"/>
        </a:p>
      </dgm:t>
    </dgm:pt>
    <dgm:pt modelId="{E83AB9BB-9855-4503-9DC7-229ECBCF3712}" type="parTrans" cxnId="{D04C2BEB-3A78-4AE1-B025-CF0C8B848D1F}">
      <dgm:prSet/>
      <dgm:spPr/>
      <dgm:t>
        <a:bodyPr/>
        <a:lstStyle/>
        <a:p>
          <a:endParaRPr lang="en-US"/>
        </a:p>
      </dgm:t>
    </dgm:pt>
    <dgm:pt modelId="{1C537EA5-3ACD-4B95-A65F-99B430FA4F02}" type="sibTrans" cxnId="{D04C2BEB-3A78-4AE1-B025-CF0C8B848D1F}">
      <dgm:prSet/>
      <dgm:spPr/>
      <dgm:t>
        <a:bodyPr/>
        <a:lstStyle/>
        <a:p>
          <a:endParaRPr lang="en-US"/>
        </a:p>
      </dgm:t>
    </dgm:pt>
    <dgm:pt modelId="{76D5C7E7-FCF1-427A-B532-042932CB41D3}">
      <dgm:prSet/>
      <dgm:spPr/>
      <dgm:t>
        <a:bodyPr/>
        <a:lstStyle/>
        <a:p>
          <a:r>
            <a:rPr lang="cs-CZ"/>
            <a:t>29 Juliette Benzoni (1920)</a:t>
          </a:r>
          <a:endParaRPr lang="en-US"/>
        </a:p>
      </dgm:t>
    </dgm:pt>
    <dgm:pt modelId="{BB69D34D-9214-40F7-ABD5-047409FEF7EB}" type="parTrans" cxnId="{12A66AE1-23E8-45FD-A490-FABD4EEA17E1}">
      <dgm:prSet/>
      <dgm:spPr/>
      <dgm:t>
        <a:bodyPr/>
        <a:lstStyle/>
        <a:p>
          <a:endParaRPr lang="en-US"/>
        </a:p>
      </dgm:t>
    </dgm:pt>
    <dgm:pt modelId="{EB5E8C7A-DD57-4E10-86E2-A89D86331200}" type="sibTrans" cxnId="{12A66AE1-23E8-45FD-A490-FABD4EEA17E1}">
      <dgm:prSet/>
      <dgm:spPr/>
      <dgm:t>
        <a:bodyPr/>
        <a:lstStyle/>
        <a:p>
          <a:endParaRPr lang="en-US"/>
        </a:p>
      </dgm:t>
    </dgm:pt>
    <dgm:pt modelId="{7BDACAB5-3055-450A-9BD6-50AE0E45E214}">
      <dgm:prSet/>
      <dgm:spPr/>
      <dgm:t>
        <a:bodyPr/>
        <a:lstStyle/>
        <a:p>
          <a:r>
            <a:rPr lang="cs-CZ"/>
            <a:t>36 Robert Merle (1908-2004) </a:t>
          </a:r>
          <a:endParaRPr lang="en-US"/>
        </a:p>
      </dgm:t>
    </dgm:pt>
    <dgm:pt modelId="{63EDA8C1-7E87-4570-A7B3-BFBAA9601AC4}" type="parTrans" cxnId="{41108F4F-94B8-4B9F-A0A9-100686A72268}">
      <dgm:prSet/>
      <dgm:spPr/>
      <dgm:t>
        <a:bodyPr/>
        <a:lstStyle/>
        <a:p>
          <a:endParaRPr lang="en-US"/>
        </a:p>
      </dgm:t>
    </dgm:pt>
    <dgm:pt modelId="{80F9C806-6CC6-49EF-9A1D-A4E73C6C4C64}" type="sibTrans" cxnId="{41108F4F-94B8-4B9F-A0A9-100686A72268}">
      <dgm:prSet/>
      <dgm:spPr/>
      <dgm:t>
        <a:bodyPr/>
        <a:lstStyle/>
        <a:p>
          <a:endParaRPr lang="en-US"/>
        </a:p>
      </dgm:t>
    </dgm:pt>
    <dgm:pt modelId="{754E3437-E0B8-4F15-A88C-85D32C490022}">
      <dgm:prSet/>
      <dgm:spPr/>
      <dgm:t>
        <a:bodyPr/>
        <a:lstStyle/>
        <a:p>
          <a:r>
            <a:rPr lang="cs-CZ"/>
            <a:t>48 Christian Jacq (1947)</a:t>
          </a:r>
          <a:endParaRPr lang="en-US"/>
        </a:p>
      </dgm:t>
    </dgm:pt>
    <dgm:pt modelId="{9ADF06A2-31DE-48FB-B8A3-C5C4538FA9B6}" type="parTrans" cxnId="{5743FBE9-28D0-4EB7-9C77-D205311723F3}">
      <dgm:prSet/>
      <dgm:spPr/>
      <dgm:t>
        <a:bodyPr/>
        <a:lstStyle/>
        <a:p>
          <a:endParaRPr lang="en-US"/>
        </a:p>
      </dgm:t>
    </dgm:pt>
    <dgm:pt modelId="{459D1C05-2565-45D8-A7AE-7FB874450FC3}" type="sibTrans" cxnId="{5743FBE9-28D0-4EB7-9C77-D205311723F3}">
      <dgm:prSet/>
      <dgm:spPr/>
      <dgm:t>
        <a:bodyPr/>
        <a:lstStyle/>
        <a:p>
          <a:endParaRPr lang="en-US"/>
        </a:p>
      </dgm:t>
    </dgm:pt>
    <dgm:pt modelId="{FABCD32F-ACA3-F94A-9807-84D47B5C5BE3}" type="pres">
      <dgm:prSet presAssocID="{3D6703D1-70A0-4AA1-84A0-377802296B18}" presName="vert0" presStyleCnt="0">
        <dgm:presLayoutVars>
          <dgm:dir/>
          <dgm:animOne val="branch"/>
          <dgm:animLvl val="lvl"/>
        </dgm:presLayoutVars>
      </dgm:prSet>
      <dgm:spPr/>
    </dgm:pt>
    <dgm:pt modelId="{B8AB6E37-9A3E-D646-BCB3-1C5A9FD5F625}" type="pres">
      <dgm:prSet presAssocID="{0D74DCBC-2E55-4424-956F-DC976E577CC7}" presName="thickLine" presStyleLbl="alignNode1" presStyleIdx="0" presStyleCnt="11"/>
      <dgm:spPr/>
    </dgm:pt>
    <dgm:pt modelId="{A598FF31-4921-EB45-A601-83AA2A7AE0BE}" type="pres">
      <dgm:prSet presAssocID="{0D74DCBC-2E55-4424-956F-DC976E577CC7}" presName="horz1" presStyleCnt="0"/>
      <dgm:spPr/>
    </dgm:pt>
    <dgm:pt modelId="{BFF0821C-6549-3B48-85AE-B2331B7BFB0E}" type="pres">
      <dgm:prSet presAssocID="{0D74DCBC-2E55-4424-956F-DC976E577CC7}" presName="tx1" presStyleLbl="revTx" presStyleIdx="0" presStyleCnt="11"/>
      <dgm:spPr/>
    </dgm:pt>
    <dgm:pt modelId="{C1D38211-08FD-A249-8492-4E02F0F9A3D5}" type="pres">
      <dgm:prSet presAssocID="{0D74DCBC-2E55-4424-956F-DC976E577CC7}" presName="vert1" presStyleCnt="0"/>
      <dgm:spPr/>
    </dgm:pt>
    <dgm:pt modelId="{D5061B60-6F7A-DE46-8BF8-EAB20686196C}" type="pres">
      <dgm:prSet presAssocID="{969BD8AD-1DB8-4CC4-809D-E370E7EEAFEB}" presName="thickLine" presStyleLbl="alignNode1" presStyleIdx="1" presStyleCnt="11"/>
      <dgm:spPr/>
    </dgm:pt>
    <dgm:pt modelId="{5D633C37-2854-DD42-981C-47A7BD4F0CFF}" type="pres">
      <dgm:prSet presAssocID="{969BD8AD-1DB8-4CC4-809D-E370E7EEAFEB}" presName="horz1" presStyleCnt="0"/>
      <dgm:spPr/>
    </dgm:pt>
    <dgm:pt modelId="{87BC1DC5-13E4-EC49-8923-9CF652924F11}" type="pres">
      <dgm:prSet presAssocID="{969BD8AD-1DB8-4CC4-809D-E370E7EEAFEB}" presName="tx1" presStyleLbl="revTx" presStyleIdx="1" presStyleCnt="11"/>
      <dgm:spPr/>
    </dgm:pt>
    <dgm:pt modelId="{A492B4A9-8109-6C43-9D06-61E081AAA30D}" type="pres">
      <dgm:prSet presAssocID="{969BD8AD-1DB8-4CC4-809D-E370E7EEAFEB}" presName="vert1" presStyleCnt="0"/>
      <dgm:spPr/>
    </dgm:pt>
    <dgm:pt modelId="{FC681D89-BCD6-FE41-9CCE-751497DCCEBB}" type="pres">
      <dgm:prSet presAssocID="{C7F6A5E5-8A85-41FA-87D3-97DC6EFF8759}" presName="thickLine" presStyleLbl="alignNode1" presStyleIdx="2" presStyleCnt="11"/>
      <dgm:spPr/>
    </dgm:pt>
    <dgm:pt modelId="{15EE7543-5257-BF4E-B26F-837CFA54CF45}" type="pres">
      <dgm:prSet presAssocID="{C7F6A5E5-8A85-41FA-87D3-97DC6EFF8759}" presName="horz1" presStyleCnt="0"/>
      <dgm:spPr/>
    </dgm:pt>
    <dgm:pt modelId="{38626407-8C2A-3843-B1B8-D6C20A2620AB}" type="pres">
      <dgm:prSet presAssocID="{C7F6A5E5-8A85-41FA-87D3-97DC6EFF8759}" presName="tx1" presStyleLbl="revTx" presStyleIdx="2" presStyleCnt="11"/>
      <dgm:spPr/>
    </dgm:pt>
    <dgm:pt modelId="{77063B38-B272-E844-8515-7E89FF32B854}" type="pres">
      <dgm:prSet presAssocID="{C7F6A5E5-8A85-41FA-87D3-97DC6EFF8759}" presName="vert1" presStyleCnt="0"/>
      <dgm:spPr/>
    </dgm:pt>
    <dgm:pt modelId="{2256C1AE-39DC-1143-B7D8-F545D412FCD9}" type="pres">
      <dgm:prSet presAssocID="{A09A5829-1A9B-4058-9E13-4BD9E1640662}" presName="thickLine" presStyleLbl="alignNode1" presStyleIdx="3" presStyleCnt="11"/>
      <dgm:spPr/>
    </dgm:pt>
    <dgm:pt modelId="{39D1CA93-EC66-7849-BB13-FFAFB0EF0404}" type="pres">
      <dgm:prSet presAssocID="{A09A5829-1A9B-4058-9E13-4BD9E1640662}" presName="horz1" presStyleCnt="0"/>
      <dgm:spPr/>
    </dgm:pt>
    <dgm:pt modelId="{56F262E4-35F4-A84B-8B1D-6C077D5D29F5}" type="pres">
      <dgm:prSet presAssocID="{A09A5829-1A9B-4058-9E13-4BD9E1640662}" presName="tx1" presStyleLbl="revTx" presStyleIdx="3" presStyleCnt="11"/>
      <dgm:spPr/>
    </dgm:pt>
    <dgm:pt modelId="{5A206E5F-7FEF-DC4F-8C11-4DD1B67470D0}" type="pres">
      <dgm:prSet presAssocID="{A09A5829-1A9B-4058-9E13-4BD9E1640662}" presName="vert1" presStyleCnt="0"/>
      <dgm:spPr/>
    </dgm:pt>
    <dgm:pt modelId="{9653E44B-5AD1-CF4C-9A27-9C8AD05D22E7}" type="pres">
      <dgm:prSet presAssocID="{B874DEC9-585C-4BB4-A1BB-498DE39C9E64}" presName="thickLine" presStyleLbl="alignNode1" presStyleIdx="4" presStyleCnt="11"/>
      <dgm:spPr/>
    </dgm:pt>
    <dgm:pt modelId="{B43044AE-DA29-1349-8078-CBC4F8EC1972}" type="pres">
      <dgm:prSet presAssocID="{B874DEC9-585C-4BB4-A1BB-498DE39C9E64}" presName="horz1" presStyleCnt="0"/>
      <dgm:spPr/>
    </dgm:pt>
    <dgm:pt modelId="{41431C0C-43CB-4742-A9C7-CA821A9B0E16}" type="pres">
      <dgm:prSet presAssocID="{B874DEC9-585C-4BB4-A1BB-498DE39C9E64}" presName="tx1" presStyleLbl="revTx" presStyleIdx="4" presStyleCnt="11"/>
      <dgm:spPr/>
    </dgm:pt>
    <dgm:pt modelId="{1C6C42B3-3FD7-DD40-8C9C-3E4F3CCBE1D5}" type="pres">
      <dgm:prSet presAssocID="{B874DEC9-585C-4BB4-A1BB-498DE39C9E64}" presName="vert1" presStyleCnt="0"/>
      <dgm:spPr/>
    </dgm:pt>
    <dgm:pt modelId="{F7B7619C-26A6-2740-BD5D-39BF1C1C0402}" type="pres">
      <dgm:prSet presAssocID="{ECECDDF8-C855-4622-A35B-7CB4B92ADB09}" presName="thickLine" presStyleLbl="alignNode1" presStyleIdx="5" presStyleCnt="11"/>
      <dgm:spPr/>
    </dgm:pt>
    <dgm:pt modelId="{5CD28616-6093-D34D-8C65-9C7B87CB7E64}" type="pres">
      <dgm:prSet presAssocID="{ECECDDF8-C855-4622-A35B-7CB4B92ADB09}" presName="horz1" presStyleCnt="0"/>
      <dgm:spPr/>
    </dgm:pt>
    <dgm:pt modelId="{DBC927A0-A4A8-964B-AB41-B71781A99E0F}" type="pres">
      <dgm:prSet presAssocID="{ECECDDF8-C855-4622-A35B-7CB4B92ADB09}" presName="tx1" presStyleLbl="revTx" presStyleIdx="5" presStyleCnt="11"/>
      <dgm:spPr/>
    </dgm:pt>
    <dgm:pt modelId="{02F4918E-9318-A640-9C0D-BDD9EF71D28B}" type="pres">
      <dgm:prSet presAssocID="{ECECDDF8-C855-4622-A35B-7CB4B92ADB09}" presName="vert1" presStyleCnt="0"/>
      <dgm:spPr/>
    </dgm:pt>
    <dgm:pt modelId="{69BE5185-4E8F-DC42-8B57-86D6D33C098D}" type="pres">
      <dgm:prSet presAssocID="{EDC9642B-07AD-4DCB-9BCB-29DD2237DA72}" presName="thickLine" presStyleLbl="alignNode1" presStyleIdx="6" presStyleCnt="11"/>
      <dgm:spPr/>
    </dgm:pt>
    <dgm:pt modelId="{4004C3B3-ADAB-DA41-B7EB-6563F085D009}" type="pres">
      <dgm:prSet presAssocID="{EDC9642B-07AD-4DCB-9BCB-29DD2237DA72}" presName="horz1" presStyleCnt="0"/>
      <dgm:spPr/>
    </dgm:pt>
    <dgm:pt modelId="{6C15A7F8-2775-E24E-8F0E-416973D243E1}" type="pres">
      <dgm:prSet presAssocID="{EDC9642B-07AD-4DCB-9BCB-29DD2237DA72}" presName="tx1" presStyleLbl="revTx" presStyleIdx="6" presStyleCnt="11"/>
      <dgm:spPr/>
    </dgm:pt>
    <dgm:pt modelId="{6A0EA3F7-3C3E-8045-8EC0-ED81C7432534}" type="pres">
      <dgm:prSet presAssocID="{EDC9642B-07AD-4DCB-9BCB-29DD2237DA72}" presName="vert1" presStyleCnt="0"/>
      <dgm:spPr/>
    </dgm:pt>
    <dgm:pt modelId="{4691935D-75C8-484D-B7C0-A50677EFBDA1}" type="pres">
      <dgm:prSet presAssocID="{F428E021-8D6A-4A6E-9CFC-97FCF4B4523B}" presName="thickLine" presStyleLbl="alignNode1" presStyleIdx="7" presStyleCnt="11"/>
      <dgm:spPr/>
    </dgm:pt>
    <dgm:pt modelId="{4FCC1B33-00FD-7B4A-8A6C-776441516044}" type="pres">
      <dgm:prSet presAssocID="{F428E021-8D6A-4A6E-9CFC-97FCF4B4523B}" presName="horz1" presStyleCnt="0"/>
      <dgm:spPr/>
    </dgm:pt>
    <dgm:pt modelId="{8F57268F-C328-184B-8E7F-9C2D0E2068B4}" type="pres">
      <dgm:prSet presAssocID="{F428E021-8D6A-4A6E-9CFC-97FCF4B4523B}" presName="tx1" presStyleLbl="revTx" presStyleIdx="7" presStyleCnt="11"/>
      <dgm:spPr/>
    </dgm:pt>
    <dgm:pt modelId="{4857C570-4F51-0E49-8901-5432BCC82706}" type="pres">
      <dgm:prSet presAssocID="{F428E021-8D6A-4A6E-9CFC-97FCF4B4523B}" presName="vert1" presStyleCnt="0"/>
      <dgm:spPr/>
    </dgm:pt>
    <dgm:pt modelId="{74847DE9-3BD6-EC4F-BC13-EC54ACDC6904}" type="pres">
      <dgm:prSet presAssocID="{76D5C7E7-FCF1-427A-B532-042932CB41D3}" presName="thickLine" presStyleLbl="alignNode1" presStyleIdx="8" presStyleCnt="11"/>
      <dgm:spPr/>
    </dgm:pt>
    <dgm:pt modelId="{24386300-15AB-874C-AEA3-156B6FACA166}" type="pres">
      <dgm:prSet presAssocID="{76D5C7E7-FCF1-427A-B532-042932CB41D3}" presName="horz1" presStyleCnt="0"/>
      <dgm:spPr/>
    </dgm:pt>
    <dgm:pt modelId="{9B895D11-C80D-7D4A-8A02-F4F8A64761DC}" type="pres">
      <dgm:prSet presAssocID="{76D5C7E7-FCF1-427A-B532-042932CB41D3}" presName="tx1" presStyleLbl="revTx" presStyleIdx="8" presStyleCnt="11"/>
      <dgm:spPr/>
    </dgm:pt>
    <dgm:pt modelId="{EF1A9B30-2690-024E-B235-492FE1AF59C9}" type="pres">
      <dgm:prSet presAssocID="{76D5C7E7-FCF1-427A-B532-042932CB41D3}" presName="vert1" presStyleCnt="0"/>
      <dgm:spPr/>
    </dgm:pt>
    <dgm:pt modelId="{2C322ACD-DF8F-F346-8D48-2343F8FDAC5B}" type="pres">
      <dgm:prSet presAssocID="{7BDACAB5-3055-450A-9BD6-50AE0E45E214}" presName="thickLine" presStyleLbl="alignNode1" presStyleIdx="9" presStyleCnt="11"/>
      <dgm:spPr/>
    </dgm:pt>
    <dgm:pt modelId="{F98E046F-F4F6-4D42-84CE-AE77ED5D90B8}" type="pres">
      <dgm:prSet presAssocID="{7BDACAB5-3055-450A-9BD6-50AE0E45E214}" presName="horz1" presStyleCnt="0"/>
      <dgm:spPr/>
    </dgm:pt>
    <dgm:pt modelId="{1EE568A9-FE2B-F54A-98E9-852AD993069A}" type="pres">
      <dgm:prSet presAssocID="{7BDACAB5-3055-450A-9BD6-50AE0E45E214}" presName="tx1" presStyleLbl="revTx" presStyleIdx="9" presStyleCnt="11"/>
      <dgm:spPr/>
    </dgm:pt>
    <dgm:pt modelId="{ED677600-D70B-4145-B06E-948D9BB9CB4C}" type="pres">
      <dgm:prSet presAssocID="{7BDACAB5-3055-450A-9BD6-50AE0E45E214}" presName="vert1" presStyleCnt="0"/>
      <dgm:spPr/>
    </dgm:pt>
    <dgm:pt modelId="{34AF7443-FF5B-CC48-90D4-B1994CAA7A29}" type="pres">
      <dgm:prSet presAssocID="{754E3437-E0B8-4F15-A88C-85D32C490022}" presName="thickLine" presStyleLbl="alignNode1" presStyleIdx="10" presStyleCnt="11"/>
      <dgm:spPr/>
    </dgm:pt>
    <dgm:pt modelId="{765F5CA8-3573-9D4E-9E6B-996314731388}" type="pres">
      <dgm:prSet presAssocID="{754E3437-E0B8-4F15-A88C-85D32C490022}" presName="horz1" presStyleCnt="0"/>
      <dgm:spPr/>
    </dgm:pt>
    <dgm:pt modelId="{DA0914D0-44C7-8648-A20B-AAE88A35C6FC}" type="pres">
      <dgm:prSet presAssocID="{754E3437-E0B8-4F15-A88C-85D32C490022}" presName="tx1" presStyleLbl="revTx" presStyleIdx="10" presStyleCnt="11"/>
      <dgm:spPr/>
    </dgm:pt>
    <dgm:pt modelId="{7282079F-1E8F-9A47-8B18-7F0EDA977575}" type="pres">
      <dgm:prSet presAssocID="{754E3437-E0B8-4F15-A88C-85D32C490022}" presName="vert1" presStyleCnt="0"/>
      <dgm:spPr/>
    </dgm:pt>
  </dgm:ptLst>
  <dgm:cxnLst>
    <dgm:cxn modelId="{C21E2401-8BEE-024A-9AE2-3394584A1596}" type="presOf" srcId="{F428E021-8D6A-4A6E-9CFC-97FCF4B4523B}" destId="{8F57268F-C328-184B-8E7F-9C2D0E2068B4}" srcOrd="0" destOrd="0" presId="urn:microsoft.com/office/officeart/2008/layout/LinedList"/>
    <dgm:cxn modelId="{B0251E04-5F9F-464E-963F-CE164442A585}" type="presOf" srcId="{76D5C7E7-FCF1-427A-B532-042932CB41D3}" destId="{9B895D11-C80D-7D4A-8A02-F4F8A64761DC}" srcOrd="0" destOrd="0" presId="urn:microsoft.com/office/officeart/2008/layout/LinedList"/>
    <dgm:cxn modelId="{BCF7C11B-6CCE-9E43-8647-4C14955EDE24}" type="presOf" srcId="{7BDACAB5-3055-450A-9BD6-50AE0E45E214}" destId="{1EE568A9-FE2B-F54A-98E9-852AD993069A}" srcOrd="0" destOrd="0" presId="urn:microsoft.com/office/officeart/2008/layout/LinedList"/>
    <dgm:cxn modelId="{BF57C831-29BB-9D4D-A6DA-E056CA870CBD}" type="presOf" srcId="{754E3437-E0B8-4F15-A88C-85D32C490022}" destId="{DA0914D0-44C7-8648-A20B-AAE88A35C6FC}" srcOrd="0" destOrd="0" presId="urn:microsoft.com/office/officeart/2008/layout/LinedList"/>
    <dgm:cxn modelId="{A9B57F3A-D1B7-44FC-8268-AEBFD36A1B5B}" srcId="{3D6703D1-70A0-4AA1-84A0-377802296B18}" destId="{B874DEC9-585C-4BB4-A1BB-498DE39C9E64}" srcOrd="4" destOrd="0" parTransId="{31AA563B-8D7F-4C5C-A287-A22A26C2E42E}" sibTransId="{B93510BC-A6BA-47D2-97EE-7F88F994EF71}"/>
    <dgm:cxn modelId="{41108F4F-94B8-4B9F-A0A9-100686A72268}" srcId="{3D6703D1-70A0-4AA1-84A0-377802296B18}" destId="{7BDACAB5-3055-450A-9BD6-50AE0E45E214}" srcOrd="9" destOrd="0" parTransId="{63EDA8C1-7E87-4570-A7B3-BFBAA9601AC4}" sibTransId="{80F9C806-6CC6-49EF-9A1D-A4E73C6C4C64}"/>
    <dgm:cxn modelId="{1D504D52-619C-BB41-A69F-54ADC82694E5}" type="presOf" srcId="{969BD8AD-1DB8-4CC4-809D-E370E7EEAFEB}" destId="{87BC1DC5-13E4-EC49-8923-9CF652924F11}" srcOrd="0" destOrd="0" presId="urn:microsoft.com/office/officeart/2008/layout/LinedList"/>
    <dgm:cxn modelId="{29E06A52-A060-0B4A-B27F-CD386B11C342}" type="presOf" srcId="{3D6703D1-70A0-4AA1-84A0-377802296B18}" destId="{FABCD32F-ACA3-F94A-9807-84D47B5C5BE3}" srcOrd="0" destOrd="0" presId="urn:microsoft.com/office/officeart/2008/layout/LinedList"/>
    <dgm:cxn modelId="{75269153-1CDC-DB4E-AC50-D3318522C663}" type="presOf" srcId="{C7F6A5E5-8A85-41FA-87D3-97DC6EFF8759}" destId="{38626407-8C2A-3843-B1B8-D6C20A2620AB}" srcOrd="0" destOrd="0" presId="urn:microsoft.com/office/officeart/2008/layout/LinedList"/>
    <dgm:cxn modelId="{083A036E-7E3C-4E3F-8E90-168D853D6062}" srcId="{3D6703D1-70A0-4AA1-84A0-377802296B18}" destId="{EDC9642B-07AD-4DCB-9BCB-29DD2237DA72}" srcOrd="6" destOrd="0" parTransId="{B34ED5D1-88D1-4F19-9627-1E5C325CF7F9}" sibTransId="{DFFEC61B-2682-4B48-A0B7-D124C1F87855}"/>
    <dgm:cxn modelId="{2FFECD7D-4F43-984A-B341-29548E3E9891}" type="presOf" srcId="{B874DEC9-585C-4BB4-A1BB-498DE39C9E64}" destId="{41431C0C-43CB-4742-A9C7-CA821A9B0E16}" srcOrd="0" destOrd="0" presId="urn:microsoft.com/office/officeart/2008/layout/LinedList"/>
    <dgm:cxn modelId="{FCD6F0A7-2C9A-4E76-B27D-676E2823AE3D}" srcId="{3D6703D1-70A0-4AA1-84A0-377802296B18}" destId="{A09A5829-1A9B-4058-9E13-4BD9E1640662}" srcOrd="3" destOrd="0" parTransId="{FC5BB9B4-3017-4B40-9F44-D8EC8C779BD3}" sibTransId="{9264E374-D47B-4314-A688-050FE76B96A9}"/>
    <dgm:cxn modelId="{6792DEA9-CAD8-4E19-8664-CBC19871C531}" srcId="{3D6703D1-70A0-4AA1-84A0-377802296B18}" destId="{969BD8AD-1DB8-4CC4-809D-E370E7EEAFEB}" srcOrd="1" destOrd="0" parTransId="{093E7B15-CC6A-4BE6-A7DB-6C729DFD87BC}" sibTransId="{AE1D2469-41EA-4298-AB58-F06EBB6E5416}"/>
    <dgm:cxn modelId="{967CC8B5-7238-534D-8DEA-DBAC1D764D74}" type="presOf" srcId="{A09A5829-1A9B-4058-9E13-4BD9E1640662}" destId="{56F262E4-35F4-A84B-8B1D-6C077D5D29F5}" srcOrd="0" destOrd="0" presId="urn:microsoft.com/office/officeart/2008/layout/LinedList"/>
    <dgm:cxn modelId="{35931EC3-9083-4C9B-B441-CEEB9556EBCD}" srcId="{3D6703D1-70A0-4AA1-84A0-377802296B18}" destId="{ECECDDF8-C855-4622-A35B-7CB4B92ADB09}" srcOrd="5" destOrd="0" parTransId="{F6A7AF0A-8D18-44F6-B471-A100DF0B4922}" sibTransId="{6A8CC5BC-9CDF-4A07-B90F-C3EC7FA1DA02}"/>
    <dgm:cxn modelId="{0E9860C3-C915-49E3-9215-112DFCB04107}" srcId="{3D6703D1-70A0-4AA1-84A0-377802296B18}" destId="{C7F6A5E5-8A85-41FA-87D3-97DC6EFF8759}" srcOrd="2" destOrd="0" parTransId="{DE9C59DC-CC66-4E4D-A74E-5CE891AD5A11}" sibTransId="{6F30E9FA-38EF-4909-A9EF-C9F19623F7AC}"/>
    <dgm:cxn modelId="{511CBBD3-5B3A-BF49-A9A8-9A9E1DADFEB9}" type="presOf" srcId="{0D74DCBC-2E55-4424-956F-DC976E577CC7}" destId="{BFF0821C-6549-3B48-85AE-B2331B7BFB0E}" srcOrd="0" destOrd="0" presId="urn:microsoft.com/office/officeart/2008/layout/LinedList"/>
    <dgm:cxn modelId="{9F5166D6-630B-2541-BD35-127FC865FDDE}" type="presOf" srcId="{ECECDDF8-C855-4622-A35B-7CB4B92ADB09}" destId="{DBC927A0-A4A8-964B-AB41-B71781A99E0F}" srcOrd="0" destOrd="0" presId="urn:microsoft.com/office/officeart/2008/layout/LinedList"/>
    <dgm:cxn modelId="{718184D8-5C68-D940-8D5C-10DE4141DD58}" type="presOf" srcId="{EDC9642B-07AD-4DCB-9BCB-29DD2237DA72}" destId="{6C15A7F8-2775-E24E-8F0E-416973D243E1}" srcOrd="0" destOrd="0" presId="urn:microsoft.com/office/officeart/2008/layout/LinedList"/>
    <dgm:cxn modelId="{12A66AE1-23E8-45FD-A490-FABD4EEA17E1}" srcId="{3D6703D1-70A0-4AA1-84A0-377802296B18}" destId="{76D5C7E7-FCF1-427A-B532-042932CB41D3}" srcOrd="8" destOrd="0" parTransId="{BB69D34D-9214-40F7-ABD5-047409FEF7EB}" sibTransId="{EB5E8C7A-DD57-4E10-86E2-A89D86331200}"/>
    <dgm:cxn modelId="{EC2C82E8-4916-416F-8D55-9838C8976E3E}" srcId="{3D6703D1-70A0-4AA1-84A0-377802296B18}" destId="{0D74DCBC-2E55-4424-956F-DC976E577CC7}" srcOrd="0" destOrd="0" parTransId="{9C6A5451-7383-416F-AA95-CB6E5DFDAAF5}" sibTransId="{83EEAC02-AD82-4840-A645-852001C0BB2B}"/>
    <dgm:cxn modelId="{5743FBE9-28D0-4EB7-9C77-D205311723F3}" srcId="{3D6703D1-70A0-4AA1-84A0-377802296B18}" destId="{754E3437-E0B8-4F15-A88C-85D32C490022}" srcOrd="10" destOrd="0" parTransId="{9ADF06A2-31DE-48FB-B8A3-C5C4538FA9B6}" sibTransId="{459D1C05-2565-45D8-A7AE-7FB874450FC3}"/>
    <dgm:cxn modelId="{D04C2BEB-3A78-4AE1-B025-CF0C8B848D1F}" srcId="{3D6703D1-70A0-4AA1-84A0-377802296B18}" destId="{F428E021-8D6A-4A6E-9CFC-97FCF4B4523B}" srcOrd="7" destOrd="0" parTransId="{E83AB9BB-9855-4503-9DC7-229ECBCF3712}" sibTransId="{1C537EA5-3ACD-4B95-A65F-99B430FA4F02}"/>
    <dgm:cxn modelId="{CBA6FF73-F78E-3F4F-9E51-C4BD654B44D1}" type="presParOf" srcId="{FABCD32F-ACA3-F94A-9807-84D47B5C5BE3}" destId="{B8AB6E37-9A3E-D646-BCB3-1C5A9FD5F625}" srcOrd="0" destOrd="0" presId="urn:microsoft.com/office/officeart/2008/layout/LinedList"/>
    <dgm:cxn modelId="{27B1658A-DB3F-9649-95CA-AF5E15A1A965}" type="presParOf" srcId="{FABCD32F-ACA3-F94A-9807-84D47B5C5BE3}" destId="{A598FF31-4921-EB45-A601-83AA2A7AE0BE}" srcOrd="1" destOrd="0" presId="urn:microsoft.com/office/officeart/2008/layout/LinedList"/>
    <dgm:cxn modelId="{8DD01D0C-3910-244F-A9F9-B7941A9F800A}" type="presParOf" srcId="{A598FF31-4921-EB45-A601-83AA2A7AE0BE}" destId="{BFF0821C-6549-3B48-85AE-B2331B7BFB0E}" srcOrd="0" destOrd="0" presId="urn:microsoft.com/office/officeart/2008/layout/LinedList"/>
    <dgm:cxn modelId="{5BA7A7B2-1FF2-4D47-879B-26C32EDC55A9}" type="presParOf" srcId="{A598FF31-4921-EB45-A601-83AA2A7AE0BE}" destId="{C1D38211-08FD-A249-8492-4E02F0F9A3D5}" srcOrd="1" destOrd="0" presId="urn:microsoft.com/office/officeart/2008/layout/LinedList"/>
    <dgm:cxn modelId="{9DAE5804-F499-8344-B9F5-BA03F1151349}" type="presParOf" srcId="{FABCD32F-ACA3-F94A-9807-84D47B5C5BE3}" destId="{D5061B60-6F7A-DE46-8BF8-EAB20686196C}" srcOrd="2" destOrd="0" presId="urn:microsoft.com/office/officeart/2008/layout/LinedList"/>
    <dgm:cxn modelId="{7A02AEAF-4419-A24D-B4A4-F795BB0233E5}" type="presParOf" srcId="{FABCD32F-ACA3-F94A-9807-84D47B5C5BE3}" destId="{5D633C37-2854-DD42-981C-47A7BD4F0CFF}" srcOrd="3" destOrd="0" presId="urn:microsoft.com/office/officeart/2008/layout/LinedList"/>
    <dgm:cxn modelId="{35AFC648-0E62-7541-9B6F-A7AC42E9DF61}" type="presParOf" srcId="{5D633C37-2854-DD42-981C-47A7BD4F0CFF}" destId="{87BC1DC5-13E4-EC49-8923-9CF652924F11}" srcOrd="0" destOrd="0" presId="urn:microsoft.com/office/officeart/2008/layout/LinedList"/>
    <dgm:cxn modelId="{B1CCB018-CBF4-FA44-9BF8-DBF66BA3E836}" type="presParOf" srcId="{5D633C37-2854-DD42-981C-47A7BD4F0CFF}" destId="{A492B4A9-8109-6C43-9D06-61E081AAA30D}" srcOrd="1" destOrd="0" presId="urn:microsoft.com/office/officeart/2008/layout/LinedList"/>
    <dgm:cxn modelId="{F2D583D4-9019-4241-853F-6BA88F7CBB38}" type="presParOf" srcId="{FABCD32F-ACA3-F94A-9807-84D47B5C5BE3}" destId="{FC681D89-BCD6-FE41-9CCE-751497DCCEBB}" srcOrd="4" destOrd="0" presId="urn:microsoft.com/office/officeart/2008/layout/LinedList"/>
    <dgm:cxn modelId="{D0157CCF-D5C1-FF45-ACFF-893C44852EB5}" type="presParOf" srcId="{FABCD32F-ACA3-F94A-9807-84D47B5C5BE3}" destId="{15EE7543-5257-BF4E-B26F-837CFA54CF45}" srcOrd="5" destOrd="0" presId="urn:microsoft.com/office/officeart/2008/layout/LinedList"/>
    <dgm:cxn modelId="{C6BEB02E-7C5F-C14F-8BB5-C7881FD578D4}" type="presParOf" srcId="{15EE7543-5257-BF4E-B26F-837CFA54CF45}" destId="{38626407-8C2A-3843-B1B8-D6C20A2620AB}" srcOrd="0" destOrd="0" presId="urn:microsoft.com/office/officeart/2008/layout/LinedList"/>
    <dgm:cxn modelId="{3C0C2117-CF77-DF41-B4AC-A829CCBA6652}" type="presParOf" srcId="{15EE7543-5257-BF4E-B26F-837CFA54CF45}" destId="{77063B38-B272-E844-8515-7E89FF32B854}" srcOrd="1" destOrd="0" presId="urn:microsoft.com/office/officeart/2008/layout/LinedList"/>
    <dgm:cxn modelId="{4E57E8A5-066D-B449-8BED-50B78EDEFFAF}" type="presParOf" srcId="{FABCD32F-ACA3-F94A-9807-84D47B5C5BE3}" destId="{2256C1AE-39DC-1143-B7D8-F545D412FCD9}" srcOrd="6" destOrd="0" presId="urn:microsoft.com/office/officeart/2008/layout/LinedList"/>
    <dgm:cxn modelId="{3EB0CF58-7686-B649-A0BC-68D6D9BC75D4}" type="presParOf" srcId="{FABCD32F-ACA3-F94A-9807-84D47B5C5BE3}" destId="{39D1CA93-EC66-7849-BB13-FFAFB0EF0404}" srcOrd="7" destOrd="0" presId="urn:microsoft.com/office/officeart/2008/layout/LinedList"/>
    <dgm:cxn modelId="{C64DA71A-BAB1-DF40-ABD4-1270AA8D4A08}" type="presParOf" srcId="{39D1CA93-EC66-7849-BB13-FFAFB0EF0404}" destId="{56F262E4-35F4-A84B-8B1D-6C077D5D29F5}" srcOrd="0" destOrd="0" presId="urn:microsoft.com/office/officeart/2008/layout/LinedList"/>
    <dgm:cxn modelId="{08500B60-22D5-1F47-BC3B-39029EBEF9AC}" type="presParOf" srcId="{39D1CA93-EC66-7849-BB13-FFAFB0EF0404}" destId="{5A206E5F-7FEF-DC4F-8C11-4DD1B67470D0}" srcOrd="1" destOrd="0" presId="urn:microsoft.com/office/officeart/2008/layout/LinedList"/>
    <dgm:cxn modelId="{6767CD67-F056-C44A-BF14-011066A15C4C}" type="presParOf" srcId="{FABCD32F-ACA3-F94A-9807-84D47B5C5BE3}" destId="{9653E44B-5AD1-CF4C-9A27-9C8AD05D22E7}" srcOrd="8" destOrd="0" presId="urn:microsoft.com/office/officeart/2008/layout/LinedList"/>
    <dgm:cxn modelId="{663FE58D-85C2-264B-9028-EDD2BF369EAB}" type="presParOf" srcId="{FABCD32F-ACA3-F94A-9807-84D47B5C5BE3}" destId="{B43044AE-DA29-1349-8078-CBC4F8EC1972}" srcOrd="9" destOrd="0" presId="urn:microsoft.com/office/officeart/2008/layout/LinedList"/>
    <dgm:cxn modelId="{393CD273-2148-D947-9771-762B57DC0C71}" type="presParOf" srcId="{B43044AE-DA29-1349-8078-CBC4F8EC1972}" destId="{41431C0C-43CB-4742-A9C7-CA821A9B0E16}" srcOrd="0" destOrd="0" presId="urn:microsoft.com/office/officeart/2008/layout/LinedList"/>
    <dgm:cxn modelId="{C77A4649-B69F-FD4F-B0A0-7F272D29FBC2}" type="presParOf" srcId="{B43044AE-DA29-1349-8078-CBC4F8EC1972}" destId="{1C6C42B3-3FD7-DD40-8C9C-3E4F3CCBE1D5}" srcOrd="1" destOrd="0" presId="urn:microsoft.com/office/officeart/2008/layout/LinedList"/>
    <dgm:cxn modelId="{E33ADB4A-F15C-074E-858B-C2AF3FB0C797}" type="presParOf" srcId="{FABCD32F-ACA3-F94A-9807-84D47B5C5BE3}" destId="{F7B7619C-26A6-2740-BD5D-39BF1C1C0402}" srcOrd="10" destOrd="0" presId="urn:microsoft.com/office/officeart/2008/layout/LinedList"/>
    <dgm:cxn modelId="{399A1B96-5933-7E41-86D8-91CE9E04F4BA}" type="presParOf" srcId="{FABCD32F-ACA3-F94A-9807-84D47B5C5BE3}" destId="{5CD28616-6093-D34D-8C65-9C7B87CB7E64}" srcOrd="11" destOrd="0" presId="urn:microsoft.com/office/officeart/2008/layout/LinedList"/>
    <dgm:cxn modelId="{DFA65BD9-2E37-E642-9AF3-D3586D397699}" type="presParOf" srcId="{5CD28616-6093-D34D-8C65-9C7B87CB7E64}" destId="{DBC927A0-A4A8-964B-AB41-B71781A99E0F}" srcOrd="0" destOrd="0" presId="urn:microsoft.com/office/officeart/2008/layout/LinedList"/>
    <dgm:cxn modelId="{AB874871-53B9-704A-B588-AA9C2644B621}" type="presParOf" srcId="{5CD28616-6093-D34D-8C65-9C7B87CB7E64}" destId="{02F4918E-9318-A640-9C0D-BDD9EF71D28B}" srcOrd="1" destOrd="0" presId="urn:microsoft.com/office/officeart/2008/layout/LinedList"/>
    <dgm:cxn modelId="{B25FA131-9E9C-BF4A-BC6B-B98CA84762E3}" type="presParOf" srcId="{FABCD32F-ACA3-F94A-9807-84D47B5C5BE3}" destId="{69BE5185-4E8F-DC42-8B57-86D6D33C098D}" srcOrd="12" destOrd="0" presId="urn:microsoft.com/office/officeart/2008/layout/LinedList"/>
    <dgm:cxn modelId="{F0ADC7B7-5269-5D4F-B3D9-9CFC3DA10F7F}" type="presParOf" srcId="{FABCD32F-ACA3-F94A-9807-84D47B5C5BE3}" destId="{4004C3B3-ADAB-DA41-B7EB-6563F085D009}" srcOrd="13" destOrd="0" presId="urn:microsoft.com/office/officeart/2008/layout/LinedList"/>
    <dgm:cxn modelId="{BF996DF4-D0B8-D84E-AF2F-BAB6F6130F7F}" type="presParOf" srcId="{4004C3B3-ADAB-DA41-B7EB-6563F085D009}" destId="{6C15A7F8-2775-E24E-8F0E-416973D243E1}" srcOrd="0" destOrd="0" presId="urn:microsoft.com/office/officeart/2008/layout/LinedList"/>
    <dgm:cxn modelId="{109CAADE-3167-7946-AD86-0CFA626D541F}" type="presParOf" srcId="{4004C3B3-ADAB-DA41-B7EB-6563F085D009}" destId="{6A0EA3F7-3C3E-8045-8EC0-ED81C7432534}" srcOrd="1" destOrd="0" presId="urn:microsoft.com/office/officeart/2008/layout/LinedList"/>
    <dgm:cxn modelId="{229D5B61-CB98-D842-96CA-FE2C7E82F0D7}" type="presParOf" srcId="{FABCD32F-ACA3-F94A-9807-84D47B5C5BE3}" destId="{4691935D-75C8-484D-B7C0-A50677EFBDA1}" srcOrd="14" destOrd="0" presId="urn:microsoft.com/office/officeart/2008/layout/LinedList"/>
    <dgm:cxn modelId="{54D65535-8458-A34A-9117-3AD5D56C3F10}" type="presParOf" srcId="{FABCD32F-ACA3-F94A-9807-84D47B5C5BE3}" destId="{4FCC1B33-00FD-7B4A-8A6C-776441516044}" srcOrd="15" destOrd="0" presId="urn:microsoft.com/office/officeart/2008/layout/LinedList"/>
    <dgm:cxn modelId="{48B3E899-A778-3B4A-B001-B2111461318A}" type="presParOf" srcId="{4FCC1B33-00FD-7B4A-8A6C-776441516044}" destId="{8F57268F-C328-184B-8E7F-9C2D0E2068B4}" srcOrd="0" destOrd="0" presId="urn:microsoft.com/office/officeart/2008/layout/LinedList"/>
    <dgm:cxn modelId="{AF4C6567-72A2-8040-9C9C-71F2FB566804}" type="presParOf" srcId="{4FCC1B33-00FD-7B4A-8A6C-776441516044}" destId="{4857C570-4F51-0E49-8901-5432BCC82706}" srcOrd="1" destOrd="0" presId="urn:microsoft.com/office/officeart/2008/layout/LinedList"/>
    <dgm:cxn modelId="{18B0A458-7E87-CD42-9DAF-DA336D2DE677}" type="presParOf" srcId="{FABCD32F-ACA3-F94A-9807-84D47B5C5BE3}" destId="{74847DE9-3BD6-EC4F-BC13-EC54ACDC6904}" srcOrd="16" destOrd="0" presId="urn:microsoft.com/office/officeart/2008/layout/LinedList"/>
    <dgm:cxn modelId="{943FCC26-AFF0-7845-932C-726FA8B758D7}" type="presParOf" srcId="{FABCD32F-ACA3-F94A-9807-84D47B5C5BE3}" destId="{24386300-15AB-874C-AEA3-156B6FACA166}" srcOrd="17" destOrd="0" presId="urn:microsoft.com/office/officeart/2008/layout/LinedList"/>
    <dgm:cxn modelId="{DA2354F9-6DB1-E540-BA91-6940B71CB5DA}" type="presParOf" srcId="{24386300-15AB-874C-AEA3-156B6FACA166}" destId="{9B895D11-C80D-7D4A-8A02-F4F8A64761DC}" srcOrd="0" destOrd="0" presId="urn:microsoft.com/office/officeart/2008/layout/LinedList"/>
    <dgm:cxn modelId="{C81E1386-D335-7145-91E6-3B947CFFA349}" type="presParOf" srcId="{24386300-15AB-874C-AEA3-156B6FACA166}" destId="{EF1A9B30-2690-024E-B235-492FE1AF59C9}" srcOrd="1" destOrd="0" presId="urn:microsoft.com/office/officeart/2008/layout/LinedList"/>
    <dgm:cxn modelId="{C84CBB24-675D-D647-ABF5-28BBA6D8D650}" type="presParOf" srcId="{FABCD32F-ACA3-F94A-9807-84D47B5C5BE3}" destId="{2C322ACD-DF8F-F346-8D48-2343F8FDAC5B}" srcOrd="18" destOrd="0" presId="urn:microsoft.com/office/officeart/2008/layout/LinedList"/>
    <dgm:cxn modelId="{2D56C0A7-A382-BB44-A83A-EA5565302BC5}" type="presParOf" srcId="{FABCD32F-ACA3-F94A-9807-84D47B5C5BE3}" destId="{F98E046F-F4F6-4D42-84CE-AE77ED5D90B8}" srcOrd="19" destOrd="0" presId="urn:microsoft.com/office/officeart/2008/layout/LinedList"/>
    <dgm:cxn modelId="{D07E241C-5F9F-5247-A89D-9CB8F04A0206}" type="presParOf" srcId="{F98E046F-F4F6-4D42-84CE-AE77ED5D90B8}" destId="{1EE568A9-FE2B-F54A-98E9-852AD993069A}" srcOrd="0" destOrd="0" presId="urn:microsoft.com/office/officeart/2008/layout/LinedList"/>
    <dgm:cxn modelId="{2849FBC9-0420-8D41-BF8F-9A60A61233BE}" type="presParOf" srcId="{F98E046F-F4F6-4D42-84CE-AE77ED5D90B8}" destId="{ED677600-D70B-4145-B06E-948D9BB9CB4C}" srcOrd="1" destOrd="0" presId="urn:microsoft.com/office/officeart/2008/layout/LinedList"/>
    <dgm:cxn modelId="{A6971924-0121-9447-ABBC-6E397DB1456E}" type="presParOf" srcId="{FABCD32F-ACA3-F94A-9807-84D47B5C5BE3}" destId="{34AF7443-FF5B-CC48-90D4-B1994CAA7A29}" srcOrd="20" destOrd="0" presId="urn:microsoft.com/office/officeart/2008/layout/LinedList"/>
    <dgm:cxn modelId="{C4023608-DDDE-294C-8B2C-DA253DBB9786}" type="presParOf" srcId="{FABCD32F-ACA3-F94A-9807-84D47B5C5BE3}" destId="{765F5CA8-3573-9D4E-9E6B-996314731388}" srcOrd="21" destOrd="0" presId="urn:microsoft.com/office/officeart/2008/layout/LinedList"/>
    <dgm:cxn modelId="{7499D8B3-43A6-E047-918D-F1AC70D878A0}" type="presParOf" srcId="{765F5CA8-3573-9D4E-9E6B-996314731388}" destId="{DA0914D0-44C7-8648-A20B-AAE88A35C6FC}" srcOrd="0" destOrd="0" presId="urn:microsoft.com/office/officeart/2008/layout/LinedList"/>
    <dgm:cxn modelId="{2714475F-FD98-E649-ACA9-6C816C9014AF}" type="presParOf" srcId="{765F5CA8-3573-9D4E-9E6B-996314731388}" destId="{7282079F-1E8F-9A47-8B18-7F0EDA97757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F47A97-E764-4279-8D01-C44994BDB8FB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327C99F-00D2-488C-9E06-93046A73EDDF}">
      <dgm:prSet/>
      <dgm:spPr/>
      <dgm:t>
        <a:bodyPr/>
        <a:lstStyle/>
        <a:p>
          <a:r>
            <a:rPr lang="cs-CZ" dirty="0"/>
            <a:t>historicky důležité dokumenty (dokumenty z druhé světové války, tematika koncentračních táborů, holokaustu)</a:t>
          </a:r>
        </a:p>
        <a:p>
          <a:r>
            <a:rPr lang="cs-CZ" dirty="0" err="1"/>
            <a:t>Čchŏl-hwan</a:t>
          </a:r>
          <a:r>
            <a:rPr lang="cs-CZ" dirty="0"/>
            <a:t> </a:t>
          </a:r>
          <a:r>
            <a:rPr lang="cs-CZ" dirty="0" err="1"/>
            <a:t>Kang</a:t>
          </a:r>
          <a:r>
            <a:rPr lang="cs-CZ" dirty="0"/>
            <a:t> (1968).</a:t>
          </a:r>
          <a:r>
            <a:rPr lang="cs-CZ" i="1" dirty="0"/>
            <a:t> </a:t>
          </a:r>
          <a:r>
            <a:rPr lang="cs-CZ" b="0" i="1" dirty="0"/>
            <a:t>Pchjongjangská akvária. </a:t>
          </a:r>
          <a:r>
            <a:rPr lang="cs-CZ" dirty="0" err="1"/>
            <a:t>Fra</a:t>
          </a:r>
          <a:r>
            <a:rPr lang="cs-CZ" dirty="0"/>
            <a:t>, 2003, 2011, 2024 </a:t>
          </a:r>
          <a:br>
            <a:rPr lang="cs-CZ" dirty="0"/>
          </a:br>
          <a:r>
            <a:rPr lang="cs-CZ" dirty="0"/>
            <a:t>– </a:t>
          </a:r>
          <a:r>
            <a:rPr lang="cs-CZ" b="0" i="0" dirty="0"/>
            <a:t>svědectví o desetiletém pobytu v severokorejském pracovním táboře </a:t>
          </a:r>
          <a:r>
            <a:rPr lang="cs-CZ" b="0" i="0" dirty="0" err="1"/>
            <a:t>Jodok</a:t>
          </a:r>
          <a:r>
            <a:rPr lang="cs-CZ" b="0" i="0" dirty="0"/>
            <a:t> v 70. letech minulého století i o životě v Severní Koreji</a:t>
          </a:r>
          <a:endParaRPr lang="cs-CZ" dirty="0"/>
        </a:p>
      </dgm:t>
    </dgm:pt>
    <dgm:pt modelId="{F556EFDA-E88E-4572-9726-06EE9BD49C18}" type="parTrans" cxnId="{5C95C2E2-7721-464D-84DD-A3D7E9CD6715}">
      <dgm:prSet/>
      <dgm:spPr/>
      <dgm:t>
        <a:bodyPr/>
        <a:lstStyle/>
        <a:p>
          <a:endParaRPr lang="en-US"/>
        </a:p>
      </dgm:t>
    </dgm:pt>
    <dgm:pt modelId="{85A53CA7-814A-428D-8096-5372C0443CE2}" type="sibTrans" cxnId="{5C95C2E2-7721-464D-84DD-A3D7E9CD6715}">
      <dgm:prSet/>
      <dgm:spPr/>
      <dgm:t>
        <a:bodyPr/>
        <a:lstStyle/>
        <a:p>
          <a:endParaRPr lang="en-US"/>
        </a:p>
      </dgm:t>
    </dgm:pt>
    <dgm:pt modelId="{3A7B45B7-F919-8D4F-AC89-4A4B875793DA}" type="pres">
      <dgm:prSet presAssocID="{D4F47A97-E764-4279-8D01-C44994BDB8FB}" presName="vert0" presStyleCnt="0">
        <dgm:presLayoutVars>
          <dgm:dir/>
          <dgm:animOne val="branch"/>
          <dgm:animLvl val="lvl"/>
        </dgm:presLayoutVars>
      </dgm:prSet>
      <dgm:spPr/>
    </dgm:pt>
    <dgm:pt modelId="{56FAD959-8C5C-A54E-BB2A-BB85200F8BEE}" type="pres">
      <dgm:prSet presAssocID="{E327C99F-00D2-488C-9E06-93046A73EDDF}" presName="thickLine" presStyleLbl="alignNode1" presStyleIdx="0" presStyleCnt="1"/>
      <dgm:spPr/>
    </dgm:pt>
    <dgm:pt modelId="{43BD89DF-3B2B-8248-B7A9-FB2AFBE5171C}" type="pres">
      <dgm:prSet presAssocID="{E327C99F-00D2-488C-9E06-93046A73EDDF}" presName="horz1" presStyleCnt="0"/>
      <dgm:spPr/>
    </dgm:pt>
    <dgm:pt modelId="{9A1BFD5C-1951-7942-AD43-563094B8D533}" type="pres">
      <dgm:prSet presAssocID="{E327C99F-00D2-488C-9E06-93046A73EDDF}" presName="tx1" presStyleLbl="revTx" presStyleIdx="0" presStyleCnt="1"/>
      <dgm:spPr/>
    </dgm:pt>
    <dgm:pt modelId="{BCBDDEAD-D387-B644-B5A6-C3D61E503A74}" type="pres">
      <dgm:prSet presAssocID="{E327C99F-00D2-488C-9E06-93046A73EDDF}" presName="vert1" presStyleCnt="0"/>
      <dgm:spPr/>
    </dgm:pt>
  </dgm:ptLst>
  <dgm:cxnLst>
    <dgm:cxn modelId="{1FDAAE6A-1E85-3248-BD9A-42FC3D3B4E6E}" type="presOf" srcId="{D4F47A97-E764-4279-8D01-C44994BDB8FB}" destId="{3A7B45B7-F919-8D4F-AC89-4A4B875793DA}" srcOrd="0" destOrd="0" presId="urn:microsoft.com/office/officeart/2008/layout/LinedList"/>
    <dgm:cxn modelId="{FF08ACB9-94D6-EB40-9440-744EE47FF3E0}" type="presOf" srcId="{E327C99F-00D2-488C-9E06-93046A73EDDF}" destId="{9A1BFD5C-1951-7942-AD43-563094B8D533}" srcOrd="0" destOrd="0" presId="urn:microsoft.com/office/officeart/2008/layout/LinedList"/>
    <dgm:cxn modelId="{5C95C2E2-7721-464D-84DD-A3D7E9CD6715}" srcId="{D4F47A97-E764-4279-8D01-C44994BDB8FB}" destId="{E327C99F-00D2-488C-9E06-93046A73EDDF}" srcOrd="0" destOrd="0" parTransId="{F556EFDA-E88E-4572-9726-06EE9BD49C18}" sibTransId="{85A53CA7-814A-428D-8096-5372C0443CE2}"/>
    <dgm:cxn modelId="{30FDB524-84B9-D341-B457-3D3B4A3DE420}" type="presParOf" srcId="{3A7B45B7-F919-8D4F-AC89-4A4B875793DA}" destId="{56FAD959-8C5C-A54E-BB2A-BB85200F8BEE}" srcOrd="0" destOrd="0" presId="urn:microsoft.com/office/officeart/2008/layout/LinedList"/>
    <dgm:cxn modelId="{362222A8-BBE9-114B-A30E-E1F214EFFAC9}" type="presParOf" srcId="{3A7B45B7-F919-8D4F-AC89-4A4B875793DA}" destId="{43BD89DF-3B2B-8248-B7A9-FB2AFBE5171C}" srcOrd="1" destOrd="0" presId="urn:microsoft.com/office/officeart/2008/layout/LinedList"/>
    <dgm:cxn modelId="{CE54F7CF-FF5B-CF43-B004-8B87C55BC91B}" type="presParOf" srcId="{43BD89DF-3B2B-8248-B7A9-FB2AFBE5171C}" destId="{9A1BFD5C-1951-7942-AD43-563094B8D533}" srcOrd="0" destOrd="0" presId="urn:microsoft.com/office/officeart/2008/layout/LinedList"/>
    <dgm:cxn modelId="{4AAA641F-38F7-5749-BA89-DA43FD7DBBA9}" type="presParOf" srcId="{43BD89DF-3B2B-8248-B7A9-FB2AFBE5171C}" destId="{BCBDDEAD-D387-B644-B5A6-C3D61E503A7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36ADD1-4437-44F1-AC92-8C6865E34D8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D7FD8BD-2E43-43D5-BF85-BA72F7A042B9}">
      <dgm:prSet/>
      <dgm:spPr/>
      <dgm:t>
        <a:bodyPr/>
        <a:lstStyle/>
        <a:p>
          <a:r>
            <a:rPr lang="cs-CZ" b="1" dirty="0" err="1"/>
            <a:t>Honoré</a:t>
          </a:r>
          <a:r>
            <a:rPr lang="cs-CZ" b="1" dirty="0"/>
            <a:t> de Balzac </a:t>
          </a:r>
          <a:r>
            <a:rPr lang="cs-CZ" dirty="0"/>
            <a:t>(</a:t>
          </a:r>
          <a:r>
            <a:rPr lang="cs-CZ" i="1" dirty="0" err="1"/>
            <a:t>Une</a:t>
          </a:r>
          <a:r>
            <a:rPr lang="cs-CZ" i="1" dirty="0"/>
            <a:t> </a:t>
          </a:r>
          <a:r>
            <a:rPr lang="cs-CZ" i="1" dirty="0" err="1"/>
            <a:t>ténébreuse</a:t>
          </a:r>
          <a:r>
            <a:rPr lang="cs-CZ" i="1" dirty="0"/>
            <a:t> </a:t>
          </a:r>
          <a:r>
            <a:rPr lang="cs-CZ" i="1" dirty="0" err="1"/>
            <a:t>affaire</a:t>
          </a:r>
          <a:r>
            <a:rPr lang="cs-CZ" dirty="0"/>
            <a:t>) 1841 </a:t>
          </a:r>
          <a:endParaRPr lang="en-US" dirty="0"/>
        </a:p>
      </dgm:t>
    </dgm:pt>
    <dgm:pt modelId="{FC3AA836-D6FD-4201-9AA0-750F93961646}" type="parTrans" cxnId="{ED7E468E-A44D-40FC-AB5A-79FB52D8657D}">
      <dgm:prSet/>
      <dgm:spPr/>
      <dgm:t>
        <a:bodyPr/>
        <a:lstStyle/>
        <a:p>
          <a:endParaRPr lang="en-US"/>
        </a:p>
      </dgm:t>
    </dgm:pt>
    <dgm:pt modelId="{65394B03-2D38-402A-997A-0281709DB3AB}" type="sibTrans" cxnId="{ED7E468E-A44D-40FC-AB5A-79FB52D8657D}">
      <dgm:prSet/>
      <dgm:spPr/>
      <dgm:t>
        <a:bodyPr/>
        <a:lstStyle/>
        <a:p>
          <a:endParaRPr lang="en-US"/>
        </a:p>
      </dgm:t>
    </dgm:pt>
    <dgm:pt modelId="{9820FA22-B873-435F-800D-B1A47AD48475}">
      <dgm:prSet/>
      <dgm:spPr/>
      <dgm:t>
        <a:bodyPr/>
        <a:lstStyle/>
        <a:p>
          <a:r>
            <a:rPr lang="cs-CZ" b="1" dirty="0" err="1"/>
            <a:t>Eugène</a:t>
          </a:r>
          <a:r>
            <a:rPr lang="cs-CZ" b="1" dirty="0"/>
            <a:t> </a:t>
          </a:r>
          <a:r>
            <a:rPr lang="cs-CZ" b="1" dirty="0" err="1"/>
            <a:t>Sue</a:t>
          </a:r>
          <a:r>
            <a:rPr lang="cs-CZ" b="1" dirty="0"/>
            <a:t> </a:t>
          </a:r>
          <a:r>
            <a:rPr lang="cs-CZ" dirty="0"/>
            <a:t>(</a:t>
          </a:r>
          <a:r>
            <a:rPr lang="cs-CZ" i="1" dirty="0" err="1"/>
            <a:t>Mystères</a:t>
          </a:r>
          <a:r>
            <a:rPr lang="cs-CZ" i="1" dirty="0"/>
            <a:t> de Paris</a:t>
          </a:r>
          <a:r>
            <a:rPr lang="cs-CZ" dirty="0"/>
            <a:t>) 1842</a:t>
          </a:r>
          <a:endParaRPr lang="en-US" dirty="0"/>
        </a:p>
      </dgm:t>
    </dgm:pt>
    <dgm:pt modelId="{673E6FD5-FD38-46A5-8EF8-34761AD66D17}" type="parTrans" cxnId="{83CBD549-D8DD-4714-98AF-D6ED79EEC064}">
      <dgm:prSet/>
      <dgm:spPr/>
      <dgm:t>
        <a:bodyPr/>
        <a:lstStyle/>
        <a:p>
          <a:endParaRPr lang="en-US"/>
        </a:p>
      </dgm:t>
    </dgm:pt>
    <dgm:pt modelId="{1DFAA649-F8CB-49BF-B1E0-A65475100630}" type="sibTrans" cxnId="{83CBD549-D8DD-4714-98AF-D6ED79EEC064}">
      <dgm:prSet/>
      <dgm:spPr/>
      <dgm:t>
        <a:bodyPr/>
        <a:lstStyle/>
        <a:p>
          <a:endParaRPr lang="en-US"/>
        </a:p>
      </dgm:t>
    </dgm:pt>
    <dgm:pt modelId="{041336B0-4352-4197-AB31-B958072CB573}">
      <dgm:prSet/>
      <dgm:spPr/>
      <dgm:t>
        <a:bodyPr/>
        <a:lstStyle/>
        <a:p>
          <a:r>
            <a:rPr lang="cs-CZ" b="1" dirty="0"/>
            <a:t>Victor Hugo </a:t>
          </a:r>
          <a:r>
            <a:rPr lang="cs-CZ" dirty="0"/>
            <a:t>(</a:t>
          </a:r>
          <a:r>
            <a:rPr lang="cs-CZ" i="1" dirty="0"/>
            <a:t>Les </a:t>
          </a:r>
          <a:r>
            <a:rPr lang="cs-CZ" i="1" dirty="0" err="1"/>
            <a:t>Misérables</a:t>
          </a:r>
          <a:r>
            <a:rPr lang="cs-CZ" dirty="0"/>
            <a:t>) 1862 </a:t>
          </a:r>
          <a:endParaRPr lang="en-US" dirty="0"/>
        </a:p>
      </dgm:t>
    </dgm:pt>
    <dgm:pt modelId="{FD691D5E-522C-41A7-9D7F-24EA296E3B9D}" type="parTrans" cxnId="{DC03671F-45B8-408F-9F12-345703AAE60D}">
      <dgm:prSet/>
      <dgm:spPr/>
      <dgm:t>
        <a:bodyPr/>
        <a:lstStyle/>
        <a:p>
          <a:endParaRPr lang="en-US"/>
        </a:p>
      </dgm:t>
    </dgm:pt>
    <dgm:pt modelId="{EA6E19EB-B49E-439C-9F68-F7B2A17390BC}" type="sibTrans" cxnId="{DC03671F-45B8-408F-9F12-345703AAE60D}">
      <dgm:prSet/>
      <dgm:spPr/>
      <dgm:t>
        <a:bodyPr/>
        <a:lstStyle/>
        <a:p>
          <a:endParaRPr lang="en-US"/>
        </a:p>
      </dgm:t>
    </dgm:pt>
    <dgm:pt modelId="{F02A5E3F-9D6A-4FD6-9800-371F0242039C}">
      <dgm:prSet/>
      <dgm:spPr/>
      <dgm:t>
        <a:bodyPr/>
        <a:lstStyle/>
        <a:p>
          <a:r>
            <a:rPr lang="cs-CZ" b="1" dirty="0"/>
            <a:t>Emile </a:t>
          </a:r>
          <a:r>
            <a:rPr lang="cs-CZ" b="1" dirty="0" err="1"/>
            <a:t>Zola</a:t>
          </a:r>
          <a:r>
            <a:rPr lang="cs-CZ" b="1" dirty="0"/>
            <a:t> </a:t>
          </a:r>
          <a:r>
            <a:rPr lang="cs-CZ" dirty="0"/>
            <a:t>(</a:t>
          </a:r>
          <a:r>
            <a:rPr lang="cs-CZ" i="1" dirty="0" err="1"/>
            <a:t>Thérèse</a:t>
          </a:r>
          <a:r>
            <a:rPr lang="cs-CZ" i="1" dirty="0"/>
            <a:t> </a:t>
          </a:r>
          <a:r>
            <a:rPr lang="cs-CZ" i="1" dirty="0" err="1"/>
            <a:t>Raquin</a:t>
          </a:r>
          <a:r>
            <a:rPr lang="cs-CZ" dirty="0"/>
            <a:t>) 1867</a:t>
          </a:r>
          <a:endParaRPr lang="en-US" dirty="0"/>
        </a:p>
      </dgm:t>
    </dgm:pt>
    <dgm:pt modelId="{E3FCA490-FFD0-48AC-AE0F-11C9D44737B4}" type="parTrans" cxnId="{4335AF54-CA22-48FF-A402-7088A2DCB04D}">
      <dgm:prSet/>
      <dgm:spPr/>
      <dgm:t>
        <a:bodyPr/>
        <a:lstStyle/>
        <a:p>
          <a:endParaRPr lang="en-US"/>
        </a:p>
      </dgm:t>
    </dgm:pt>
    <dgm:pt modelId="{CBBA405A-CC7C-4FAA-AECA-F2E43C9C00A4}" type="sibTrans" cxnId="{4335AF54-CA22-48FF-A402-7088A2DCB04D}">
      <dgm:prSet/>
      <dgm:spPr/>
      <dgm:t>
        <a:bodyPr/>
        <a:lstStyle/>
        <a:p>
          <a:endParaRPr lang="en-US"/>
        </a:p>
      </dgm:t>
    </dgm:pt>
    <dgm:pt modelId="{B2D835EF-6A5F-40BD-9F55-24B640AED7BA}">
      <dgm:prSet/>
      <dgm:spPr/>
      <dgm:t>
        <a:bodyPr/>
        <a:lstStyle/>
        <a:p>
          <a:r>
            <a:rPr lang="cs-CZ" b="1" dirty="0"/>
            <a:t>Gaston </a:t>
          </a:r>
          <a:r>
            <a:rPr lang="cs-CZ" b="1" dirty="0" err="1"/>
            <a:t>Leroux</a:t>
          </a:r>
          <a:r>
            <a:rPr lang="cs-CZ" b="1" dirty="0"/>
            <a:t>: </a:t>
          </a:r>
          <a:r>
            <a:rPr lang="cs-CZ" i="1" dirty="0"/>
            <a:t>Záhada žlutého pokoje</a:t>
          </a:r>
          <a:r>
            <a:rPr lang="cs-CZ" dirty="0"/>
            <a:t> </a:t>
          </a:r>
          <a:br>
            <a:rPr lang="cs-CZ" dirty="0"/>
          </a:br>
          <a:r>
            <a:rPr lang="cs-CZ" dirty="0"/>
            <a:t>(</a:t>
          </a:r>
          <a:r>
            <a:rPr lang="cs-CZ" i="1" dirty="0" err="1"/>
            <a:t>Le</a:t>
          </a:r>
          <a:r>
            <a:rPr lang="cs-CZ" i="1" dirty="0"/>
            <a:t> </a:t>
          </a:r>
          <a:r>
            <a:rPr lang="cs-CZ" i="1" dirty="0" err="1"/>
            <a:t>Mystère</a:t>
          </a:r>
          <a:r>
            <a:rPr lang="cs-CZ" i="1" dirty="0"/>
            <a:t> de la chambre </a:t>
          </a:r>
          <a:r>
            <a:rPr lang="cs-CZ" i="1" dirty="0" err="1"/>
            <a:t>jaune</a:t>
          </a:r>
          <a:r>
            <a:rPr lang="cs-CZ" dirty="0"/>
            <a:t>) 1908</a:t>
          </a:r>
          <a:endParaRPr lang="en-US" dirty="0"/>
        </a:p>
      </dgm:t>
    </dgm:pt>
    <dgm:pt modelId="{4F142565-3A13-48A2-A408-FE37EF9743DB}" type="parTrans" cxnId="{5916398F-1D6A-49C6-9CA3-6B9818D8A43F}">
      <dgm:prSet/>
      <dgm:spPr/>
      <dgm:t>
        <a:bodyPr/>
        <a:lstStyle/>
        <a:p>
          <a:endParaRPr lang="en-US"/>
        </a:p>
      </dgm:t>
    </dgm:pt>
    <dgm:pt modelId="{8E241DC0-5633-406C-AD9E-DFF56289570B}" type="sibTrans" cxnId="{5916398F-1D6A-49C6-9CA3-6B9818D8A43F}">
      <dgm:prSet/>
      <dgm:spPr/>
      <dgm:t>
        <a:bodyPr/>
        <a:lstStyle/>
        <a:p>
          <a:endParaRPr lang="en-US"/>
        </a:p>
      </dgm:t>
    </dgm:pt>
    <dgm:pt modelId="{E616A78D-14B6-49D1-B3B0-41102A5F7558}">
      <dgm:prSet/>
      <dgm:spPr/>
      <dgm:t>
        <a:bodyPr/>
        <a:lstStyle/>
        <a:p>
          <a:r>
            <a:rPr lang="cs-CZ"/>
            <a:t>polar (roman policier)</a:t>
          </a:r>
          <a:endParaRPr lang="en-US"/>
        </a:p>
      </dgm:t>
    </dgm:pt>
    <dgm:pt modelId="{DACA58B6-D000-4B96-BF2F-4CAF25DC5A78}" type="parTrans" cxnId="{69CB817B-9759-4EEA-9CC0-E12812593DE6}">
      <dgm:prSet/>
      <dgm:spPr/>
      <dgm:t>
        <a:bodyPr/>
        <a:lstStyle/>
        <a:p>
          <a:endParaRPr lang="en-US"/>
        </a:p>
      </dgm:t>
    </dgm:pt>
    <dgm:pt modelId="{17F0685C-B65A-425E-BB5A-8417BEC13CA3}" type="sibTrans" cxnId="{69CB817B-9759-4EEA-9CC0-E12812593DE6}">
      <dgm:prSet/>
      <dgm:spPr/>
      <dgm:t>
        <a:bodyPr/>
        <a:lstStyle/>
        <a:p>
          <a:endParaRPr lang="en-US"/>
        </a:p>
      </dgm:t>
    </dgm:pt>
    <dgm:pt modelId="{71CE358D-408C-4F75-B489-93C9876F0C78}">
      <dgm:prSet/>
      <dgm:spPr/>
      <dgm:t>
        <a:bodyPr/>
        <a:lstStyle/>
        <a:p>
          <a:r>
            <a:rPr lang="cs-CZ"/>
            <a:t>rompol (Fred Vargas)</a:t>
          </a:r>
          <a:endParaRPr lang="en-US"/>
        </a:p>
      </dgm:t>
    </dgm:pt>
    <dgm:pt modelId="{7D14F591-1AF5-40C5-A50A-0A4287BD1813}" type="parTrans" cxnId="{853C2C40-D9C8-4C33-A811-DD8B5144DE4A}">
      <dgm:prSet/>
      <dgm:spPr/>
      <dgm:t>
        <a:bodyPr/>
        <a:lstStyle/>
        <a:p>
          <a:endParaRPr lang="en-US"/>
        </a:p>
      </dgm:t>
    </dgm:pt>
    <dgm:pt modelId="{0BAAA45B-D3BA-4C99-9937-0D3693A1876F}" type="sibTrans" cxnId="{853C2C40-D9C8-4C33-A811-DD8B5144DE4A}">
      <dgm:prSet/>
      <dgm:spPr/>
      <dgm:t>
        <a:bodyPr/>
        <a:lstStyle/>
        <a:p>
          <a:endParaRPr lang="en-US"/>
        </a:p>
      </dgm:t>
    </dgm:pt>
    <dgm:pt modelId="{8BE37D96-340C-2D43-89E4-30F69044E7D7}">
      <dgm:prSet/>
      <dgm:spPr/>
      <dgm:t>
        <a:bodyPr/>
        <a:lstStyle/>
        <a:p>
          <a:r>
            <a:rPr lang="cs-CZ" b="1" dirty="0"/>
            <a:t>Maurice </a:t>
          </a:r>
          <a:r>
            <a:rPr lang="cs-CZ" b="1" dirty="0" err="1"/>
            <a:t>Leblanc</a:t>
          </a:r>
          <a:r>
            <a:rPr lang="cs-CZ" b="1" dirty="0"/>
            <a:t> </a:t>
          </a:r>
          <a:r>
            <a:rPr lang="cs-CZ" dirty="0"/>
            <a:t>- </a:t>
          </a:r>
          <a:r>
            <a:rPr lang="cs-CZ" dirty="0" err="1"/>
            <a:t>Arsène</a:t>
          </a:r>
          <a:r>
            <a:rPr lang="cs-CZ" dirty="0"/>
            <a:t> Lupin 1905</a:t>
          </a:r>
        </a:p>
      </dgm:t>
    </dgm:pt>
    <dgm:pt modelId="{24A12142-968C-7C47-B7E8-42218B9AD4EE}" type="parTrans" cxnId="{04109D08-B0F3-914B-9FBE-7FBBEF81235B}">
      <dgm:prSet/>
      <dgm:spPr/>
      <dgm:t>
        <a:bodyPr/>
        <a:lstStyle/>
        <a:p>
          <a:endParaRPr lang="cs-CZ"/>
        </a:p>
      </dgm:t>
    </dgm:pt>
    <dgm:pt modelId="{C013C466-7627-A546-9607-640A5E2D72F4}" type="sibTrans" cxnId="{04109D08-B0F3-914B-9FBE-7FBBEF81235B}">
      <dgm:prSet/>
      <dgm:spPr/>
      <dgm:t>
        <a:bodyPr/>
        <a:lstStyle/>
        <a:p>
          <a:endParaRPr lang="cs-CZ"/>
        </a:p>
      </dgm:t>
    </dgm:pt>
    <dgm:pt modelId="{4C2D4140-AC1E-AC40-9A52-E9BE56705946}" type="pres">
      <dgm:prSet presAssocID="{B936ADD1-4437-44F1-AC92-8C6865E34D8C}" presName="vert0" presStyleCnt="0">
        <dgm:presLayoutVars>
          <dgm:dir/>
          <dgm:animOne val="branch"/>
          <dgm:animLvl val="lvl"/>
        </dgm:presLayoutVars>
      </dgm:prSet>
      <dgm:spPr/>
    </dgm:pt>
    <dgm:pt modelId="{18B93D44-0590-4A46-AA24-54E9E2E3EDEC}" type="pres">
      <dgm:prSet presAssocID="{0D7FD8BD-2E43-43D5-BF85-BA72F7A042B9}" presName="thickLine" presStyleLbl="alignNode1" presStyleIdx="0" presStyleCnt="8"/>
      <dgm:spPr/>
    </dgm:pt>
    <dgm:pt modelId="{78D97D0F-C4BB-2D4A-9713-F17F97B94C2F}" type="pres">
      <dgm:prSet presAssocID="{0D7FD8BD-2E43-43D5-BF85-BA72F7A042B9}" presName="horz1" presStyleCnt="0"/>
      <dgm:spPr/>
    </dgm:pt>
    <dgm:pt modelId="{8D380895-2564-0C4C-A0E9-0CC8DB0B974E}" type="pres">
      <dgm:prSet presAssocID="{0D7FD8BD-2E43-43D5-BF85-BA72F7A042B9}" presName="tx1" presStyleLbl="revTx" presStyleIdx="0" presStyleCnt="8"/>
      <dgm:spPr/>
    </dgm:pt>
    <dgm:pt modelId="{7550CC8A-0FF8-7445-8FB6-00D9D08B8BCA}" type="pres">
      <dgm:prSet presAssocID="{0D7FD8BD-2E43-43D5-BF85-BA72F7A042B9}" presName="vert1" presStyleCnt="0"/>
      <dgm:spPr/>
    </dgm:pt>
    <dgm:pt modelId="{7F8FCE07-C5DC-DE44-B9BB-79DB8B28FBC6}" type="pres">
      <dgm:prSet presAssocID="{9820FA22-B873-435F-800D-B1A47AD48475}" presName="thickLine" presStyleLbl="alignNode1" presStyleIdx="1" presStyleCnt="8"/>
      <dgm:spPr/>
    </dgm:pt>
    <dgm:pt modelId="{65CE9828-3287-E640-8F12-3ABF55486408}" type="pres">
      <dgm:prSet presAssocID="{9820FA22-B873-435F-800D-B1A47AD48475}" presName="horz1" presStyleCnt="0"/>
      <dgm:spPr/>
    </dgm:pt>
    <dgm:pt modelId="{17133EA3-873A-324E-874A-86D84761AF55}" type="pres">
      <dgm:prSet presAssocID="{9820FA22-B873-435F-800D-B1A47AD48475}" presName="tx1" presStyleLbl="revTx" presStyleIdx="1" presStyleCnt="8"/>
      <dgm:spPr/>
    </dgm:pt>
    <dgm:pt modelId="{5F2C3BBA-7411-DA43-9D3A-5A1A67DA63D7}" type="pres">
      <dgm:prSet presAssocID="{9820FA22-B873-435F-800D-B1A47AD48475}" presName="vert1" presStyleCnt="0"/>
      <dgm:spPr/>
    </dgm:pt>
    <dgm:pt modelId="{9136ED68-501B-AD4F-BA9F-F378A4D8DDDF}" type="pres">
      <dgm:prSet presAssocID="{041336B0-4352-4197-AB31-B958072CB573}" presName="thickLine" presStyleLbl="alignNode1" presStyleIdx="2" presStyleCnt="8"/>
      <dgm:spPr/>
    </dgm:pt>
    <dgm:pt modelId="{FAAD0DC8-3496-0F46-92F7-6F668585F05C}" type="pres">
      <dgm:prSet presAssocID="{041336B0-4352-4197-AB31-B958072CB573}" presName="horz1" presStyleCnt="0"/>
      <dgm:spPr/>
    </dgm:pt>
    <dgm:pt modelId="{F04DC40E-785C-3649-8D22-D770BFC0A0AC}" type="pres">
      <dgm:prSet presAssocID="{041336B0-4352-4197-AB31-B958072CB573}" presName="tx1" presStyleLbl="revTx" presStyleIdx="2" presStyleCnt="8"/>
      <dgm:spPr/>
    </dgm:pt>
    <dgm:pt modelId="{A192484B-CA5A-7247-835D-7CDE393634E0}" type="pres">
      <dgm:prSet presAssocID="{041336B0-4352-4197-AB31-B958072CB573}" presName="vert1" presStyleCnt="0"/>
      <dgm:spPr/>
    </dgm:pt>
    <dgm:pt modelId="{97F899BE-00A8-9E47-A230-15B16E427BC3}" type="pres">
      <dgm:prSet presAssocID="{F02A5E3F-9D6A-4FD6-9800-371F0242039C}" presName="thickLine" presStyleLbl="alignNode1" presStyleIdx="3" presStyleCnt="8"/>
      <dgm:spPr/>
    </dgm:pt>
    <dgm:pt modelId="{CF0F8A82-31D3-B84E-B234-B01A6052C4D1}" type="pres">
      <dgm:prSet presAssocID="{F02A5E3F-9D6A-4FD6-9800-371F0242039C}" presName="horz1" presStyleCnt="0"/>
      <dgm:spPr/>
    </dgm:pt>
    <dgm:pt modelId="{EE32AE8F-3393-664F-8AC5-1CB525621164}" type="pres">
      <dgm:prSet presAssocID="{F02A5E3F-9D6A-4FD6-9800-371F0242039C}" presName="tx1" presStyleLbl="revTx" presStyleIdx="3" presStyleCnt="8"/>
      <dgm:spPr/>
    </dgm:pt>
    <dgm:pt modelId="{EA5AC452-C4E4-034E-BF99-1D51E14D0565}" type="pres">
      <dgm:prSet presAssocID="{F02A5E3F-9D6A-4FD6-9800-371F0242039C}" presName="vert1" presStyleCnt="0"/>
      <dgm:spPr/>
    </dgm:pt>
    <dgm:pt modelId="{C71A49FD-4104-AB4E-905D-F61430427B8E}" type="pres">
      <dgm:prSet presAssocID="{8BE37D96-340C-2D43-89E4-30F69044E7D7}" presName="thickLine" presStyleLbl="alignNode1" presStyleIdx="4" presStyleCnt="8"/>
      <dgm:spPr/>
    </dgm:pt>
    <dgm:pt modelId="{A0469439-09F4-814C-8441-B476D56D2B0A}" type="pres">
      <dgm:prSet presAssocID="{8BE37D96-340C-2D43-89E4-30F69044E7D7}" presName="horz1" presStyleCnt="0"/>
      <dgm:spPr/>
    </dgm:pt>
    <dgm:pt modelId="{404BBC24-EF67-4A48-B22C-5922960886CA}" type="pres">
      <dgm:prSet presAssocID="{8BE37D96-340C-2D43-89E4-30F69044E7D7}" presName="tx1" presStyleLbl="revTx" presStyleIdx="4" presStyleCnt="8"/>
      <dgm:spPr/>
    </dgm:pt>
    <dgm:pt modelId="{CEF16D2F-16C7-9948-A420-D3E57F1AFF6C}" type="pres">
      <dgm:prSet presAssocID="{8BE37D96-340C-2D43-89E4-30F69044E7D7}" presName="vert1" presStyleCnt="0"/>
      <dgm:spPr/>
    </dgm:pt>
    <dgm:pt modelId="{46F98234-371A-B342-AFD0-799943B62F37}" type="pres">
      <dgm:prSet presAssocID="{B2D835EF-6A5F-40BD-9F55-24B640AED7BA}" presName="thickLine" presStyleLbl="alignNode1" presStyleIdx="5" presStyleCnt="8"/>
      <dgm:spPr/>
    </dgm:pt>
    <dgm:pt modelId="{DF680D0E-48E8-FC4C-A9D8-53AEDB6A6954}" type="pres">
      <dgm:prSet presAssocID="{B2D835EF-6A5F-40BD-9F55-24B640AED7BA}" presName="horz1" presStyleCnt="0"/>
      <dgm:spPr/>
    </dgm:pt>
    <dgm:pt modelId="{0500B8CA-01EB-2C46-A495-DC6B9E6CB185}" type="pres">
      <dgm:prSet presAssocID="{B2D835EF-6A5F-40BD-9F55-24B640AED7BA}" presName="tx1" presStyleLbl="revTx" presStyleIdx="5" presStyleCnt="8"/>
      <dgm:spPr/>
    </dgm:pt>
    <dgm:pt modelId="{9CD84BC9-B796-AD40-9359-602A7D18E16C}" type="pres">
      <dgm:prSet presAssocID="{B2D835EF-6A5F-40BD-9F55-24B640AED7BA}" presName="vert1" presStyleCnt="0"/>
      <dgm:spPr/>
    </dgm:pt>
    <dgm:pt modelId="{13E32B2D-8A34-6146-B677-9B200371DAA4}" type="pres">
      <dgm:prSet presAssocID="{E616A78D-14B6-49D1-B3B0-41102A5F7558}" presName="thickLine" presStyleLbl="alignNode1" presStyleIdx="6" presStyleCnt="8"/>
      <dgm:spPr/>
    </dgm:pt>
    <dgm:pt modelId="{57F6EC04-5FC2-3441-BEDE-038864F9A8FF}" type="pres">
      <dgm:prSet presAssocID="{E616A78D-14B6-49D1-B3B0-41102A5F7558}" presName="horz1" presStyleCnt="0"/>
      <dgm:spPr/>
    </dgm:pt>
    <dgm:pt modelId="{58E4EE81-5842-CD4B-9012-EF0FDEEC7A2D}" type="pres">
      <dgm:prSet presAssocID="{E616A78D-14B6-49D1-B3B0-41102A5F7558}" presName="tx1" presStyleLbl="revTx" presStyleIdx="6" presStyleCnt="8"/>
      <dgm:spPr/>
    </dgm:pt>
    <dgm:pt modelId="{BA7340F6-3FEF-3D4D-9F12-686798447FFE}" type="pres">
      <dgm:prSet presAssocID="{E616A78D-14B6-49D1-B3B0-41102A5F7558}" presName="vert1" presStyleCnt="0"/>
      <dgm:spPr/>
    </dgm:pt>
    <dgm:pt modelId="{54B72421-D0B5-2F4D-85CA-70EC585A8985}" type="pres">
      <dgm:prSet presAssocID="{71CE358D-408C-4F75-B489-93C9876F0C78}" presName="thickLine" presStyleLbl="alignNode1" presStyleIdx="7" presStyleCnt="8"/>
      <dgm:spPr/>
    </dgm:pt>
    <dgm:pt modelId="{549FB262-FA94-5042-A1ED-4ED82285A503}" type="pres">
      <dgm:prSet presAssocID="{71CE358D-408C-4F75-B489-93C9876F0C78}" presName="horz1" presStyleCnt="0"/>
      <dgm:spPr/>
    </dgm:pt>
    <dgm:pt modelId="{BCA902AF-2E64-974F-BACF-9986E3D59E1F}" type="pres">
      <dgm:prSet presAssocID="{71CE358D-408C-4F75-B489-93C9876F0C78}" presName="tx1" presStyleLbl="revTx" presStyleIdx="7" presStyleCnt="8"/>
      <dgm:spPr/>
    </dgm:pt>
    <dgm:pt modelId="{3230C115-06E3-904E-9EF8-C36A323BE1EA}" type="pres">
      <dgm:prSet presAssocID="{71CE358D-408C-4F75-B489-93C9876F0C78}" presName="vert1" presStyleCnt="0"/>
      <dgm:spPr/>
    </dgm:pt>
  </dgm:ptLst>
  <dgm:cxnLst>
    <dgm:cxn modelId="{04109D08-B0F3-914B-9FBE-7FBBEF81235B}" srcId="{B936ADD1-4437-44F1-AC92-8C6865E34D8C}" destId="{8BE37D96-340C-2D43-89E4-30F69044E7D7}" srcOrd="4" destOrd="0" parTransId="{24A12142-968C-7C47-B7E8-42218B9AD4EE}" sibTransId="{C013C466-7627-A546-9607-640A5E2D72F4}"/>
    <dgm:cxn modelId="{DC03671F-45B8-408F-9F12-345703AAE60D}" srcId="{B936ADD1-4437-44F1-AC92-8C6865E34D8C}" destId="{041336B0-4352-4197-AB31-B958072CB573}" srcOrd="2" destOrd="0" parTransId="{FD691D5E-522C-41A7-9D7F-24EA296E3B9D}" sibTransId="{EA6E19EB-B49E-439C-9F68-F7B2A17390BC}"/>
    <dgm:cxn modelId="{18173F2D-9A0C-0141-A590-23A1B606F693}" type="presOf" srcId="{E616A78D-14B6-49D1-B3B0-41102A5F7558}" destId="{58E4EE81-5842-CD4B-9012-EF0FDEEC7A2D}" srcOrd="0" destOrd="0" presId="urn:microsoft.com/office/officeart/2008/layout/LinedList"/>
    <dgm:cxn modelId="{08DFF133-10FD-EF4D-84A6-F5276795C0AF}" type="presOf" srcId="{B2D835EF-6A5F-40BD-9F55-24B640AED7BA}" destId="{0500B8CA-01EB-2C46-A495-DC6B9E6CB185}" srcOrd="0" destOrd="0" presId="urn:microsoft.com/office/officeart/2008/layout/LinedList"/>
    <dgm:cxn modelId="{853C2C40-D9C8-4C33-A811-DD8B5144DE4A}" srcId="{B936ADD1-4437-44F1-AC92-8C6865E34D8C}" destId="{71CE358D-408C-4F75-B489-93C9876F0C78}" srcOrd="7" destOrd="0" parTransId="{7D14F591-1AF5-40C5-A50A-0A4287BD1813}" sibTransId="{0BAAA45B-D3BA-4C99-9937-0D3693A1876F}"/>
    <dgm:cxn modelId="{83CBD549-D8DD-4714-98AF-D6ED79EEC064}" srcId="{B936ADD1-4437-44F1-AC92-8C6865E34D8C}" destId="{9820FA22-B873-435F-800D-B1A47AD48475}" srcOrd="1" destOrd="0" parTransId="{673E6FD5-FD38-46A5-8EF8-34761AD66D17}" sibTransId="{1DFAA649-F8CB-49BF-B1E0-A65475100630}"/>
    <dgm:cxn modelId="{5E9B5B54-22BD-8948-B815-CF0B1FA511CB}" type="presOf" srcId="{041336B0-4352-4197-AB31-B958072CB573}" destId="{F04DC40E-785C-3649-8D22-D770BFC0A0AC}" srcOrd="0" destOrd="0" presId="urn:microsoft.com/office/officeart/2008/layout/LinedList"/>
    <dgm:cxn modelId="{4335AF54-CA22-48FF-A402-7088A2DCB04D}" srcId="{B936ADD1-4437-44F1-AC92-8C6865E34D8C}" destId="{F02A5E3F-9D6A-4FD6-9800-371F0242039C}" srcOrd="3" destOrd="0" parTransId="{E3FCA490-FFD0-48AC-AE0F-11C9D44737B4}" sibTransId="{CBBA405A-CC7C-4FAA-AECA-F2E43C9C00A4}"/>
    <dgm:cxn modelId="{32915774-BB72-8342-AB63-775F5FE27668}" type="presOf" srcId="{F02A5E3F-9D6A-4FD6-9800-371F0242039C}" destId="{EE32AE8F-3393-664F-8AC5-1CB525621164}" srcOrd="0" destOrd="0" presId="urn:microsoft.com/office/officeart/2008/layout/LinedList"/>
    <dgm:cxn modelId="{69CB817B-9759-4EEA-9CC0-E12812593DE6}" srcId="{B936ADD1-4437-44F1-AC92-8C6865E34D8C}" destId="{E616A78D-14B6-49D1-B3B0-41102A5F7558}" srcOrd="6" destOrd="0" parTransId="{DACA58B6-D000-4B96-BF2F-4CAF25DC5A78}" sibTransId="{17F0685C-B65A-425E-BB5A-8417BEC13CA3}"/>
    <dgm:cxn modelId="{ED7E468E-A44D-40FC-AB5A-79FB52D8657D}" srcId="{B936ADD1-4437-44F1-AC92-8C6865E34D8C}" destId="{0D7FD8BD-2E43-43D5-BF85-BA72F7A042B9}" srcOrd="0" destOrd="0" parTransId="{FC3AA836-D6FD-4201-9AA0-750F93961646}" sibTransId="{65394B03-2D38-402A-997A-0281709DB3AB}"/>
    <dgm:cxn modelId="{5916398F-1D6A-49C6-9CA3-6B9818D8A43F}" srcId="{B936ADD1-4437-44F1-AC92-8C6865E34D8C}" destId="{B2D835EF-6A5F-40BD-9F55-24B640AED7BA}" srcOrd="5" destOrd="0" parTransId="{4F142565-3A13-48A2-A408-FE37EF9743DB}" sibTransId="{8E241DC0-5633-406C-AD9E-DFF56289570B}"/>
    <dgm:cxn modelId="{CB5F909F-3F02-E347-B1EC-6E33DD9A516A}" type="presOf" srcId="{0D7FD8BD-2E43-43D5-BF85-BA72F7A042B9}" destId="{8D380895-2564-0C4C-A0E9-0CC8DB0B974E}" srcOrd="0" destOrd="0" presId="urn:microsoft.com/office/officeart/2008/layout/LinedList"/>
    <dgm:cxn modelId="{13802FC5-58E9-5347-A0DE-ED128F236831}" type="presOf" srcId="{71CE358D-408C-4F75-B489-93C9876F0C78}" destId="{BCA902AF-2E64-974F-BACF-9986E3D59E1F}" srcOrd="0" destOrd="0" presId="urn:microsoft.com/office/officeart/2008/layout/LinedList"/>
    <dgm:cxn modelId="{7D4F16C7-AD54-2D4F-82F7-4ACEE94605F6}" type="presOf" srcId="{8BE37D96-340C-2D43-89E4-30F69044E7D7}" destId="{404BBC24-EF67-4A48-B22C-5922960886CA}" srcOrd="0" destOrd="0" presId="urn:microsoft.com/office/officeart/2008/layout/LinedList"/>
    <dgm:cxn modelId="{0DFA4BDD-D83D-DB40-99E1-561F7AD5B458}" type="presOf" srcId="{B936ADD1-4437-44F1-AC92-8C6865E34D8C}" destId="{4C2D4140-AC1E-AC40-9A52-E9BE56705946}" srcOrd="0" destOrd="0" presId="urn:microsoft.com/office/officeart/2008/layout/LinedList"/>
    <dgm:cxn modelId="{995E69E4-AEA0-4A45-B534-A7370D3ACDA5}" type="presOf" srcId="{9820FA22-B873-435F-800D-B1A47AD48475}" destId="{17133EA3-873A-324E-874A-86D84761AF55}" srcOrd="0" destOrd="0" presId="urn:microsoft.com/office/officeart/2008/layout/LinedList"/>
    <dgm:cxn modelId="{2A9CE417-7208-1A44-AA68-29AF95A2C9A6}" type="presParOf" srcId="{4C2D4140-AC1E-AC40-9A52-E9BE56705946}" destId="{18B93D44-0590-4A46-AA24-54E9E2E3EDEC}" srcOrd="0" destOrd="0" presId="urn:microsoft.com/office/officeart/2008/layout/LinedList"/>
    <dgm:cxn modelId="{1814E42C-61FF-4C47-BF38-6C1A932DF6E6}" type="presParOf" srcId="{4C2D4140-AC1E-AC40-9A52-E9BE56705946}" destId="{78D97D0F-C4BB-2D4A-9713-F17F97B94C2F}" srcOrd="1" destOrd="0" presId="urn:microsoft.com/office/officeart/2008/layout/LinedList"/>
    <dgm:cxn modelId="{9D2EE43A-CADC-EE4A-B681-46F59FDFFB10}" type="presParOf" srcId="{78D97D0F-C4BB-2D4A-9713-F17F97B94C2F}" destId="{8D380895-2564-0C4C-A0E9-0CC8DB0B974E}" srcOrd="0" destOrd="0" presId="urn:microsoft.com/office/officeart/2008/layout/LinedList"/>
    <dgm:cxn modelId="{ACCC2DC9-21C5-A345-B341-4639EE87D9C1}" type="presParOf" srcId="{78D97D0F-C4BB-2D4A-9713-F17F97B94C2F}" destId="{7550CC8A-0FF8-7445-8FB6-00D9D08B8BCA}" srcOrd="1" destOrd="0" presId="urn:microsoft.com/office/officeart/2008/layout/LinedList"/>
    <dgm:cxn modelId="{82EA3654-FF85-E646-B88C-B44AC7B18A73}" type="presParOf" srcId="{4C2D4140-AC1E-AC40-9A52-E9BE56705946}" destId="{7F8FCE07-C5DC-DE44-B9BB-79DB8B28FBC6}" srcOrd="2" destOrd="0" presId="urn:microsoft.com/office/officeart/2008/layout/LinedList"/>
    <dgm:cxn modelId="{F68E594D-E788-8E46-98FA-A928AD2C3395}" type="presParOf" srcId="{4C2D4140-AC1E-AC40-9A52-E9BE56705946}" destId="{65CE9828-3287-E640-8F12-3ABF55486408}" srcOrd="3" destOrd="0" presId="urn:microsoft.com/office/officeart/2008/layout/LinedList"/>
    <dgm:cxn modelId="{3B69D2CB-7D5E-314F-800B-9566A19743CA}" type="presParOf" srcId="{65CE9828-3287-E640-8F12-3ABF55486408}" destId="{17133EA3-873A-324E-874A-86D84761AF55}" srcOrd="0" destOrd="0" presId="urn:microsoft.com/office/officeart/2008/layout/LinedList"/>
    <dgm:cxn modelId="{E37C4AAA-69B2-BE44-A6A6-84508DD941E2}" type="presParOf" srcId="{65CE9828-3287-E640-8F12-3ABF55486408}" destId="{5F2C3BBA-7411-DA43-9D3A-5A1A67DA63D7}" srcOrd="1" destOrd="0" presId="urn:microsoft.com/office/officeart/2008/layout/LinedList"/>
    <dgm:cxn modelId="{12897435-98B0-D74F-85BB-50322D7C5FBE}" type="presParOf" srcId="{4C2D4140-AC1E-AC40-9A52-E9BE56705946}" destId="{9136ED68-501B-AD4F-BA9F-F378A4D8DDDF}" srcOrd="4" destOrd="0" presId="urn:microsoft.com/office/officeart/2008/layout/LinedList"/>
    <dgm:cxn modelId="{8F4425F8-245A-894C-AC38-57231A06E698}" type="presParOf" srcId="{4C2D4140-AC1E-AC40-9A52-E9BE56705946}" destId="{FAAD0DC8-3496-0F46-92F7-6F668585F05C}" srcOrd="5" destOrd="0" presId="urn:microsoft.com/office/officeart/2008/layout/LinedList"/>
    <dgm:cxn modelId="{96E5FAA3-5EAB-9A40-B652-18457CB99584}" type="presParOf" srcId="{FAAD0DC8-3496-0F46-92F7-6F668585F05C}" destId="{F04DC40E-785C-3649-8D22-D770BFC0A0AC}" srcOrd="0" destOrd="0" presId="urn:microsoft.com/office/officeart/2008/layout/LinedList"/>
    <dgm:cxn modelId="{0BC80CFB-12A1-6141-97E1-E347BC102525}" type="presParOf" srcId="{FAAD0DC8-3496-0F46-92F7-6F668585F05C}" destId="{A192484B-CA5A-7247-835D-7CDE393634E0}" srcOrd="1" destOrd="0" presId="urn:microsoft.com/office/officeart/2008/layout/LinedList"/>
    <dgm:cxn modelId="{08C21944-0775-D14D-9BB6-7D427ABF11CB}" type="presParOf" srcId="{4C2D4140-AC1E-AC40-9A52-E9BE56705946}" destId="{97F899BE-00A8-9E47-A230-15B16E427BC3}" srcOrd="6" destOrd="0" presId="urn:microsoft.com/office/officeart/2008/layout/LinedList"/>
    <dgm:cxn modelId="{1C971616-D056-494C-AA15-FE10671C3641}" type="presParOf" srcId="{4C2D4140-AC1E-AC40-9A52-E9BE56705946}" destId="{CF0F8A82-31D3-B84E-B234-B01A6052C4D1}" srcOrd="7" destOrd="0" presId="urn:microsoft.com/office/officeart/2008/layout/LinedList"/>
    <dgm:cxn modelId="{48D26291-2F6E-9648-99D9-856284BE0B5A}" type="presParOf" srcId="{CF0F8A82-31D3-B84E-B234-B01A6052C4D1}" destId="{EE32AE8F-3393-664F-8AC5-1CB525621164}" srcOrd="0" destOrd="0" presId="urn:microsoft.com/office/officeart/2008/layout/LinedList"/>
    <dgm:cxn modelId="{6316C763-0841-C641-9177-8C6C53F50F8B}" type="presParOf" srcId="{CF0F8A82-31D3-B84E-B234-B01A6052C4D1}" destId="{EA5AC452-C4E4-034E-BF99-1D51E14D0565}" srcOrd="1" destOrd="0" presId="urn:microsoft.com/office/officeart/2008/layout/LinedList"/>
    <dgm:cxn modelId="{6B0E0CCC-E0AD-9249-BBE3-610C8A89BBA6}" type="presParOf" srcId="{4C2D4140-AC1E-AC40-9A52-E9BE56705946}" destId="{C71A49FD-4104-AB4E-905D-F61430427B8E}" srcOrd="8" destOrd="0" presId="urn:microsoft.com/office/officeart/2008/layout/LinedList"/>
    <dgm:cxn modelId="{1DB14FF5-D052-CD4B-B212-2E8E88FED194}" type="presParOf" srcId="{4C2D4140-AC1E-AC40-9A52-E9BE56705946}" destId="{A0469439-09F4-814C-8441-B476D56D2B0A}" srcOrd="9" destOrd="0" presId="urn:microsoft.com/office/officeart/2008/layout/LinedList"/>
    <dgm:cxn modelId="{CEEAE9D6-848D-FB4D-9539-6410B42D848C}" type="presParOf" srcId="{A0469439-09F4-814C-8441-B476D56D2B0A}" destId="{404BBC24-EF67-4A48-B22C-5922960886CA}" srcOrd="0" destOrd="0" presId="urn:microsoft.com/office/officeart/2008/layout/LinedList"/>
    <dgm:cxn modelId="{12BACE87-7FF8-5746-8063-5CD8A1901610}" type="presParOf" srcId="{A0469439-09F4-814C-8441-B476D56D2B0A}" destId="{CEF16D2F-16C7-9948-A420-D3E57F1AFF6C}" srcOrd="1" destOrd="0" presId="urn:microsoft.com/office/officeart/2008/layout/LinedList"/>
    <dgm:cxn modelId="{F8E8D446-71AC-6941-8D43-020556A7E25B}" type="presParOf" srcId="{4C2D4140-AC1E-AC40-9A52-E9BE56705946}" destId="{46F98234-371A-B342-AFD0-799943B62F37}" srcOrd="10" destOrd="0" presId="urn:microsoft.com/office/officeart/2008/layout/LinedList"/>
    <dgm:cxn modelId="{F4616411-46DC-4E4C-A5F8-A13F3C3EF620}" type="presParOf" srcId="{4C2D4140-AC1E-AC40-9A52-E9BE56705946}" destId="{DF680D0E-48E8-FC4C-A9D8-53AEDB6A6954}" srcOrd="11" destOrd="0" presId="urn:microsoft.com/office/officeart/2008/layout/LinedList"/>
    <dgm:cxn modelId="{785C832A-8030-A741-B5C7-412EF4CC6C58}" type="presParOf" srcId="{DF680D0E-48E8-FC4C-A9D8-53AEDB6A6954}" destId="{0500B8CA-01EB-2C46-A495-DC6B9E6CB185}" srcOrd="0" destOrd="0" presId="urn:microsoft.com/office/officeart/2008/layout/LinedList"/>
    <dgm:cxn modelId="{B1A834E8-93AE-5944-8E2F-ECB06006DD68}" type="presParOf" srcId="{DF680D0E-48E8-FC4C-A9D8-53AEDB6A6954}" destId="{9CD84BC9-B796-AD40-9359-602A7D18E16C}" srcOrd="1" destOrd="0" presId="urn:microsoft.com/office/officeart/2008/layout/LinedList"/>
    <dgm:cxn modelId="{422457AB-BD4E-6D4F-AA5E-302102FE3582}" type="presParOf" srcId="{4C2D4140-AC1E-AC40-9A52-E9BE56705946}" destId="{13E32B2D-8A34-6146-B677-9B200371DAA4}" srcOrd="12" destOrd="0" presId="urn:microsoft.com/office/officeart/2008/layout/LinedList"/>
    <dgm:cxn modelId="{25E9253A-A286-DA4B-A160-8CB849845880}" type="presParOf" srcId="{4C2D4140-AC1E-AC40-9A52-E9BE56705946}" destId="{57F6EC04-5FC2-3441-BEDE-038864F9A8FF}" srcOrd="13" destOrd="0" presId="urn:microsoft.com/office/officeart/2008/layout/LinedList"/>
    <dgm:cxn modelId="{8529C5DC-6502-F345-A1C7-D9E5FD56E268}" type="presParOf" srcId="{57F6EC04-5FC2-3441-BEDE-038864F9A8FF}" destId="{58E4EE81-5842-CD4B-9012-EF0FDEEC7A2D}" srcOrd="0" destOrd="0" presId="urn:microsoft.com/office/officeart/2008/layout/LinedList"/>
    <dgm:cxn modelId="{C8CF57A3-B4E4-6F4D-A17A-F0E83845144A}" type="presParOf" srcId="{57F6EC04-5FC2-3441-BEDE-038864F9A8FF}" destId="{BA7340F6-3FEF-3D4D-9F12-686798447FFE}" srcOrd="1" destOrd="0" presId="urn:microsoft.com/office/officeart/2008/layout/LinedList"/>
    <dgm:cxn modelId="{AC5E43DE-8D2C-A240-9F83-A5CD2F4E7D81}" type="presParOf" srcId="{4C2D4140-AC1E-AC40-9A52-E9BE56705946}" destId="{54B72421-D0B5-2F4D-85CA-70EC585A8985}" srcOrd="14" destOrd="0" presId="urn:microsoft.com/office/officeart/2008/layout/LinedList"/>
    <dgm:cxn modelId="{999D802E-E549-B044-8971-84BD0C3942F2}" type="presParOf" srcId="{4C2D4140-AC1E-AC40-9A52-E9BE56705946}" destId="{549FB262-FA94-5042-A1ED-4ED82285A503}" srcOrd="15" destOrd="0" presId="urn:microsoft.com/office/officeart/2008/layout/LinedList"/>
    <dgm:cxn modelId="{00402A6E-1E48-5346-A1A3-CBB117AA5950}" type="presParOf" srcId="{549FB262-FA94-5042-A1ED-4ED82285A503}" destId="{BCA902AF-2E64-974F-BACF-9986E3D59E1F}" srcOrd="0" destOrd="0" presId="urn:microsoft.com/office/officeart/2008/layout/LinedList"/>
    <dgm:cxn modelId="{E5799567-5AB2-6447-ACA2-E07C6A5EE3C3}" type="presParOf" srcId="{549FB262-FA94-5042-A1ED-4ED82285A503}" destId="{3230C115-06E3-904E-9EF8-C36A323BE1E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F1AE3F-774F-4E42-8FA5-34331AD0BEF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8DB029E-90EB-497B-B569-0E07DF0CE31B}">
      <dgm:prSet/>
      <dgm:spPr/>
      <dgm:t>
        <a:bodyPr/>
        <a:lstStyle/>
        <a:p>
          <a:r>
            <a:rPr lang="cs-CZ"/>
            <a:t>vliv úspěchu severské detektivky (Jo Nesbø – první překlad vyšel česky v r. 2008 (MOBA), autora prosadilo až v r. 2013 nakl. Kniha Zlín. </a:t>
          </a:r>
          <a:endParaRPr lang="en-US"/>
        </a:p>
      </dgm:t>
    </dgm:pt>
    <dgm:pt modelId="{A9432CAC-E19B-43D1-93EA-C9240111B067}" type="parTrans" cxnId="{4E3B1FF7-DF12-4DE8-B2EF-7186464B3999}">
      <dgm:prSet/>
      <dgm:spPr/>
      <dgm:t>
        <a:bodyPr/>
        <a:lstStyle/>
        <a:p>
          <a:endParaRPr lang="en-US"/>
        </a:p>
      </dgm:t>
    </dgm:pt>
    <dgm:pt modelId="{CCE700AE-2B0C-49FE-A355-251ED3E40ECA}" type="sibTrans" cxnId="{4E3B1FF7-DF12-4DE8-B2EF-7186464B3999}">
      <dgm:prSet/>
      <dgm:spPr/>
      <dgm:t>
        <a:bodyPr/>
        <a:lstStyle/>
        <a:p>
          <a:endParaRPr lang="en-US"/>
        </a:p>
      </dgm:t>
    </dgm:pt>
    <dgm:pt modelId="{39D024B6-FA22-4A61-A794-78C506A35519}">
      <dgm:prSet/>
      <dgm:spPr/>
      <dgm:t>
        <a:bodyPr/>
        <a:lstStyle/>
        <a:p>
          <a:r>
            <a:rPr lang="cs-CZ"/>
            <a:t>zájem o francouzskou detektivku už v letech 2005 až 2010, znovu se zviditelňuje v období 2013 až 2018, poslední tři roky se počet vychází 15 titulů ročně</a:t>
          </a:r>
          <a:endParaRPr lang="en-US"/>
        </a:p>
      </dgm:t>
    </dgm:pt>
    <dgm:pt modelId="{FC69BFCB-AF38-41EE-A50A-B5F4CE3C1D76}" type="parTrans" cxnId="{60D54B09-602F-4516-BA35-F6E6852D1982}">
      <dgm:prSet/>
      <dgm:spPr/>
      <dgm:t>
        <a:bodyPr/>
        <a:lstStyle/>
        <a:p>
          <a:endParaRPr lang="en-US"/>
        </a:p>
      </dgm:t>
    </dgm:pt>
    <dgm:pt modelId="{CB808BDA-E7FC-4CA0-99AF-6F3FE835D4FD}" type="sibTrans" cxnId="{60D54B09-602F-4516-BA35-F6E6852D1982}">
      <dgm:prSet/>
      <dgm:spPr/>
      <dgm:t>
        <a:bodyPr/>
        <a:lstStyle/>
        <a:p>
          <a:endParaRPr lang="en-US"/>
        </a:p>
      </dgm:t>
    </dgm:pt>
    <dgm:pt modelId="{C72503EB-91DF-49E0-BDA6-257B87264E6D}">
      <dgm:prSet/>
      <dgm:spPr/>
      <dgm:t>
        <a:bodyPr/>
        <a:lstStyle/>
        <a:p>
          <a:r>
            <a:rPr lang="cs-CZ"/>
            <a:t>málo z autorů detektivek vycházelo před r. 1989: vedle „klasiků“ žánru jako Malet, Leblanc či Simenon – má překvapivý počet přeložených titulů Sébastien Japrisot (v letech 1968 až 1984 vyšlo 5 titulů)</a:t>
          </a:r>
          <a:endParaRPr lang="en-US"/>
        </a:p>
      </dgm:t>
    </dgm:pt>
    <dgm:pt modelId="{E223E3BE-6E26-46B0-B617-4195A2505E70}" type="parTrans" cxnId="{7FF9B029-52B5-4A37-AC4D-1AF5D6BF18D2}">
      <dgm:prSet/>
      <dgm:spPr/>
      <dgm:t>
        <a:bodyPr/>
        <a:lstStyle/>
        <a:p>
          <a:endParaRPr lang="en-US"/>
        </a:p>
      </dgm:t>
    </dgm:pt>
    <dgm:pt modelId="{89C88642-2982-4925-8DEA-D55CF966D596}" type="sibTrans" cxnId="{7FF9B029-52B5-4A37-AC4D-1AF5D6BF18D2}">
      <dgm:prSet/>
      <dgm:spPr/>
      <dgm:t>
        <a:bodyPr/>
        <a:lstStyle/>
        <a:p>
          <a:endParaRPr lang="en-US"/>
        </a:p>
      </dgm:t>
    </dgm:pt>
    <dgm:pt modelId="{013597E9-1164-B848-86CA-E2062E270519}" type="pres">
      <dgm:prSet presAssocID="{22F1AE3F-774F-4E42-8FA5-34331AD0BEF5}" presName="vert0" presStyleCnt="0">
        <dgm:presLayoutVars>
          <dgm:dir/>
          <dgm:animOne val="branch"/>
          <dgm:animLvl val="lvl"/>
        </dgm:presLayoutVars>
      </dgm:prSet>
      <dgm:spPr/>
    </dgm:pt>
    <dgm:pt modelId="{5C9F84C4-B88C-0144-9F45-E7E37B034B78}" type="pres">
      <dgm:prSet presAssocID="{A8DB029E-90EB-497B-B569-0E07DF0CE31B}" presName="thickLine" presStyleLbl="alignNode1" presStyleIdx="0" presStyleCnt="3"/>
      <dgm:spPr/>
    </dgm:pt>
    <dgm:pt modelId="{262A1D78-FC71-984F-86C7-7D9592D2A63A}" type="pres">
      <dgm:prSet presAssocID="{A8DB029E-90EB-497B-B569-0E07DF0CE31B}" presName="horz1" presStyleCnt="0"/>
      <dgm:spPr/>
    </dgm:pt>
    <dgm:pt modelId="{B80811D7-3658-3347-BFF0-64D1147919D5}" type="pres">
      <dgm:prSet presAssocID="{A8DB029E-90EB-497B-B569-0E07DF0CE31B}" presName="tx1" presStyleLbl="revTx" presStyleIdx="0" presStyleCnt="3"/>
      <dgm:spPr/>
    </dgm:pt>
    <dgm:pt modelId="{95EBDABE-1603-0D4B-B5A7-C462B02ED552}" type="pres">
      <dgm:prSet presAssocID="{A8DB029E-90EB-497B-B569-0E07DF0CE31B}" presName="vert1" presStyleCnt="0"/>
      <dgm:spPr/>
    </dgm:pt>
    <dgm:pt modelId="{BC807AC1-AFDA-5E47-8FCE-AB86D6140DD0}" type="pres">
      <dgm:prSet presAssocID="{39D024B6-FA22-4A61-A794-78C506A35519}" presName="thickLine" presStyleLbl="alignNode1" presStyleIdx="1" presStyleCnt="3"/>
      <dgm:spPr/>
    </dgm:pt>
    <dgm:pt modelId="{7DB4A1FD-B913-F441-82E7-EF9D9F7ABA06}" type="pres">
      <dgm:prSet presAssocID="{39D024B6-FA22-4A61-A794-78C506A35519}" presName="horz1" presStyleCnt="0"/>
      <dgm:spPr/>
    </dgm:pt>
    <dgm:pt modelId="{A9ECD13A-C17B-544D-8412-285187C1B44A}" type="pres">
      <dgm:prSet presAssocID="{39D024B6-FA22-4A61-A794-78C506A35519}" presName="tx1" presStyleLbl="revTx" presStyleIdx="1" presStyleCnt="3"/>
      <dgm:spPr/>
    </dgm:pt>
    <dgm:pt modelId="{CEBFDCB4-803D-6743-8C95-428353F1183D}" type="pres">
      <dgm:prSet presAssocID="{39D024B6-FA22-4A61-A794-78C506A35519}" presName="vert1" presStyleCnt="0"/>
      <dgm:spPr/>
    </dgm:pt>
    <dgm:pt modelId="{D5141202-2F59-8F42-8C78-1CE57B65D9B1}" type="pres">
      <dgm:prSet presAssocID="{C72503EB-91DF-49E0-BDA6-257B87264E6D}" presName="thickLine" presStyleLbl="alignNode1" presStyleIdx="2" presStyleCnt="3"/>
      <dgm:spPr/>
    </dgm:pt>
    <dgm:pt modelId="{A97CE973-D39E-D541-B3BC-FDA963BABC5C}" type="pres">
      <dgm:prSet presAssocID="{C72503EB-91DF-49E0-BDA6-257B87264E6D}" presName="horz1" presStyleCnt="0"/>
      <dgm:spPr/>
    </dgm:pt>
    <dgm:pt modelId="{143668C2-FA99-1B4F-830C-BD7565E4BE85}" type="pres">
      <dgm:prSet presAssocID="{C72503EB-91DF-49E0-BDA6-257B87264E6D}" presName="tx1" presStyleLbl="revTx" presStyleIdx="2" presStyleCnt="3"/>
      <dgm:spPr/>
    </dgm:pt>
    <dgm:pt modelId="{EDA57AC9-911F-694C-A81C-237EA007BCDC}" type="pres">
      <dgm:prSet presAssocID="{C72503EB-91DF-49E0-BDA6-257B87264E6D}" presName="vert1" presStyleCnt="0"/>
      <dgm:spPr/>
    </dgm:pt>
  </dgm:ptLst>
  <dgm:cxnLst>
    <dgm:cxn modelId="{60D54B09-602F-4516-BA35-F6E6852D1982}" srcId="{22F1AE3F-774F-4E42-8FA5-34331AD0BEF5}" destId="{39D024B6-FA22-4A61-A794-78C506A35519}" srcOrd="1" destOrd="0" parTransId="{FC69BFCB-AF38-41EE-A50A-B5F4CE3C1D76}" sibTransId="{CB808BDA-E7FC-4CA0-99AF-6F3FE835D4FD}"/>
    <dgm:cxn modelId="{7FF9B029-52B5-4A37-AC4D-1AF5D6BF18D2}" srcId="{22F1AE3F-774F-4E42-8FA5-34331AD0BEF5}" destId="{C72503EB-91DF-49E0-BDA6-257B87264E6D}" srcOrd="2" destOrd="0" parTransId="{E223E3BE-6E26-46B0-B617-4195A2505E70}" sibTransId="{89C88642-2982-4925-8DEA-D55CF966D596}"/>
    <dgm:cxn modelId="{07C3A730-C65B-FB47-95BE-C94C04991F9F}" type="presOf" srcId="{C72503EB-91DF-49E0-BDA6-257B87264E6D}" destId="{143668C2-FA99-1B4F-830C-BD7565E4BE85}" srcOrd="0" destOrd="0" presId="urn:microsoft.com/office/officeart/2008/layout/LinedList"/>
    <dgm:cxn modelId="{C60B7A3D-C7B7-354B-8E6E-AD8BF589792F}" type="presOf" srcId="{A8DB029E-90EB-497B-B569-0E07DF0CE31B}" destId="{B80811D7-3658-3347-BFF0-64D1147919D5}" srcOrd="0" destOrd="0" presId="urn:microsoft.com/office/officeart/2008/layout/LinedList"/>
    <dgm:cxn modelId="{811AED7E-E103-6845-84DE-F3721C282FB3}" type="presOf" srcId="{39D024B6-FA22-4A61-A794-78C506A35519}" destId="{A9ECD13A-C17B-544D-8412-285187C1B44A}" srcOrd="0" destOrd="0" presId="urn:microsoft.com/office/officeart/2008/layout/LinedList"/>
    <dgm:cxn modelId="{A05D49BE-437A-CB4F-A4A3-ECAD35587386}" type="presOf" srcId="{22F1AE3F-774F-4E42-8FA5-34331AD0BEF5}" destId="{013597E9-1164-B848-86CA-E2062E270519}" srcOrd="0" destOrd="0" presId="urn:microsoft.com/office/officeart/2008/layout/LinedList"/>
    <dgm:cxn modelId="{4E3B1FF7-DF12-4DE8-B2EF-7186464B3999}" srcId="{22F1AE3F-774F-4E42-8FA5-34331AD0BEF5}" destId="{A8DB029E-90EB-497B-B569-0E07DF0CE31B}" srcOrd="0" destOrd="0" parTransId="{A9432CAC-E19B-43D1-93EA-C9240111B067}" sibTransId="{CCE700AE-2B0C-49FE-A355-251ED3E40ECA}"/>
    <dgm:cxn modelId="{F09F45E5-16E5-D34F-8529-751DF0EB9EA9}" type="presParOf" srcId="{013597E9-1164-B848-86CA-E2062E270519}" destId="{5C9F84C4-B88C-0144-9F45-E7E37B034B78}" srcOrd="0" destOrd="0" presId="urn:microsoft.com/office/officeart/2008/layout/LinedList"/>
    <dgm:cxn modelId="{9A3121AE-2360-D049-85E9-2C320DB47CC3}" type="presParOf" srcId="{013597E9-1164-B848-86CA-E2062E270519}" destId="{262A1D78-FC71-984F-86C7-7D9592D2A63A}" srcOrd="1" destOrd="0" presId="urn:microsoft.com/office/officeart/2008/layout/LinedList"/>
    <dgm:cxn modelId="{DD2143DC-3CA8-A642-BDC4-42706A08F6A6}" type="presParOf" srcId="{262A1D78-FC71-984F-86C7-7D9592D2A63A}" destId="{B80811D7-3658-3347-BFF0-64D1147919D5}" srcOrd="0" destOrd="0" presId="urn:microsoft.com/office/officeart/2008/layout/LinedList"/>
    <dgm:cxn modelId="{1E4E3AE4-D09B-694D-9AC3-E1449D4D51B1}" type="presParOf" srcId="{262A1D78-FC71-984F-86C7-7D9592D2A63A}" destId="{95EBDABE-1603-0D4B-B5A7-C462B02ED552}" srcOrd="1" destOrd="0" presId="urn:microsoft.com/office/officeart/2008/layout/LinedList"/>
    <dgm:cxn modelId="{0AFB22F7-D2D1-104B-90DF-472C09D708BD}" type="presParOf" srcId="{013597E9-1164-B848-86CA-E2062E270519}" destId="{BC807AC1-AFDA-5E47-8FCE-AB86D6140DD0}" srcOrd="2" destOrd="0" presId="urn:microsoft.com/office/officeart/2008/layout/LinedList"/>
    <dgm:cxn modelId="{A638F64A-664C-424B-9718-BDA1E771F488}" type="presParOf" srcId="{013597E9-1164-B848-86CA-E2062E270519}" destId="{7DB4A1FD-B913-F441-82E7-EF9D9F7ABA06}" srcOrd="3" destOrd="0" presId="urn:microsoft.com/office/officeart/2008/layout/LinedList"/>
    <dgm:cxn modelId="{3851CB96-3260-D044-843B-9CF063B5703F}" type="presParOf" srcId="{7DB4A1FD-B913-F441-82E7-EF9D9F7ABA06}" destId="{A9ECD13A-C17B-544D-8412-285187C1B44A}" srcOrd="0" destOrd="0" presId="urn:microsoft.com/office/officeart/2008/layout/LinedList"/>
    <dgm:cxn modelId="{56FC3586-73DC-F84F-9710-0E9FE8EC958C}" type="presParOf" srcId="{7DB4A1FD-B913-F441-82E7-EF9D9F7ABA06}" destId="{CEBFDCB4-803D-6743-8C95-428353F1183D}" srcOrd="1" destOrd="0" presId="urn:microsoft.com/office/officeart/2008/layout/LinedList"/>
    <dgm:cxn modelId="{39BBBEE9-D962-3745-9ACC-D89D2575CD08}" type="presParOf" srcId="{013597E9-1164-B848-86CA-E2062E270519}" destId="{D5141202-2F59-8F42-8C78-1CE57B65D9B1}" srcOrd="4" destOrd="0" presId="urn:microsoft.com/office/officeart/2008/layout/LinedList"/>
    <dgm:cxn modelId="{BCBA8565-8186-794C-AA08-36DE801C9EE2}" type="presParOf" srcId="{013597E9-1164-B848-86CA-E2062E270519}" destId="{A97CE973-D39E-D541-B3BC-FDA963BABC5C}" srcOrd="5" destOrd="0" presId="urn:microsoft.com/office/officeart/2008/layout/LinedList"/>
    <dgm:cxn modelId="{D1EE9C7E-6B8D-ED40-A3F6-754BDBA1632F}" type="presParOf" srcId="{A97CE973-D39E-D541-B3BC-FDA963BABC5C}" destId="{143668C2-FA99-1B4F-830C-BD7565E4BE85}" srcOrd="0" destOrd="0" presId="urn:microsoft.com/office/officeart/2008/layout/LinedList"/>
    <dgm:cxn modelId="{9E5398B1-664C-B04C-B3DA-DD5E2FAC8A40}" type="presParOf" srcId="{A97CE973-D39E-D541-B3BC-FDA963BABC5C}" destId="{EDA57AC9-911F-694C-A81C-237EA007BCD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F8F8F-9551-044B-8FA1-136793732D1C}">
      <dsp:nvSpPr>
        <dsp:cNvPr id="0" name=""/>
        <dsp:cNvSpPr/>
      </dsp:nvSpPr>
      <dsp:spPr>
        <a:xfrm>
          <a:off x="0" y="1325"/>
          <a:ext cx="535152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D2D2B-8C63-8E40-BCBB-6328B3D9CC81}">
      <dsp:nvSpPr>
        <dsp:cNvPr id="0" name=""/>
        <dsp:cNvSpPr/>
      </dsp:nvSpPr>
      <dsp:spPr>
        <a:xfrm>
          <a:off x="0" y="1325"/>
          <a:ext cx="5351526" cy="904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/>
            <a:t>Nana</a:t>
          </a:r>
          <a:r>
            <a:rPr lang="en-US" sz="1600" b="1" i="0" kern="1200" dirty="0"/>
            <a:t>. </a:t>
          </a:r>
          <a:r>
            <a:rPr lang="en-US" sz="1600" b="1" i="0" kern="1200" dirty="0" err="1"/>
            <a:t>Přel</a:t>
          </a:r>
          <a:r>
            <a:rPr lang="en-US" sz="1600" b="1" i="0" kern="1200" dirty="0"/>
            <a:t>. Jiří Žák. Dobrovský 2023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 err="1"/>
            <a:t>Zabiják</a:t>
          </a:r>
          <a:r>
            <a:rPr lang="en-US" sz="1600" kern="1200" dirty="0"/>
            <a:t>. </a:t>
          </a:r>
          <a:r>
            <a:rPr lang="en-US" sz="1600" kern="1200" dirty="0" err="1"/>
            <a:t>Přel</a:t>
          </a:r>
          <a:r>
            <a:rPr lang="en-US" sz="1600" kern="1200" dirty="0"/>
            <a:t>. Luděk </a:t>
          </a:r>
          <a:r>
            <a:rPr lang="en-US" sz="1600" kern="1200" dirty="0" err="1"/>
            <a:t>Kárl</a:t>
          </a:r>
          <a:r>
            <a:rPr lang="en-US" sz="1600" kern="1200" dirty="0"/>
            <a:t>, </a:t>
          </a:r>
          <a:r>
            <a:rPr lang="en-US" sz="1600" i="0" kern="1200" dirty="0"/>
            <a:t>Dobrovský 2021</a:t>
          </a:r>
          <a:r>
            <a:rPr lang="en-US" sz="1600" kern="1200" dirty="0"/>
            <a:t> (1969, Odeon)</a:t>
          </a:r>
          <a:r>
            <a:rPr lang="en-US" sz="1600" i="0" kern="1200" dirty="0"/>
            <a:t> </a:t>
          </a:r>
        </a:p>
      </dsp:txBody>
      <dsp:txXfrm>
        <a:off x="0" y="1325"/>
        <a:ext cx="5351526" cy="904002"/>
      </dsp:txXfrm>
    </dsp:sp>
    <dsp:sp modelId="{09B47032-E0EC-6346-9E1F-F5A19691D739}">
      <dsp:nvSpPr>
        <dsp:cNvPr id="0" name=""/>
        <dsp:cNvSpPr/>
      </dsp:nvSpPr>
      <dsp:spPr>
        <a:xfrm>
          <a:off x="0" y="905328"/>
          <a:ext cx="535152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72566-53DD-8C40-9346-D30B59439E36}">
      <dsp:nvSpPr>
        <dsp:cNvPr id="0" name=""/>
        <dsp:cNvSpPr/>
      </dsp:nvSpPr>
      <dsp:spPr>
        <a:xfrm>
          <a:off x="0" y="905328"/>
          <a:ext cx="5351526" cy="904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MK v Praze: </a:t>
          </a:r>
          <a:r>
            <a:rPr lang="cs-CZ" sz="1600" b="1" kern="1200" dirty="0"/>
            <a:t>e-kniha</a:t>
          </a:r>
          <a:r>
            <a:rPr lang="cs-CZ" sz="1600" kern="1200" dirty="0"/>
            <a:t> </a:t>
          </a:r>
          <a:br>
            <a:rPr lang="cs-CZ" sz="1600" kern="1200" dirty="0"/>
          </a:br>
          <a:r>
            <a:rPr lang="en-US" sz="1600" i="1" kern="1200" dirty="0" err="1"/>
            <a:t>Člověk</a:t>
          </a:r>
          <a:r>
            <a:rPr lang="en-US" sz="1600" i="1" kern="1200" dirty="0"/>
            <a:t> bestie</a:t>
          </a:r>
          <a:r>
            <a:rPr lang="en-US" sz="1600" kern="1200" dirty="0"/>
            <a:t>. </a:t>
          </a:r>
          <a:r>
            <a:rPr lang="en-US" sz="1600" kern="1200" dirty="0" err="1"/>
            <a:t>Přel</a:t>
          </a:r>
          <a:r>
            <a:rPr lang="en-US" sz="1600" kern="1200" dirty="0"/>
            <a:t>. Věra Dvořáková, 2023 (1973, Odeon) </a:t>
          </a:r>
          <a:endParaRPr lang="cs-CZ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 err="1"/>
            <a:t>Zabiják</a:t>
          </a:r>
          <a:r>
            <a:rPr lang="en-US" sz="1600" kern="1200" dirty="0"/>
            <a:t>. </a:t>
          </a:r>
          <a:r>
            <a:rPr lang="en-US" sz="1600" kern="1200" dirty="0" err="1"/>
            <a:t>Přel</a:t>
          </a:r>
          <a:r>
            <a:rPr lang="en-US" sz="1600" kern="1200" dirty="0"/>
            <a:t>. Luděk </a:t>
          </a:r>
          <a:r>
            <a:rPr lang="en-US" sz="1600" kern="1200" dirty="0" err="1"/>
            <a:t>Kárl</a:t>
          </a:r>
          <a:r>
            <a:rPr lang="en-US" sz="1600" kern="1200" dirty="0"/>
            <a:t>, 2020 (1969, Odeon)</a:t>
          </a:r>
          <a:r>
            <a:rPr lang="en-US" sz="1600" i="0" kern="1200" dirty="0"/>
            <a:t> </a:t>
          </a:r>
          <a:endParaRPr lang="cs-CZ" sz="1600" kern="1200" dirty="0"/>
        </a:p>
      </dsp:txBody>
      <dsp:txXfrm>
        <a:off x="0" y="905328"/>
        <a:ext cx="5351526" cy="904002"/>
      </dsp:txXfrm>
    </dsp:sp>
    <dsp:sp modelId="{6ADA1AB4-432C-4C45-A65E-8A4FEC49EB91}">
      <dsp:nvSpPr>
        <dsp:cNvPr id="0" name=""/>
        <dsp:cNvSpPr/>
      </dsp:nvSpPr>
      <dsp:spPr>
        <a:xfrm>
          <a:off x="0" y="1809331"/>
          <a:ext cx="535152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4CAB92-2A5D-AA4C-8F6F-6F51C58331E3}">
      <dsp:nvSpPr>
        <dsp:cNvPr id="0" name=""/>
        <dsp:cNvSpPr/>
      </dsp:nvSpPr>
      <dsp:spPr>
        <a:xfrm>
          <a:off x="0" y="1809331"/>
          <a:ext cx="5351526" cy="904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/>
            <a:t>Tereza </a:t>
          </a:r>
          <a:r>
            <a:rPr lang="en-US" sz="1600" b="1" i="1" kern="1200" dirty="0" err="1"/>
            <a:t>Raquinová</a:t>
          </a:r>
          <a:r>
            <a:rPr lang="en-US" sz="1600" b="1" kern="1200" dirty="0"/>
            <a:t>. </a:t>
          </a:r>
          <a:r>
            <a:rPr lang="en-US" sz="1600" b="1" kern="1200" dirty="0" err="1"/>
            <a:t>Přel</a:t>
          </a:r>
          <a:r>
            <a:rPr lang="en-US" sz="1600" b="1" kern="1200" dirty="0"/>
            <a:t>. Dana </a:t>
          </a:r>
          <a:r>
            <a:rPr lang="en-US" sz="1600" b="1" kern="1200" dirty="0" err="1"/>
            <a:t>Melanová</a:t>
          </a:r>
          <a:r>
            <a:rPr lang="en-US" sz="1600" b="1" kern="1200" dirty="0"/>
            <a:t>. EMG-Odeon, 2014</a:t>
          </a:r>
          <a:endParaRPr lang="en-US" sz="1600" kern="1200" dirty="0"/>
        </a:p>
      </dsp:txBody>
      <dsp:txXfrm>
        <a:off x="0" y="1809331"/>
        <a:ext cx="5351526" cy="904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B6E37-9A3E-D646-BCB3-1C5A9FD5F625}">
      <dsp:nvSpPr>
        <dsp:cNvPr id="0" name=""/>
        <dsp:cNvSpPr/>
      </dsp:nvSpPr>
      <dsp:spPr>
        <a:xfrm>
          <a:off x="0" y="2125"/>
          <a:ext cx="78867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F0821C-6549-3B48-85AE-B2331B7BFB0E}">
      <dsp:nvSpPr>
        <dsp:cNvPr id="0" name=""/>
        <dsp:cNvSpPr/>
      </dsp:nvSpPr>
      <dsp:spPr>
        <a:xfrm>
          <a:off x="0" y="2125"/>
          <a:ext cx="7886700" cy="395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zejména v období let 1996 až 2009, zájem o ně trvá</a:t>
          </a:r>
          <a:endParaRPr lang="en-US" sz="1800" kern="1200" dirty="0"/>
        </a:p>
      </dsp:txBody>
      <dsp:txXfrm>
        <a:off x="0" y="2125"/>
        <a:ext cx="7886700" cy="395299"/>
      </dsp:txXfrm>
    </dsp:sp>
    <dsp:sp modelId="{D5061B60-6F7A-DE46-8BF8-EAB20686196C}">
      <dsp:nvSpPr>
        <dsp:cNvPr id="0" name=""/>
        <dsp:cNvSpPr/>
      </dsp:nvSpPr>
      <dsp:spPr>
        <a:xfrm>
          <a:off x="0" y="397424"/>
          <a:ext cx="7886700" cy="0"/>
        </a:xfrm>
        <a:prstGeom prst="line">
          <a:avLst/>
        </a:prstGeom>
        <a:solidFill>
          <a:schemeClr val="accent5">
            <a:hueOff val="-675854"/>
            <a:satOff val="-1742"/>
            <a:lumOff val="-1177"/>
            <a:alphaOff val="0"/>
          </a:schemeClr>
        </a:solidFill>
        <a:ln w="12700" cap="flat" cmpd="sng" algn="ctr">
          <a:solidFill>
            <a:schemeClr val="accent5">
              <a:hueOff val="-675854"/>
              <a:satOff val="-1742"/>
              <a:lumOff val="-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BC1DC5-13E4-EC49-8923-9CF652924F11}">
      <dsp:nvSpPr>
        <dsp:cNvPr id="0" name=""/>
        <dsp:cNvSpPr/>
      </dsp:nvSpPr>
      <dsp:spPr>
        <a:xfrm>
          <a:off x="0" y="397424"/>
          <a:ext cx="7886700" cy="395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1 titul vyšel čtyřiceti autorům, </a:t>
          </a:r>
          <a:endParaRPr lang="en-US" sz="1800" kern="1200"/>
        </a:p>
      </dsp:txBody>
      <dsp:txXfrm>
        <a:off x="0" y="397424"/>
        <a:ext cx="7886700" cy="395299"/>
      </dsp:txXfrm>
    </dsp:sp>
    <dsp:sp modelId="{FC681D89-BCD6-FE41-9CCE-751497DCCEBB}">
      <dsp:nvSpPr>
        <dsp:cNvPr id="0" name=""/>
        <dsp:cNvSpPr/>
      </dsp:nvSpPr>
      <dsp:spPr>
        <a:xfrm>
          <a:off x="0" y="792724"/>
          <a:ext cx="7886700" cy="0"/>
        </a:xfrm>
        <a:prstGeom prst="line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626407-8C2A-3843-B1B8-D6C20A2620AB}">
      <dsp:nvSpPr>
        <dsp:cNvPr id="0" name=""/>
        <dsp:cNvSpPr/>
      </dsp:nvSpPr>
      <dsp:spPr>
        <a:xfrm>
          <a:off x="0" y="792724"/>
          <a:ext cx="7886700" cy="395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20 autorů zastoupeno dvěma či třemi tituly</a:t>
          </a:r>
          <a:endParaRPr lang="en-US" sz="1800" kern="1200"/>
        </a:p>
      </dsp:txBody>
      <dsp:txXfrm>
        <a:off x="0" y="792724"/>
        <a:ext cx="7886700" cy="395299"/>
      </dsp:txXfrm>
    </dsp:sp>
    <dsp:sp modelId="{2256C1AE-39DC-1143-B7D8-F545D412FCD9}">
      <dsp:nvSpPr>
        <dsp:cNvPr id="0" name=""/>
        <dsp:cNvSpPr/>
      </dsp:nvSpPr>
      <dsp:spPr>
        <a:xfrm>
          <a:off x="0" y="1188023"/>
          <a:ext cx="7886700" cy="0"/>
        </a:xfrm>
        <a:prstGeom prst="line">
          <a:avLst/>
        </a:prstGeom>
        <a:solidFill>
          <a:schemeClr val="accent5">
            <a:hueOff val="-2027563"/>
            <a:satOff val="-5226"/>
            <a:lumOff val="-3530"/>
            <a:alphaOff val="0"/>
          </a:schemeClr>
        </a:solidFill>
        <a:ln w="12700" cap="flat" cmpd="sng" algn="ctr">
          <a:solidFill>
            <a:schemeClr val="accent5">
              <a:hueOff val="-2027563"/>
              <a:satOff val="-5226"/>
              <a:lumOff val="-35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F262E4-35F4-A84B-8B1D-6C077D5D29F5}">
      <dsp:nvSpPr>
        <dsp:cNvPr id="0" name=""/>
        <dsp:cNvSpPr/>
      </dsp:nvSpPr>
      <dsp:spPr>
        <a:xfrm>
          <a:off x="0" y="1188023"/>
          <a:ext cx="7886700" cy="395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14 autorů představeno čtyřmi až sedmi tituly</a:t>
          </a:r>
          <a:endParaRPr lang="en-US" sz="1800" kern="1200"/>
        </a:p>
      </dsp:txBody>
      <dsp:txXfrm>
        <a:off x="0" y="1188023"/>
        <a:ext cx="7886700" cy="395299"/>
      </dsp:txXfrm>
    </dsp:sp>
    <dsp:sp modelId="{9653E44B-5AD1-CF4C-9A27-9C8AD05D22E7}">
      <dsp:nvSpPr>
        <dsp:cNvPr id="0" name=""/>
        <dsp:cNvSpPr/>
      </dsp:nvSpPr>
      <dsp:spPr>
        <a:xfrm>
          <a:off x="0" y="1583322"/>
          <a:ext cx="7886700" cy="0"/>
        </a:xfrm>
        <a:prstGeom prst="line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431C0C-43CB-4742-A9C7-CA821A9B0E16}">
      <dsp:nvSpPr>
        <dsp:cNvPr id="0" name=""/>
        <dsp:cNvSpPr/>
      </dsp:nvSpPr>
      <dsp:spPr>
        <a:xfrm>
          <a:off x="0" y="1583322"/>
          <a:ext cx="7886700" cy="395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Nejvíce knih na českém knižním trhu:</a:t>
          </a:r>
          <a:r>
            <a:rPr lang="cs-CZ" sz="1800" kern="1200" dirty="0"/>
            <a:t> </a:t>
          </a:r>
          <a:endParaRPr lang="en-US" sz="1800" kern="1200" dirty="0"/>
        </a:p>
      </dsp:txBody>
      <dsp:txXfrm>
        <a:off x="0" y="1583322"/>
        <a:ext cx="7886700" cy="395299"/>
      </dsp:txXfrm>
    </dsp:sp>
    <dsp:sp modelId="{F7B7619C-26A6-2740-BD5D-39BF1C1C0402}">
      <dsp:nvSpPr>
        <dsp:cNvPr id="0" name=""/>
        <dsp:cNvSpPr/>
      </dsp:nvSpPr>
      <dsp:spPr>
        <a:xfrm>
          <a:off x="0" y="1978622"/>
          <a:ext cx="7886700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927A0-A4A8-964B-AB41-B71781A99E0F}">
      <dsp:nvSpPr>
        <dsp:cNvPr id="0" name=""/>
        <dsp:cNvSpPr/>
      </dsp:nvSpPr>
      <dsp:spPr>
        <a:xfrm>
          <a:off x="0" y="1978622"/>
          <a:ext cx="7886700" cy="395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10 Maurice </a:t>
          </a:r>
          <a:r>
            <a:rPr lang="cs-CZ" sz="1800" kern="1200" dirty="0" err="1"/>
            <a:t>Druon</a:t>
          </a:r>
          <a:r>
            <a:rPr lang="cs-CZ" sz="1800" kern="1200" dirty="0"/>
            <a:t> (1918-2009) a </a:t>
          </a:r>
          <a:r>
            <a:rPr lang="cs-CZ" sz="1800" kern="1200" dirty="0" err="1"/>
            <a:t>Violaine</a:t>
          </a:r>
          <a:r>
            <a:rPr lang="cs-CZ" sz="1800" kern="1200" dirty="0"/>
            <a:t> </a:t>
          </a:r>
          <a:r>
            <a:rPr lang="cs-CZ" sz="1800" kern="1200" dirty="0" err="1"/>
            <a:t>Vanoyeke</a:t>
          </a:r>
          <a:r>
            <a:rPr lang="cs-CZ" sz="1800" kern="1200" dirty="0"/>
            <a:t> (1956), </a:t>
          </a:r>
          <a:endParaRPr lang="en-US" sz="1800" kern="1200" dirty="0"/>
        </a:p>
      </dsp:txBody>
      <dsp:txXfrm>
        <a:off x="0" y="1978622"/>
        <a:ext cx="7886700" cy="395299"/>
      </dsp:txXfrm>
    </dsp:sp>
    <dsp:sp modelId="{69BE5185-4E8F-DC42-8B57-86D6D33C098D}">
      <dsp:nvSpPr>
        <dsp:cNvPr id="0" name=""/>
        <dsp:cNvSpPr/>
      </dsp:nvSpPr>
      <dsp:spPr>
        <a:xfrm>
          <a:off x="0" y="2373921"/>
          <a:ext cx="7886700" cy="0"/>
        </a:xfrm>
        <a:prstGeom prst="line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15A7F8-2775-E24E-8F0E-416973D243E1}">
      <dsp:nvSpPr>
        <dsp:cNvPr id="0" name=""/>
        <dsp:cNvSpPr/>
      </dsp:nvSpPr>
      <dsp:spPr>
        <a:xfrm>
          <a:off x="0" y="2373921"/>
          <a:ext cx="7886700" cy="395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13 Gerald Messadié (1931) </a:t>
          </a:r>
          <a:endParaRPr lang="en-US" sz="1800" kern="1200"/>
        </a:p>
      </dsp:txBody>
      <dsp:txXfrm>
        <a:off x="0" y="2373921"/>
        <a:ext cx="7886700" cy="395299"/>
      </dsp:txXfrm>
    </dsp:sp>
    <dsp:sp modelId="{4691935D-75C8-484D-B7C0-A50677EFBDA1}">
      <dsp:nvSpPr>
        <dsp:cNvPr id="0" name=""/>
        <dsp:cNvSpPr/>
      </dsp:nvSpPr>
      <dsp:spPr>
        <a:xfrm>
          <a:off x="0" y="2769221"/>
          <a:ext cx="7886700" cy="0"/>
        </a:xfrm>
        <a:prstGeom prst="line">
          <a:avLst/>
        </a:prstGeom>
        <a:solidFill>
          <a:schemeClr val="accent5">
            <a:hueOff val="-4730980"/>
            <a:satOff val="-12193"/>
            <a:lumOff val="-8236"/>
            <a:alphaOff val="0"/>
          </a:schemeClr>
        </a:solidFill>
        <a:ln w="12700" cap="flat" cmpd="sng" algn="ctr">
          <a:solidFill>
            <a:schemeClr val="accent5">
              <a:hueOff val="-4730980"/>
              <a:satOff val="-12193"/>
              <a:lumOff val="-82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7268F-C328-184B-8E7F-9C2D0E2068B4}">
      <dsp:nvSpPr>
        <dsp:cNvPr id="0" name=""/>
        <dsp:cNvSpPr/>
      </dsp:nvSpPr>
      <dsp:spPr>
        <a:xfrm>
          <a:off x="0" y="2769221"/>
          <a:ext cx="7886700" cy="395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26 Anne Golon (1921-2017) </a:t>
          </a:r>
          <a:endParaRPr lang="en-US" sz="1800" kern="1200"/>
        </a:p>
      </dsp:txBody>
      <dsp:txXfrm>
        <a:off x="0" y="2769221"/>
        <a:ext cx="7886700" cy="395299"/>
      </dsp:txXfrm>
    </dsp:sp>
    <dsp:sp modelId="{74847DE9-3BD6-EC4F-BC13-EC54ACDC6904}">
      <dsp:nvSpPr>
        <dsp:cNvPr id="0" name=""/>
        <dsp:cNvSpPr/>
      </dsp:nvSpPr>
      <dsp:spPr>
        <a:xfrm>
          <a:off x="0" y="3164520"/>
          <a:ext cx="7886700" cy="0"/>
        </a:xfrm>
        <a:prstGeom prst="line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895D11-C80D-7D4A-8A02-F4F8A64761DC}">
      <dsp:nvSpPr>
        <dsp:cNvPr id="0" name=""/>
        <dsp:cNvSpPr/>
      </dsp:nvSpPr>
      <dsp:spPr>
        <a:xfrm>
          <a:off x="0" y="3164520"/>
          <a:ext cx="7886700" cy="395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29 Juliette Benzoni (1920)</a:t>
          </a:r>
          <a:endParaRPr lang="en-US" sz="1800" kern="1200"/>
        </a:p>
      </dsp:txBody>
      <dsp:txXfrm>
        <a:off x="0" y="3164520"/>
        <a:ext cx="7886700" cy="395299"/>
      </dsp:txXfrm>
    </dsp:sp>
    <dsp:sp modelId="{2C322ACD-DF8F-F346-8D48-2343F8FDAC5B}">
      <dsp:nvSpPr>
        <dsp:cNvPr id="0" name=""/>
        <dsp:cNvSpPr/>
      </dsp:nvSpPr>
      <dsp:spPr>
        <a:xfrm>
          <a:off x="0" y="3559819"/>
          <a:ext cx="7886700" cy="0"/>
        </a:xfrm>
        <a:prstGeom prst="line">
          <a:avLst/>
        </a:prstGeom>
        <a:solidFill>
          <a:schemeClr val="accent5">
            <a:hueOff val="-6082688"/>
            <a:satOff val="-15677"/>
            <a:lumOff val="-10588"/>
            <a:alphaOff val="0"/>
          </a:schemeClr>
        </a:solidFill>
        <a:ln w="12700" cap="flat" cmpd="sng" algn="ctr">
          <a:solidFill>
            <a:schemeClr val="accent5">
              <a:hueOff val="-6082688"/>
              <a:satOff val="-15677"/>
              <a:lumOff val="-10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568A9-FE2B-F54A-98E9-852AD993069A}">
      <dsp:nvSpPr>
        <dsp:cNvPr id="0" name=""/>
        <dsp:cNvSpPr/>
      </dsp:nvSpPr>
      <dsp:spPr>
        <a:xfrm>
          <a:off x="0" y="3559819"/>
          <a:ext cx="7886700" cy="395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36 Robert Merle (1908-2004) </a:t>
          </a:r>
          <a:endParaRPr lang="en-US" sz="1800" kern="1200"/>
        </a:p>
      </dsp:txBody>
      <dsp:txXfrm>
        <a:off x="0" y="3559819"/>
        <a:ext cx="7886700" cy="395299"/>
      </dsp:txXfrm>
    </dsp:sp>
    <dsp:sp modelId="{34AF7443-FF5B-CC48-90D4-B1994CAA7A29}">
      <dsp:nvSpPr>
        <dsp:cNvPr id="0" name=""/>
        <dsp:cNvSpPr/>
      </dsp:nvSpPr>
      <dsp:spPr>
        <a:xfrm>
          <a:off x="0" y="3955119"/>
          <a:ext cx="7886700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0914D0-44C7-8648-A20B-AAE88A35C6FC}">
      <dsp:nvSpPr>
        <dsp:cNvPr id="0" name=""/>
        <dsp:cNvSpPr/>
      </dsp:nvSpPr>
      <dsp:spPr>
        <a:xfrm>
          <a:off x="0" y="3955119"/>
          <a:ext cx="7886700" cy="395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48 Christian Jacq (1947)</a:t>
          </a:r>
          <a:endParaRPr lang="en-US" sz="1800" kern="1200"/>
        </a:p>
      </dsp:txBody>
      <dsp:txXfrm>
        <a:off x="0" y="3955119"/>
        <a:ext cx="7886700" cy="3952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AD959-8C5C-A54E-BB2A-BB85200F8BEE}">
      <dsp:nvSpPr>
        <dsp:cNvPr id="0" name=""/>
        <dsp:cNvSpPr/>
      </dsp:nvSpPr>
      <dsp:spPr>
        <a:xfrm>
          <a:off x="0" y="0"/>
          <a:ext cx="40832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1BFD5C-1951-7942-AD43-563094B8D533}">
      <dsp:nvSpPr>
        <dsp:cNvPr id="0" name=""/>
        <dsp:cNvSpPr/>
      </dsp:nvSpPr>
      <dsp:spPr>
        <a:xfrm>
          <a:off x="0" y="0"/>
          <a:ext cx="4083287" cy="3591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historicky důležité dokumenty (dokumenty z druhé světové války, tematika koncentračních táborů, holokaustu)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 err="1"/>
            <a:t>Čchŏl-hwan</a:t>
          </a:r>
          <a:r>
            <a:rPr lang="cs-CZ" sz="2100" kern="1200" dirty="0"/>
            <a:t> </a:t>
          </a:r>
          <a:r>
            <a:rPr lang="cs-CZ" sz="2100" kern="1200" dirty="0" err="1"/>
            <a:t>Kang</a:t>
          </a:r>
          <a:r>
            <a:rPr lang="cs-CZ" sz="2100" kern="1200" dirty="0"/>
            <a:t> (1968).</a:t>
          </a:r>
          <a:r>
            <a:rPr lang="cs-CZ" sz="2100" i="1" kern="1200" dirty="0"/>
            <a:t> </a:t>
          </a:r>
          <a:r>
            <a:rPr lang="cs-CZ" sz="2100" b="0" i="1" kern="1200" dirty="0"/>
            <a:t>Pchjongjangská akvária. </a:t>
          </a:r>
          <a:r>
            <a:rPr lang="cs-CZ" sz="2100" kern="1200" dirty="0" err="1"/>
            <a:t>Fra</a:t>
          </a:r>
          <a:r>
            <a:rPr lang="cs-CZ" sz="2100" kern="1200" dirty="0"/>
            <a:t>, 2003, 2011, 2024 </a:t>
          </a:r>
          <a:br>
            <a:rPr lang="cs-CZ" sz="2100" kern="1200" dirty="0"/>
          </a:br>
          <a:r>
            <a:rPr lang="cs-CZ" sz="2100" kern="1200" dirty="0"/>
            <a:t>– </a:t>
          </a:r>
          <a:r>
            <a:rPr lang="cs-CZ" sz="2100" b="0" i="0" kern="1200" dirty="0"/>
            <a:t>svědectví o desetiletém pobytu v severokorejském pracovním táboře </a:t>
          </a:r>
          <a:r>
            <a:rPr lang="cs-CZ" sz="2100" b="0" i="0" kern="1200" dirty="0" err="1"/>
            <a:t>Jodok</a:t>
          </a:r>
          <a:r>
            <a:rPr lang="cs-CZ" sz="2100" b="0" i="0" kern="1200" dirty="0"/>
            <a:t> v 70. letech minulého století i o životě v Severní Koreji</a:t>
          </a:r>
          <a:endParaRPr lang="cs-CZ" sz="2100" kern="1200" dirty="0"/>
        </a:p>
      </dsp:txBody>
      <dsp:txXfrm>
        <a:off x="0" y="0"/>
        <a:ext cx="4083287" cy="35912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B93D44-0590-4A46-AA24-54E9E2E3EDEC}">
      <dsp:nvSpPr>
        <dsp:cNvPr id="0" name=""/>
        <dsp:cNvSpPr/>
      </dsp:nvSpPr>
      <dsp:spPr>
        <a:xfrm>
          <a:off x="0" y="0"/>
          <a:ext cx="78867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80895-2564-0C4C-A0E9-0CC8DB0B974E}">
      <dsp:nvSpPr>
        <dsp:cNvPr id="0" name=""/>
        <dsp:cNvSpPr/>
      </dsp:nvSpPr>
      <dsp:spPr>
        <a:xfrm>
          <a:off x="0" y="0"/>
          <a:ext cx="78867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 err="1"/>
            <a:t>Honoré</a:t>
          </a:r>
          <a:r>
            <a:rPr lang="cs-CZ" sz="1500" b="1" kern="1200" dirty="0"/>
            <a:t> de Balzac </a:t>
          </a:r>
          <a:r>
            <a:rPr lang="cs-CZ" sz="1500" kern="1200" dirty="0"/>
            <a:t>(</a:t>
          </a:r>
          <a:r>
            <a:rPr lang="cs-CZ" sz="1500" i="1" kern="1200" dirty="0" err="1"/>
            <a:t>Une</a:t>
          </a:r>
          <a:r>
            <a:rPr lang="cs-CZ" sz="1500" i="1" kern="1200" dirty="0"/>
            <a:t> </a:t>
          </a:r>
          <a:r>
            <a:rPr lang="cs-CZ" sz="1500" i="1" kern="1200" dirty="0" err="1"/>
            <a:t>ténébreuse</a:t>
          </a:r>
          <a:r>
            <a:rPr lang="cs-CZ" sz="1500" i="1" kern="1200" dirty="0"/>
            <a:t> </a:t>
          </a:r>
          <a:r>
            <a:rPr lang="cs-CZ" sz="1500" i="1" kern="1200" dirty="0" err="1"/>
            <a:t>affaire</a:t>
          </a:r>
          <a:r>
            <a:rPr lang="cs-CZ" sz="1500" kern="1200" dirty="0"/>
            <a:t>) 1841 </a:t>
          </a:r>
          <a:endParaRPr lang="en-US" sz="1500" kern="1200" dirty="0"/>
        </a:p>
      </dsp:txBody>
      <dsp:txXfrm>
        <a:off x="0" y="0"/>
        <a:ext cx="7886700" cy="543917"/>
      </dsp:txXfrm>
    </dsp:sp>
    <dsp:sp modelId="{7F8FCE07-C5DC-DE44-B9BB-79DB8B28FBC6}">
      <dsp:nvSpPr>
        <dsp:cNvPr id="0" name=""/>
        <dsp:cNvSpPr/>
      </dsp:nvSpPr>
      <dsp:spPr>
        <a:xfrm>
          <a:off x="0" y="543917"/>
          <a:ext cx="7886700" cy="0"/>
        </a:xfrm>
        <a:prstGeom prst="line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accent2">
              <a:hueOff val="-207909"/>
              <a:satOff val="-11990"/>
              <a:lumOff val="12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133EA3-873A-324E-874A-86D84761AF55}">
      <dsp:nvSpPr>
        <dsp:cNvPr id="0" name=""/>
        <dsp:cNvSpPr/>
      </dsp:nvSpPr>
      <dsp:spPr>
        <a:xfrm>
          <a:off x="0" y="543917"/>
          <a:ext cx="78867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 err="1"/>
            <a:t>Eugène</a:t>
          </a:r>
          <a:r>
            <a:rPr lang="cs-CZ" sz="1500" b="1" kern="1200" dirty="0"/>
            <a:t> </a:t>
          </a:r>
          <a:r>
            <a:rPr lang="cs-CZ" sz="1500" b="1" kern="1200" dirty="0" err="1"/>
            <a:t>Sue</a:t>
          </a:r>
          <a:r>
            <a:rPr lang="cs-CZ" sz="1500" b="1" kern="1200" dirty="0"/>
            <a:t> </a:t>
          </a:r>
          <a:r>
            <a:rPr lang="cs-CZ" sz="1500" kern="1200" dirty="0"/>
            <a:t>(</a:t>
          </a:r>
          <a:r>
            <a:rPr lang="cs-CZ" sz="1500" i="1" kern="1200" dirty="0" err="1"/>
            <a:t>Mystères</a:t>
          </a:r>
          <a:r>
            <a:rPr lang="cs-CZ" sz="1500" i="1" kern="1200" dirty="0"/>
            <a:t> de Paris</a:t>
          </a:r>
          <a:r>
            <a:rPr lang="cs-CZ" sz="1500" kern="1200" dirty="0"/>
            <a:t>) 1842</a:t>
          </a:r>
          <a:endParaRPr lang="en-US" sz="1500" kern="1200" dirty="0"/>
        </a:p>
      </dsp:txBody>
      <dsp:txXfrm>
        <a:off x="0" y="543917"/>
        <a:ext cx="7886700" cy="543917"/>
      </dsp:txXfrm>
    </dsp:sp>
    <dsp:sp modelId="{9136ED68-501B-AD4F-BA9F-F378A4D8DDDF}">
      <dsp:nvSpPr>
        <dsp:cNvPr id="0" name=""/>
        <dsp:cNvSpPr/>
      </dsp:nvSpPr>
      <dsp:spPr>
        <a:xfrm>
          <a:off x="0" y="1087834"/>
          <a:ext cx="7886700" cy="0"/>
        </a:xfrm>
        <a:prstGeom prst="line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accent2">
              <a:hueOff val="-415818"/>
              <a:satOff val="-23979"/>
              <a:lumOff val="24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DC40E-785C-3649-8D22-D770BFC0A0AC}">
      <dsp:nvSpPr>
        <dsp:cNvPr id="0" name=""/>
        <dsp:cNvSpPr/>
      </dsp:nvSpPr>
      <dsp:spPr>
        <a:xfrm>
          <a:off x="0" y="1087834"/>
          <a:ext cx="78867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/>
            <a:t>Victor Hugo </a:t>
          </a:r>
          <a:r>
            <a:rPr lang="cs-CZ" sz="1500" kern="1200" dirty="0"/>
            <a:t>(</a:t>
          </a:r>
          <a:r>
            <a:rPr lang="cs-CZ" sz="1500" i="1" kern="1200" dirty="0"/>
            <a:t>Les </a:t>
          </a:r>
          <a:r>
            <a:rPr lang="cs-CZ" sz="1500" i="1" kern="1200" dirty="0" err="1"/>
            <a:t>Misérables</a:t>
          </a:r>
          <a:r>
            <a:rPr lang="cs-CZ" sz="1500" kern="1200" dirty="0"/>
            <a:t>) 1862 </a:t>
          </a:r>
          <a:endParaRPr lang="en-US" sz="1500" kern="1200" dirty="0"/>
        </a:p>
      </dsp:txBody>
      <dsp:txXfrm>
        <a:off x="0" y="1087834"/>
        <a:ext cx="7886700" cy="543917"/>
      </dsp:txXfrm>
    </dsp:sp>
    <dsp:sp modelId="{97F899BE-00A8-9E47-A230-15B16E427BC3}">
      <dsp:nvSpPr>
        <dsp:cNvPr id="0" name=""/>
        <dsp:cNvSpPr/>
      </dsp:nvSpPr>
      <dsp:spPr>
        <a:xfrm>
          <a:off x="0" y="1631751"/>
          <a:ext cx="7886700" cy="0"/>
        </a:xfrm>
        <a:prstGeom prst="line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accent2">
              <a:hueOff val="-623727"/>
              <a:satOff val="-35969"/>
              <a:lumOff val="36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32AE8F-3393-664F-8AC5-1CB525621164}">
      <dsp:nvSpPr>
        <dsp:cNvPr id="0" name=""/>
        <dsp:cNvSpPr/>
      </dsp:nvSpPr>
      <dsp:spPr>
        <a:xfrm>
          <a:off x="0" y="1631751"/>
          <a:ext cx="78867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/>
            <a:t>Emile </a:t>
          </a:r>
          <a:r>
            <a:rPr lang="cs-CZ" sz="1500" b="1" kern="1200" dirty="0" err="1"/>
            <a:t>Zola</a:t>
          </a:r>
          <a:r>
            <a:rPr lang="cs-CZ" sz="1500" b="1" kern="1200" dirty="0"/>
            <a:t> </a:t>
          </a:r>
          <a:r>
            <a:rPr lang="cs-CZ" sz="1500" kern="1200" dirty="0"/>
            <a:t>(</a:t>
          </a:r>
          <a:r>
            <a:rPr lang="cs-CZ" sz="1500" i="1" kern="1200" dirty="0" err="1"/>
            <a:t>Thérèse</a:t>
          </a:r>
          <a:r>
            <a:rPr lang="cs-CZ" sz="1500" i="1" kern="1200" dirty="0"/>
            <a:t> </a:t>
          </a:r>
          <a:r>
            <a:rPr lang="cs-CZ" sz="1500" i="1" kern="1200" dirty="0" err="1"/>
            <a:t>Raquin</a:t>
          </a:r>
          <a:r>
            <a:rPr lang="cs-CZ" sz="1500" kern="1200" dirty="0"/>
            <a:t>) 1867</a:t>
          </a:r>
          <a:endParaRPr lang="en-US" sz="1500" kern="1200" dirty="0"/>
        </a:p>
      </dsp:txBody>
      <dsp:txXfrm>
        <a:off x="0" y="1631751"/>
        <a:ext cx="7886700" cy="543917"/>
      </dsp:txXfrm>
    </dsp:sp>
    <dsp:sp modelId="{C71A49FD-4104-AB4E-905D-F61430427B8E}">
      <dsp:nvSpPr>
        <dsp:cNvPr id="0" name=""/>
        <dsp:cNvSpPr/>
      </dsp:nvSpPr>
      <dsp:spPr>
        <a:xfrm>
          <a:off x="0" y="2175669"/>
          <a:ext cx="7886700" cy="0"/>
        </a:xfrm>
        <a:prstGeom prst="line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accent2">
              <a:hueOff val="-831636"/>
              <a:satOff val="-47959"/>
              <a:lumOff val="49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4BBC24-EF67-4A48-B22C-5922960886CA}">
      <dsp:nvSpPr>
        <dsp:cNvPr id="0" name=""/>
        <dsp:cNvSpPr/>
      </dsp:nvSpPr>
      <dsp:spPr>
        <a:xfrm>
          <a:off x="0" y="2175669"/>
          <a:ext cx="78867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/>
            <a:t>Maurice </a:t>
          </a:r>
          <a:r>
            <a:rPr lang="cs-CZ" sz="1500" b="1" kern="1200" dirty="0" err="1"/>
            <a:t>Leblanc</a:t>
          </a:r>
          <a:r>
            <a:rPr lang="cs-CZ" sz="1500" b="1" kern="1200" dirty="0"/>
            <a:t> </a:t>
          </a:r>
          <a:r>
            <a:rPr lang="cs-CZ" sz="1500" kern="1200" dirty="0"/>
            <a:t>- </a:t>
          </a:r>
          <a:r>
            <a:rPr lang="cs-CZ" sz="1500" kern="1200" dirty="0" err="1"/>
            <a:t>Arsène</a:t>
          </a:r>
          <a:r>
            <a:rPr lang="cs-CZ" sz="1500" kern="1200" dirty="0"/>
            <a:t> Lupin 1905</a:t>
          </a:r>
        </a:p>
      </dsp:txBody>
      <dsp:txXfrm>
        <a:off x="0" y="2175669"/>
        <a:ext cx="7886700" cy="543917"/>
      </dsp:txXfrm>
    </dsp:sp>
    <dsp:sp modelId="{46F98234-371A-B342-AFD0-799943B62F37}">
      <dsp:nvSpPr>
        <dsp:cNvPr id="0" name=""/>
        <dsp:cNvSpPr/>
      </dsp:nvSpPr>
      <dsp:spPr>
        <a:xfrm>
          <a:off x="0" y="2719586"/>
          <a:ext cx="7886700" cy="0"/>
        </a:xfrm>
        <a:prstGeom prst="line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accent2">
              <a:hueOff val="-1039545"/>
              <a:satOff val="-59949"/>
              <a:lumOff val="6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00B8CA-01EB-2C46-A495-DC6B9E6CB185}">
      <dsp:nvSpPr>
        <dsp:cNvPr id="0" name=""/>
        <dsp:cNvSpPr/>
      </dsp:nvSpPr>
      <dsp:spPr>
        <a:xfrm>
          <a:off x="0" y="2719586"/>
          <a:ext cx="78867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/>
            <a:t>Gaston </a:t>
          </a:r>
          <a:r>
            <a:rPr lang="cs-CZ" sz="1500" b="1" kern="1200" dirty="0" err="1"/>
            <a:t>Leroux</a:t>
          </a:r>
          <a:r>
            <a:rPr lang="cs-CZ" sz="1500" b="1" kern="1200" dirty="0"/>
            <a:t>: </a:t>
          </a:r>
          <a:r>
            <a:rPr lang="cs-CZ" sz="1500" i="1" kern="1200" dirty="0"/>
            <a:t>Záhada žlutého pokoje</a:t>
          </a:r>
          <a:r>
            <a:rPr lang="cs-CZ" sz="1500" kern="1200" dirty="0"/>
            <a:t> </a:t>
          </a:r>
          <a:br>
            <a:rPr lang="cs-CZ" sz="1500" kern="1200" dirty="0"/>
          </a:br>
          <a:r>
            <a:rPr lang="cs-CZ" sz="1500" kern="1200" dirty="0"/>
            <a:t>(</a:t>
          </a:r>
          <a:r>
            <a:rPr lang="cs-CZ" sz="1500" i="1" kern="1200" dirty="0" err="1"/>
            <a:t>Le</a:t>
          </a:r>
          <a:r>
            <a:rPr lang="cs-CZ" sz="1500" i="1" kern="1200" dirty="0"/>
            <a:t> </a:t>
          </a:r>
          <a:r>
            <a:rPr lang="cs-CZ" sz="1500" i="1" kern="1200" dirty="0" err="1"/>
            <a:t>Mystère</a:t>
          </a:r>
          <a:r>
            <a:rPr lang="cs-CZ" sz="1500" i="1" kern="1200" dirty="0"/>
            <a:t> de la chambre </a:t>
          </a:r>
          <a:r>
            <a:rPr lang="cs-CZ" sz="1500" i="1" kern="1200" dirty="0" err="1"/>
            <a:t>jaune</a:t>
          </a:r>
          <a:r>
            <a:rPr lang="cs-CZ" sz="1500" kern="1200" dirty="0"/>
            <a:t>) 1908</a:t>
          </a:r>
          <a:endParaRPr lang="en-US" sz="1500" kern="1200" dirty="0"/>
        </a:p>
      </dsp:txBody>
      <dsp:txXfrm>
        <a:off x="0" y="2719586"/>
        <a:ext cx="7886700" cy="543917"/>
      </dsp:txXfrm>
    </dsp:sp>
    <dsp:sp modelId="{13E32B2D-8A34-6146-B677-9B200371DAA4}">
      <dsp:nvSpPr>
        <dsp:cNvPr id="0" name=""/>
        <dsp:cNvSpPr/>
      </dsp:nvSpPr>
      <dsp:spPr>
        <a:xfrm>
          <a:off x="0" y="3263503"/>
          <a:ext cx="7886700" cy="0"/>
        </a:xfrm>
        <a:prstGeom prst="line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accent2">
              <a:hueOff val="-1247454"/>
              <a:satOff val="-71938"/>
              <a:lumOff val="73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E4EE81-5842-CD4B-9012-EF0FDEEC7A2D}">
      <dsp:nvSpPr>
        <dsp:cNvPr id="0" name=""/>
        <dsp:cNvSpPr/>
      </dsp:nvSpPr>
      <dsp:spPr>
        <a:xfrm>
          <a:off x="0" y="3263503"/>
          <a:ext cx="78867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polar (roman policier)</a:t>
          </a:r>
          <a:endParaRPr lang="en-US" sz="1500" kern="1200"/>
        </a:p>
      </dsp:txBody>
      <dsp:txXfrm>
        <a:off x="0" y="3263503"/>
        <a:ext cx="7886700" cy="543917"/>
      </dsp:txXfrm>
    </dsp:sp>
    <dsp:sp modelId="{54B72421-D0B5-2F4D-85CA-70EC585A8985}">
      <dsp:nvSpPr>
        <dsp:cNvPr id="0" name=""/>
        <dsp:cNvSpPr/>
      </dsp:nvSpPr>
      <dsp:spPr>
        <a:xfrm>
          <a:off x="0" y="3807420"/>
          <a:ext cx="788670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902AF-2E64-974F-BACF-9986E3D59E1F}">
      <dsp:nvSpPr>
        <dsp:cNvPr id="0" name=""/>
        <dsp:cNvSpPr/>
      </dsp:nvSpPr>
      <dsp:spPr>
        <a:xfrm>
          <a:off x="0" y="3807420"/>
          <a:ext cx="78867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rompol (Fred Vargas)</a:t>
          </a:r>
          <a:endParaRPr lang="en-US" sz="1500" kern="1200"/>
        </a:p>
      </dsp:txBody>
      <dsp:txXfrm>
        <a:off x="0" y="3807420"/>
        <a:ext cx="7886700" cy="5439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F84C4-B88C-0144-9F45-E7E37B034B78}">
      <dsp:nvSpPr>
        <dsp:cNvPr id="0" name=""/>
        <dsp:cNvSpPr/>
      </dsp:nvSpPr>
      <dsp:spPr>
        <a:xfrm>
          <a:off x="0" y="2873"/>
          <a:ext cx="488520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0811D7-3658-3347-BFF0-64D1147919D5}">
      <dsp:nvSpPr>
        <dsp:cNvPr id="0" name=""/>
        <dsp:cNvSpPr/>
      </dsp:nvSpPr>
      <dsp:spPr>
        <a:xfrm>
          <a:off x="0" y="2873"/>
          <a:ext cx="4885203" cy="1959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vliv úspěchu severské detektivky (Jo Nesbø – první překlad vyšel česky v r. 2008 (MOBA), autora prosadilo až v r. 2013 nakl. Kniha Zlín. </a:t>
          </a:r>
          <a:endParaRPr lang="en-US" sz="2100" kern="1200"/>
        </a:p>
      </dsp:txBody>
      <dsp:txXfrm>
        <a:off x="0" y="2873"/>
        <a:ext cx="4885203" cy="1959892"/>
      </dsp:txXfrm>
    </dsp:sp>
    <dsp:sp modelId="{BC807AC1-AFDA-5E47-8FCE-AB86D6140DD0}">
      <dsp:nvSpPr>
        <dsp:cNvPr id="0" name=""/>
        <dsp:cNvSpPr/>
      </dsp:nvSpPr>
      <dsp:spPr>
        <a:xfrm>
          <a:off x="0" y="1962766"/>
          <a:ext cx="4885203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ECD13A-C17B-544D-8412-285187C1B44A}">
      <dsp:nvSpPr>
        <dsp:cNvPr id="0" name=""/>
        <dsp:cNvSpPr/>
      </dsp:nvSpPr>
      <dsp:spPr>
        <a:xfrm>
          <a:off x="0" y="1962766"/>
          <a:ext cx="4885203" cy="1959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zájem o francouzskou detektivku už v letech 2005 až 2010, znovu se zviditelňuje v období 2013 až 2018, poslední tři roky se počet vychází 15 titulů ročně</a:t>
          </a:r>
          <a:endParaRPr lang="en-US" sz="2100" kern="1200"/>
        </a:p>
      </dsp:txBody>
      <dsp:txXfrm>
        <a:off x="0" y="1962766"/>
        <a:ext cx="4885203" cy="1959892"/>
      </dsp:txXfrm>
    </dsp:sp>
    <dsp:sp modelId="{D5141202-2F59-8F42-8C78-1CE57B65D9B1}">
      <dsp:nvSpPr>
        <dsp:cNvPr id="0" name=""/>
        <dsp:cNvSpPr/>
      </dsp:nvSpPr>
      <dsp:spPr>
        <a:xfrm>
          <a:off x="0" y="3922659"/>
          <a:ext cx="4885203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3668C2-FA99-1B4F-830C-BD7565E4BE85}">
      <dsp:nvSpPr>
        <dsp:cNvPr id="0" name=""/>
        <dsp:cNvSpPr/>
      </dsp:nvSpPr>
      <dsp:spPr>
        <a:xfrm>
          <a:off x="0" y="3922659"/>
          <a:ext cx="4885203" cy="1959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málo z autorů detektivek vycházelo před r. 1989: vedle „klasiků“ žánru jako Malet, Leblanc či Simenon – má překvapivý počet přeložených titulů Sébastien Japrisot (v letech 1968 až 1984 vyšlo 5 titulů)</a:t>
          </a:r>
          <a:endParaRPr lang="en-US" sz="2100" kern="1200"/>
        </a:p>
      </dsp:txBody>
      <dsp:txXfrm>
        <a:off x="0" y="3922659"/>
        <a:ext cx="4885203" cy="19598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75845-B8E0-4B42-A30F-E6B8D3BEF907}" type="datetimeFigureOut">
              <a:rPr lang="cs-CZ" smtClean="0"/>
              <a:t>17.06.2025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6A2FC-D68A-764B-A9A8-10BBE953C9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7626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6A2FC-D68A-764B-A9A8-10BBE953C909}" type="slidenum">
              <a:rPr lang="cs-CZ" smtClean="0"/>
              <a:t>70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5243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DF16-EBD7-D44D-9AA7-B3A7A504B823}" type="datetimeFigureOut">
              <a:rPr lang="en-US" smtClean="0"/>
              <a:t>6/17/25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610A-0B60-514D-BA9E-72BB6F780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45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DF16-EBD7-D44D-9AA7-B3A7A504B823}" type="datetimeFigureOut">
              <a:rPr lang="en-US" smtClean="0"/>
              <a:t>6/17/25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610A-0B60-514D-BA9E-72BB6F780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6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DF16-EBD7-D44D-9AA7-B3A7A504B823}" type="datetimeFigureOut">
              <a:rPr lang="en-US" smtClean="0"/>
              <a:t>6/17/25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610A-0B60-514D-BA9E-72BB6F780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02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DF16-EBD7-D44D-9AA7-B3A7A504B823}" type="datetimeFigureOut">
              <a:rPr lang="en-US" smtClean="0"/>
              <a:t>6/17/25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610A-0B60-514D-BA9E-72BB6F780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7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DF16-EBD7-D44D-9AA7-B3A7A504B823}" type="datetimeFigureOut">
              <a:rPr lang="en-US" smtClean="0"/>
              <a:t>6/17/25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610A-0B60-514D-BA9E-72BB6F780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2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DF16-EBD7-D44D-9AA7-B3A7A504B823}" type="datetimeFigureOut">
              <a:rPr lang="en-US" smtClean="0"/>
              <a:t>6/17/25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610A-0B60-514D-BA9E-72BB6F780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1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DF16-EBD7-D44D-9AA7-B3A7A504B823}" type="datetimeFigureOut">
              <a:rPr lang="en-US" smtClean="0"/>
              <a:t>6/17/25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610A-0B60-514D-BA9E-72BB6F780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52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DF16-EBD7-D44D-9AA7-B3A7A504B823}" type="datetimeFigureOut">
              <a:rPr lang="en-US" smtClean="0"/>
              <a:t>6/17/25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610A-0B60-514D-BA9E-72BB6F780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07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DF16-EBD7-D44D-9AA7-B3A7A504B823}" type="datetimeFigureOut">
              <a:rPr lang="en-US" smtClean="0"/>
              <a:t>6/17/25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610A-0B60-514D-BA9E-72BB6F780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64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DF16-EBD7-D44D-9AA7-B3A7A504B823}" type="datetimeFigureOut">
              <a:rPr lang="en-US" smtClean="0"/>
              <a:t>6/17/25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610A-0B60-514D-BA9E-72BB6F780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05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DF16-EBD7-D44D-9AA7-B3A7A504B823}" type="datetimeFigureOut">
              <a:rPr lang="en-US" smtClean="0"/>
              <a:t>6/17/25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610A-0B60-514D-BA9E-72BB6F780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01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4DF16-EBD7-D44D-9AA7-B3A7A504B823}" type="datetimeFigureOut">
              <a:rPr lang="en-US" smtClean="0"/>
              <a:t>6/17/25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5610A-0B60-514D-BA9E-72BB6F780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9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2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png"/><Relationship Id="rId4" Type="http://schemas.openxmlformats.org/officeDocument/2006/relationships/image" Target="../media/image83.jp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7" Type="http://schemas.openxmlformats.org/officeDocument/2006/relationships/image" Target="../media/image92.jpeg"/><Relationship Id="rId2" Type="http://schemas.openxmlformats.org/officeDocument/2006/relationships/image" Target="../media/image8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jp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jp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g"/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5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2.jpeg"/><Relationship Id="rId4" Type="http://schemas.openxmlformats.org/officeDocument/2006/relationships/image" Target="../media/image112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133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g"/><Relationship Id="rId2" Type="http://schemas.openxmlformats.org/officeDocument/2006/relationships/image" Target="../media/image135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38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image" Target="../media/image143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eg"/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8.jpeg"/><Relationship Id="rId4" Type="http://schemas.openxmlformats.org/officeDocument/2006/relationships/image" Target="../media/image147.gi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eg"/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2.jpeg"/><Relationship Id="rId4" Type="http://schemas.openxmlformats.org/officeDocument/2006/relationships/image" Target="../media/image151.jpe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eg"/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eg"/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7.jp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jpeg"/><Relationship Id="rId2" Type="http://schemas.openxmlformats.org/officeDocument/2006/relationships/image" Target="../media/image160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emf"/><Relationship Id="rId2" Type="http://schemas.openxmlformats.org/officeDocument/2006/relationships/image" Target="../media/image162.emf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jpeg"/><Relationship Id="rId2" Type="http://schemas.openxmlformats.org/officeDocument/2006/relationships/image" Target="../media/image1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6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jpeg"/><Relationship Id="rId2" Type="http://schemas.openxmlformats.org/officeDocument/2006/relationships/image" Target="../media/image16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9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jpeg"/><Relationship Id="rId2" Type="http://schemas.openxmlformats.org/officeDocument/2006/relationships/image" Target="../media/image1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jpeg"/><Relationship Id="rId5" Type="http://schemas.openxmlformats.org/officeDocument/2006/relationships/image" Target="../media/image173.jpeg"/><Relationship Id="rId4" Type="http://schemas.openxmlformats.org/officeDocument/2006/relationships/image" Target="../media/image17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jpeg"/><Relationship Id="rId2" Type="http://schemas.openxmlformats.org/officeDocument/2006/relationships/image" Target="../media/image175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jpeg"/><Relationship Id="rId2" Type="http://schemas.openxmlformats.org/officeDocument/2006/relationships/image" Target="../media/image17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jpg"/><Relationship Id="rId4" Type="http://schemas.openxmlformats.org/officeDocument/2006/relationships/image" Target="../media/image179.jp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3.jpe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jpg"/><Relationship Id="rId2" Type="http://schemas.openxmlformats.org/officeDocument/2006/relationships/image" Target="../media/image18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7.jpg"/><Relationship Id="rId4" Type="http://schemas.openxmlformats.org/officeDocument/2006/relationships/image" Target="../media/image186.jpe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49" y="1093788"/>
            <a:ext cx="7879841" cy="2967208"/>
          </a:xfrm>
        </p:spPr>
        <p:txBody>
          <a:bodyPr>
            <a:normAutofit/>
          </a:bodyPr>
          <a:lstStyle/>
          <a:p>
            <a:pPr algn="l"/>
            <a:r>
              <a:rPr lang="en-US" dirty="0" err="1"/>
              <a:t>Francouzská</a:t>
            </a:r>
            <a:r>
              <a:rPr lang="en-US" dirty="0"/>
              <a:t> </a:t>
            </a:r>
            <a:r>
              <a:rPr lang="en-US" dirty="0" err="1"/>
              <a:t>literatura</a:t>
            </a:r>
            <a:br>
              <a:rPr lang="en-US" dirty="0"/>
            </a:b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českém</a:t>
            </a:r>
            <a:r>
              <a:rPr lang="en-US" dirty="0"/>
              <a:t> </a:t>
            </a:r>
            <a:r>
              <a:rPr lang="en-US" dirty="0" err="1"/>
              <a:t>knižním</a:t>
            </a:r>
            <a:r>
              <a:rPr lang="en-US" dirty="0"/>
              <a:t> </a:t>
            </a:r>
            <a:r>
              <a:rPr lang="en-US" dirty="0" err="1"/>
              <a:t>trhu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50693" y="4619624"/>
            <a:ext cx="2960084" cy="1038225"/>
          </a:xfrm>
        </p:spPr>
        <p:txBody>
          <a:bodyPr>
            <a:norm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65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61" y="639193"/>
            <a:ext cx="2678858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překlady beletrie z francouzštiny 1990 až 2021</a:t>
            </a:r>
            <a:b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4409267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Zástupný obsah 2">
            <a:extLst>
              <a:ext uri="{FF2B5EF4-FFF2-40B4-BE49-F238E27FC236}">
                <a16:creationId xmlns:a16="http://schemas.microsoft.com/office/drawing/2014/main" id="{F6FFBE2F-0980-AE24-9E40-67B791D57F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490722" y="1934034"/>
            <a:ext cx="5410962" cy="29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66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cs-CZ" sz="4700"/>
              <a:t>odlišný knižní trh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273" y="3379"/>
                  <a:pt x="4480768" y="9289"/>
                  <a:pt x="4480560" y="13716"/>
                </a:cubicBezTo>
                <a:cubicBezTo>
                  <a:pt x="4314132" y="10352"/>
                  <a:pt x="4028383" y="32060"/>
                  <a:pt x="3840480" y="13716"/>
                </a:cubicBezTo>
                <a:cubicBezTo>
                  <a:pt x="3652577" y="-4628"/>
                  <a:pt x="3547615" y="-1724"/>
                  <a:pt x="3290011" y="13716"/>
                </a:cubicBezTo>
                <a:cubicBezTo>
                  <a:pt x="3032407" y="29156"/>
                  <a:pt x="2830268" y="4147"/>
                  <a:pt x="2560320" y="13716"/>
                </a:cubicBezTo>
                <a:cubicBezTo>
                  <a:pt x="2290372" y="23285"/>
                  <a:pt x="2147422" y="2156"/>
                  <a:pt x="1965046" y="13716"/>
                </a:cubicBezTo>
                <a:cubicBezTo>
                  <a:pt x="1782670" y="25276"/>
                  <a:pt x="1689791" y="36108"/>
                  <a:pt x="1459382" y="13716"/>
                </a:cubicBezTo>
                <a:cubicBezTo>
                  <a:pt x="1228973" y="-8676"/>
                  <a:pt x="915486" y="31929"/>
                  <a:pt x="774497" y="13716"/>
                </a:cubicBezTo>
                <a:cubicBezTo>
                  <a:pt x="633508" y="-4497"/>
                  <a:pt x="361442" y="-15679"/>
                  <a:pt x="0" y="13716"/>
                </a:cubicBezTo>
                <a:cubicBezTo>
                  <a:pt x="-362" y="8190"/>
                  <a:pt x="-434" y="6098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0360" y="3832"/>
                  <a:pt x="4481152" y="9314"/>
                  <a:pt x="4480560" y="13716"/>
                </a:cubicBezTo>
                <a:cubicBezTo>
                  <a:pt x="4279652" y="-11422"/>
                  <a:pt x="4200762" y="36994"/>
                  <a:pt x="3930091" y="13716"/>
                </a:cubicBezTo>
                <a:cubicBezTo>
                  <a:pt x="3659420" y="-9562"/>
                  <a:pt x="3456052" y="17722"/>
                  <a:pt x="3290011" y="13716"/>
                </a:cubicBezTo>
                <a:cubicBezTo>
                  <a:pt x="3123970" y="9710"/>
                  <a:pt x="2882392" y="28246"/>
                  <a:pt x="2649931" y="13716"/>
                </a:cubicBezTo>
                <a:cubicBezTo>
                  <a:pt x="2417470" y="-814"/>
                  <a:pt x="2238426" y="2765"/>
                  <a:pt x="2054657" y="13716"/>
                </a:cubicBezTo>
                <a:cubicBezTo>
                  <a:pt x="1870888" y="24667"/>
                  <a:pt x="1566368" y="40468"/>
                  <a:pt x="1324966" y="13716"/>
                </a:cubicBezTo>
                <a:cubicBezTo>
                  <a:pt x="1083564" y="-13036"/>
                  <a:pt x="787410" y="6374"/>
                  <a:pt x="595274" y="13716"/>
                </a:cubicBezTo>
                <a:cubicBezTo>
                  <a:pt x="403138" y="21058"/>
                  <a:pt x="169622" y="5927"/>
                  <a:pt x="0" y="13716"/>
                </a:cubicBezTo>
                <a:cubicBezTo>
                  <a:pt x="-475" y="8699"/>
                  <a:pt x="-565" y="440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r>
              <a:rPr lang="cs-CZ" sz="1900"/>
              <a:t>ediční preference ovlivňuje rozdílná velikost francouzského </a:t>
            </a:r>
            <a:br>
              <a:rPr lang="cs-CZ" sz="1900"/>
            </a:br>
            <a:r>
              <a:rPr lang="cs-CZ" sz="1900"/>
              <a:t>a českého knižního trhu</a:t>
            </a:r>
          </a:p>
          <a:p>
            <a:r>
              <a:rPr lang="cs-CZ" sz="1900"/>
              <a:t>na knižních trzích panují různé zákonitosti a zvyklosti </a:t>
            </a:r>
          </a:p>
          <a:p>
            <a:r>
              <a:rPr lang="en-US" sz="1900"/>
              <a:t>s</a:t>
            </a:r>
            <a:r>
              <a:rPr lang="cs-CZ" sz="1900"/>
              <a:t>oučasní francouzští autoři u nás až na výjimky nepatří k obecně „známým“ jménům</a:t>
            </a:r>
          </a:p>
          <a:p>
            <a:r>
              <a:rPr lang="cs-CZ" sz="1900"/>
              <a:t>literární ceny</a:t>
            </a:r>
          </a:p>
          <a:p>
            <a:r>
              <a:rPr lang="cs-CZ" sz="1900"/>
              <a:t>(fr.) bestsellery, úspěšné tituly z (fr.) prodejních přehledů</a:t>
            </a:r>
          </a:p>
          <a:p>
            <a:endParaRPr lang="cs-CZ" sz="1900"/>
          </a:p>
        </p:txBody>
      </p:sp>
    </p:spTree>
    <p:extLst>
      <p:ext uri="{BB962C8B-B14F-4D97-AF65-F5344CB8AC3E}">
        <p14:creationId xmlns:p14="http://schemas.microsoft.com/office/powerpoint/2010/main" val="2203387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61" y="639193"/>
            <a:ext cx="2678858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nejčastěji vydávaní autoři</a:t>
            </a:r>
            <a:b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1990 až 2018 </a:t>
            </a:r>
            <a:b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4409267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205DB420-0CD7-424F-94C2-E1196D5876E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0722" y="1579585"/>
            <a:ext cx="5410962" cy="367139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DDB7FC0-58E3-0B4F-9DCE-8B1C39B82A23}"/>
              </a:ext>
            </a:extLst>
          </p:cNvPr>
          <p:cNvSpPr txBox="1"/>
          <p:nvPr/>
        </p:nvSpPr>
        <p:spPr>
          <a:xfrm>
            <a:off x="159031" y="19672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5326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13F8CD-37CB-374A-B229-D5329C4A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502920"/>
            <a:ext cx="2564892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2300" kern="1200">
                <a:latin typeface="+mj-lt"/>
                <a:ea typeface="+mj-ea"/>
                <a:cs typeface="+mj-cs"/>
              </a:rPr>
              <a:t>produkce z hlediska formy (žánru): </a:t>
            </a:r>
            <a:br>
              <a:rPr lang="en-US" sz="2300" kern="1200">
                <a:latin typeface="+mj-lt"/>
                <a:ea typeface="+mj-ea"/>
                <a:cs typeface="+mj-cs"/>
              </a:rPr>
            </a:br>
            <a:endParaRPr lang="en-US" sz="2300" kern="1200">
              <a:latin typeface="+mj-lt"/>
              <a:ea typeface="+mj-ea"/>
              <a:cs typeface="+mj-cs"/>
            </a:endParaRP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D4E87169-67CA-4AB0-9CA8-25ED5E9DB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0721" y="502920"/>
            <a:ext cx="5170932" cy="14630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200"/>
              <a:t>tvorba prozaická = román</a:t>
            </a:r>
            <a:br>
              <a:rPr lang="en-US" sz="1200"/>
            </a:br>
            <a:br>
              <a:rPr lang="en-US" sz="1200"/>
            </a:br>
            <a:r>
              <a:rPr lang="en-US" sz="1200"/>
              <a:t>„próza“ (pro náročnější čtenáře)</a:t>
            </a:r>
            <a:br>
              <a:rPr lang="en-US" sz="1200"/>
            </a:br>
            <a:r>
              <a:rPr lang="en-US" sz="1200"/>
              <a:t>„relax“ (produkce vydávaná s komerčním záměrem, často čtenářsky „podbízivá“) </a:t>
            </a:r>
            <a:br>
              <a:rPr lang="en-US" sz="1200"/>
            </a:br>
            <a:r>
              <a:rPr lang="en-US" sz="1200"/>
              <a:t>„esejistická“ (teoretické, zejména literárně-vědné publikace, korespondence, deníky atp.)</a:t>
            </a:r>
            <a:br>
              <a:rPr lang="en-US" sz="1200"/>
            </a:br>
            <a:r>
              <a:rPr lang="en-US" sz="1200"/>
              <a:t>drama (knižně vydané) a poezie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66ACCC51-60AA-6D47-8F19-7A76D8F0414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73202" y="2466028"/>
            <a:ext cx="8188452" cy="360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12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A6F6A1-F758-8346-8DCA-BC18D3F65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1381"/>
            <a:ext cx="7884414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poezie</a:t>
            </a:r>
          </a:p>
        </p:txBody>
      </p:sp>
      <p:sp>
        <p:nvSpPr>
          <p:cNvPr id="9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4718595"/>
            <a:ext cx="4057650" cy="18288"/>
          </a:xfrm>
          <a:custGeom>
            <a:avLst/>
            <a:gdLst>
              <a:gd name="connsiteX0" fmla="*/ 0 w 4057650"/>
              <a:gd name="connsiteY0" fmla="*/ 0 h 18288"/>
              <a:gd name="connsiteX1" fmla="*/ 757428 w 4057650"/>
              <a:gd name="connsiteY1" fmla="*/ 0 h 18288"/>
              <a:gd name="connsiteX2" fmla="*/ 1474279 w 4057650"/>
              <a:gd name="connsiteY2" fmla="*/ 0 h 18288"/>
              <a:gd name="connsiteX3" fmla="*/ 2191131 w 4057650"/>
              <a:gd name="connsiteY3" fmla="*/ 0 h 18288"/>
              <a:gd name="connsiteX4" fmla="*/ 2745676 w 4057650"/>
              <a:gd name="connsiteY4" fmla="*/ 0 h 18288"/>
              <a:gd name="connsiteX5" fmla="*/ 3340798 w 4057650"/>
              <a:gd name="connsiteY5" fmla="*/ 0 h 18288"/>
              <a:gd name="connsiteX6" fmla="*/ 4057650 w 4057650"/>
              <a:gd name="connsiteY6" fmla="*/ 0 h 18288"/>
              <a:gd name="connsiteX7" fmla="*/ 4057650 w 4057650"/>
              <a:gd name="connsiteY7" fmla="*/ 18288 h 18288"/>
              <a:gd name="connsiteX8" fmla="*/ 3381375 w 4057650"/>
              <a:gd name="connsiteY8" fmla="*/ 18288 h 18288"/>
              <a:gd name="connsiteX9" fmla="*/ 2826830 w 4057650"/>
              <a:gd name="connsiteY9" fmla="*/ 18288 h 18288"/>
              <a:gd name="connsiteX10" fmla="*/ 2272284 w 4057650"/>
              <a:gd name="connsiteY10" fmla="*/ 18288 h 18288"/>
              <a:gd name="connsiteX11" fmla="*/ 1555432 w 4057650"/>
              <a:gd name="connsiteY11" fmla="*/ 18288 h 18288"/>
              <a:gd name="connsiteX12" fmla="*/ 960310 w 4057650"/>
              <a:gd name="connsiteY12" fmla="*/ 18288 h 18288"/>
              <a:gd name="connsiteX13" fmla="*/ 0 w 4057650"/>
              <a:gd name="connsiteY13" fmla="*/ 18288 h 18288"/>
              <a:gd name="connsiteX14" fmla="*/ 0 w 405765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57650" h="18288" fill="none" extrusionOk="0">
                <a:moveTo>
                  <a:pt x="0" y="0"/>
                </a:moveTo>
                <a:cubicBezTo>
                  <a:pt x="371182" y="3227"/>
                  <a:pt x="494372" y="9222"/>
                  <a:pt x="757428" y="0"/>
                </a:cubicBezTo>
                <a:cubicBezTo>
                  <a:pt x="1020484" y="-9222"/>
                  <a:pt x="1116719" y="-4357"/>
                  <a:pt x="1474279" y="0"/>
                </a:cubicBezTo>
                <a:cubicBezTo>
                  <a:pt x="1831839" y="4357"/>
                  <a:pt x="1920973" y="-11809"/>
                  <a:pt x="2191131" y="0"/>
                </a:cubicBezTo>
                <a:cubicBezTo>
                  <a:pt x="2461289" y="11809"/>
                  <a:pt x="2589480" y="-22604"/>
                  <a:pt x="2745676" y="0"/>
                </a:cubicBezTo>
                <a:cubicBezTo>
                  <a:pt x="2901872" y="22604"/>
                  <a:pt x="3136452" y="-12306"/>
                  <a:pt x="3340798" y="0"/>
                </a:cubicBezTo>
                <a:cubicBezTo>
                  <a:pt x="3545144" y="12306"/>
                  <a:pt x="3766934" y="-21556"/>
                  <a:pt x="4057650" y="0"/>
                </a:cubicBezTo>
                <a:cubicBezTo>
                  <a:pt x="4057150" y="8855"/>
                  <a:pt x="4057759" y="14521"/>
                  <a:pt x="4057650" y="18288"/>
                </a:cubicBezTo>
                <a:cubicBezTo>
                  <a:pt x="3743404" y="40125"/>
                  <a:pt x="3625516" y="-14923"/>
                  <a:pt x="3381375" y="18288"/>
                </a:cubicBezTo>
                <a:cubicBezTo>
                  <a:pt x="3137235" y="51499"/>
                  <a:pt x="2946571" y="1"/>
                  <a:pt x="2826830" y="18288"/>
                </a:cubicBezTo>
                <a:cubicBezTo>
                  <a:pt x="2707090" y="36575"/>
                  <a:pt x="2402756" y="1432"/>
                  <a:pt x="2272284" y="18288"/>
                </a:cubicBezTo>
                <a:cubicBezTo>
                  <a:pt x="2141812" y="35144"/>
                  <a:pt x="1895935" y="18199"/>
                  <a:pt x="1555432" y="18288"/>
                </a:cubicBezTo>
                <a:cubicBezTo>
                  <a:pt x="1214929" y="18377"/>
                  <a:pt x="1103072" y="14503"/>
                  <a:pt x="960310" y="18288"/>
                </a:cubicBezTo>
                <a:cubicBezTo>
                  <a:pt x="817548" y="22073"/>
                  <a:pt x="402272" y="-29359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057650" h="18288" stroke="0" extrusionOk="0">
                <a:moveTo>
                  <a:pt x="0" y="0"/>
                </a:moveTo>
                <a:cubicBezTo>
                  <a:pt x="248348" y="13145"/>
                  <a:pt x="486117" y="25042"/>
                  <a:pt x="635698" y="0"/>
                </a:cubicBezTo>
                <a:cubicBezTo>
                  <a:pt x="785279" y="-25042"/>
                  <a:pt x="917762" y="-5537"/>
                  <a:pt x="1190244" y="0"/>
                </a:cubicBezTo>
                <a:cubicBezTo>
                  <a:pt x="1462726" y="5537"/>
                  <a:pt x="1667120" y="-21232"/>
                  <a:pt x="1947672" y="0"/>
                </a:cubicBezTo>
                <a:cubicBezTo>
                  <a:pt x="2228224" y="21232"/>
                  <a:pt x="2280631" y="-21698"/>
                  <a:pt x="2583370" y="0"/>
                </a:cubicBezTo>
                <a:cubicBezTo>
                  <a:pt x="2886109" y="21698"/>
                  <a:pt x="3022941" y="19647"/>
                  <a:pt x="3219069" y="0"/>
                </a:cubicBezTo>
                <a:cubicBezTo>
                  <a:pt x="3415197" y="-19647"/>
                  <a:pt x="3747500" y="26991"/>
                  <a:pt x="4057650" y="0"/>
                </a:cubicBezTo>
                <a:cubicBezTo>
                  <a:pt x="4056752" y="7180"/>
                  <a:pt x="4057819" y="13790"/>
                  <a:pt x="4057650" y="18288"/>
                </a:cubicBezTo>
                <a:cubicBezTo>
                  <a:pt x="3865148" y="-3313"/>
                  <a:pt x="3702543" y="49468"/>
                  <a:pt x="3381375" y="18288"/>
                </a:cubicBezTo>
                <a:cubicBezTo>
                  <a:pt x="3060208" y="-12892"/>
                  <a:pt x="2956571" y="-8678"/>
                  <a:pt x="2826830" y="18288"/>
                </a:cubicBezTo>
                <a:cubicBezTo>
                  <a:pt x="2697089" y="45254"/>
                  <a:pt x="2411031" y="43154"/>
                  <a:pt x="2150555" y="18288"/>
                </a:cubicBezTo>
                <a:cubicBezTo>
                  <a:pt x="1890080" y="-6578"/>
                  <a:pt x="1741827" y="-615"/>
                  <a:pt x="1474280" y="18288"/>
                </a:cubicBezTo>
                <a:cubicBezTo>
                  <a:pt x="1206734" y="37191"/>
                  <a:pt x="998203" y="33335"/>
                  <a:pt x="838581" y="18288"/>
                </a:cubicBezTo>
                <a:cubicBezTo>
                  <a:pt x="678959" y="3241"/>
                  <a:pt x="187101" y="-13212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7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CA61A-88C3-F54C-88D4-28B445C4A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640080"/>
            <a:ext cx="3614166" cy="902281"/>
          </a:xfrm>
        </p:spPr>
        <p:txBody>
          <a:bodyPr anchor="b">
            <a:normAutofit/>
          </a:bodyPr>
          <a:lstStyle/>
          <a:p>
            <a:r>
              <a:rPr lang="cs-CZ" sz="4700" i="1" dirty="0"/>
              <a:t>Naše Francie</a:t>
            </a:r>
            <a:endParaRPr lang="cs-CZ" sz="47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EB61FB-2283-9B42-AD5F-F5C43CFC8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02" y="1762699"/>
            <a:ext cx="4330152" cy="4715219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cs-CZ" sz="1400" dirty="0"/>
              <a:t>Antoine </a:t>
            </a:r>
            <a:r>
              <a:rPr lang="cs-CZ" sz="1400" dirty="0" err="1"/>
              <a:t>Marès</a:t>
            </a:r>
            <a:r>
              <a:rPr lang="cs-CZ" sz="1400" dirty="0"/>
              <a:t>, Tereza Riedlbauchová (</a:t>
            </a:r>
            <a:r>
              <a:rPr lang="cs-CZ" sz="1400" dirty="0" err="1"/>
              <a:t>eds</a:t>
            </a:r>
            <a:r>
              <a:rPr lang="cs-CZ" sz="1400" dirty="0"/>
              <a:t>.). </a:t>
            </a:r>
            <a:br>
              <a:rPr lang="cs-CZ" sz="1400" dirty="0"/>
            </a:br>
            <a:r>
              <a:rPr lang="cs-CZ" sz="1400" i="1" dirty="0"/>
              <a:t>Naše Francie: francouzská poezie v českých překladech a ilustracích 20. století. </a:t>
            </a:r>
            <a:br>
              <a:rPr lang="cs-CZ" sz="1400" i="1" dirty="0"/>
            </a:br>
            <a:r>
              <a:rPr lang="cs-CZ" sz="1400" dirty="0"/>
              <a:t>Praha : Památník národního písemnictví, 2018</a:t>
            </a:r>
            <a:endParaRPr lang="cs-CZ" sz="1200" dirty="0"/>
          </a:p>
          <a:p>
            <a:pPr marL="0" indent="0">
              <a:buNone/>
            </a:pPr>
            <a:r>
              <a:rPr lang="cs-CZ" sz="1600" dirty="0"/>
              <a:t>První část publikace přibližuje problematiku překládání francouzské poezie z různých úhlů pohledu (obecně z hlediska překládání francouzské poezie do cizích jazyků, z hlediska překladu z francouzštiny do češtiny, z hlediska překladatelských přístupů). </a:t>
            </a:r>
          </a:p>
          <a:p>
            <a:pPr marL="0" indent="0">
              <a:buNone/>
            </a:pPr>
            <a:r>
              <a:rPr lang="cs-CZ" sz="1600" dirty="0"/>
              <a:t>Druhá část se zabývá vybranými francouzskými básníky a recepcí jejich díla v českém prostředí, třetí oddíl seznamuje s českými umělci, kteří se věnovali ilustrování francouzské poezie. Nechybí ani výpovědi českých překladatelů a básníků o tom, jakou roli hraje překládání francouzské poezie v jejich tvorbě. </a:t>
            </a:r>
          </a:p>
          <a:p>
            <a:pPr marL="0" indent="0">
              <a:buNone/>
            </a:pPr>
            <a:r>
              <a:rPr lang="cs-CZ" sz="1600" dirty="0"/>
              <a:t>Publikace vyšla u příležitosti stejnojmenné výstavy, kterou Památník národního písemnictví uspořádal v pražském letohrádku Hvězda</a:t>
            </a:r>
            <a:r>
              <a:rPr lang="cs-CZ" sz="1200" dirty="0"/>
              <a:t>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2B64B49-792B-A64C-AB67-A2F8D9FE7A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6" r="28227" b="-1"/>
          <a:stretch/>
        </p:blipFill>
        <p:spPr>
          <a:xfrm>
            <a:off x="5207554" y="640080"/>
            <a:ext cx="282769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34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E8A8E025-89E1-1E45-83CB-0D0E62DBB551}"/>
              </a:ext>
            </a:extLst>
          </p:cNvPr>
          <p:cNvSpPr txBox="1"/>
          <p:nvPr/>
        </p:nvSpPr>
        <p:spPr>
          <a:xfrm>
            <a:off x="119959" y="156594"/>
            <a:ext cx="5154405" cy="1463968"/>
          </a:xfrm>
          <a:prstGeom prst="rect">
            <a:avLst/>
          </a:prstGeom>
          <a:solidFill>
            <a:schemeClr val="tx2"/>
          </a:solidFill>
          <a:ln w="174625" cmpd="thinThick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francouzská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poezie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 </a:t>
            </a:r>
            <a:r>
              <a:rPr lang="en-US" sz="2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českých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překladech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(1874 </a:t>
            </a:r>
            <a:r>
              <a:rPr lang="en-US" sz="2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až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2016)</a:t>
            </a:r>
          </a:p>
        </p:txBody>
      </p:sp>
      <p:pic>
        <p:nvPicPr>
          <p:cNvPr id="2" name="Zástupný symbol pro obsah 6">
            <a:extLst>
              <a:ext uri="{FF2B5EF4-FFF2-40B4-BE49-F238E27FC236}">
                <a16:creationId xmlns:a16="http://schemas.microsoft.com/office/drawing/2014/main" id="{9522BCA8-DF8D-6B40-AA9B-6215E321F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040" y="1948070"/>
            <a:ext cx="7200000" cy="4753337"/>
          </a:xfrm>
          <a:prstGeom prst="rect">
            <a:avLst/>
          </a:prstGeom>
        </p:spPr>
      </p:pic>
      <p:sp>
        <p:nvSpPr>
          <p:cNvPr id="10" name="Dvojitá šipka 9">
            <a:extLst>
              <a:ext uri="{FF2B5EF4-FFF2-40B4-BE49-F238E27FC236}">
                <a16:creationId xmlns:a16="http://schemas.microsoft.com/office/drawing/2014/main" id="{D0701141-3F82-1746-9C6E-2847FA3A8097}"/>
              </a:ext>
            </a:extLst>
          </p:cNvPr>
          <p:cNvSpPr/>
          <p:nvPr/>
        </p:nvSpPr>
        <p:spPr>
          <a:xfrm>
            <a:off x="1457715" y="4770386"/>
            <a:ext cx="405119" cy="198782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Dvojitá šipka 11">
            <a:extLst>
              <a:ext uri="{FF2B5EF4-FFF2-40B4-BE49-F238E27FC236}">
                <a16:creationId xmlns:a16="http://schemas.microsoft.com/office/drawing/2014/main" id="{FA0C53C9-AAAD-1D4D-8194-4253D596DA82}"/>
              </a:ext>
            </a:extLst>
          </p:cNvPr>
          <p:cNvSpPr/>
          <p:nvPr/>
        </p:nvSpPr>
        <p:spPr>
          <a:xfrm>
            <a:off x="1457715" y="6241377"/>
            <a:ext cx="405119" cy="198782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787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D4AC9F-483A-DA89-8564-17A2E4D67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520" y="774457"/>
            <a:ext cx="7829255" cy="1146037"/>
          </a:xfrm>
        </p:spPr>
        <p:txBody>
          <a:bodyPr anchor="b">
            <a:normAutofit/>
          </a:bodyPr>
          <a:lstStyle/>
          <a:p>
            <a:r>
              <a:rPr lang="cs-CZ" sz="2400" dirty="0">
                <a:solidFill>
                  <a:schemeClr val="bg1">
                    <a:lumMod val="50000"/>
                  </a:schemeClr>
                </a:solidFill>
              </a:rPr>
              <a:t>současná francouzská poezie </a:t>
            </a:r>
            <a:br>
              <a:rPr lang="cs-CZ" sz="2400" dirty="0"/>
            </a:br>
            <a:r>
              <a:rPr lang="cs-CZ" sz="2400" dirty="0"/>
              <a:t>Yves </a:t>
            </a:r>
            <a:r>
              <a:rPr lang="cs-CZ" sz="2400" dirty="0" err="1"/>
              <a:t>Bonnefoy</a:t>
            </a:r>
            <a:br>
              <a:rPr lang="cs-CZ" sz="2400" dirty="0"/>
            </a:br>
            <a:r>
              <a:rPr lang="cs-CZ" sz="2400" dirty="0"/>
              <a:t>(1923</a:t>
            </a:r>
            <a:r>
              <a:rPr lang="fr-FR" sz="2400" dirty="0">
                <a:latin typeface="Cambria" panose="02040503050406030204" pitchFamily="18" charset="0"/>
                <a:ea typeface="Times New Roman" panose="02020603050405020304" pitchFamily="18" charset="0"/>
              </a:rPr>
              <a:t>–</a:t>
            </a:r>
            <a:r>
              <a:rPr lang="cs-CZ" sz="2400" dirty="0"/>
              <a:t>2016)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15B43A-E33C-16F6-B5FC-19A7EF731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519" y="2340222"/>
            <a:ext cx="2897841" cy="364730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1700" i="1" dirty="0"/>
              <a:t>Oblá prkna</a:t>
            </a:r>
            <a:r>
              <a:rPr lang="cs-CZ" sz="1700" dirty="0"/>
              <a:t>. Přel. Jiří Pelán. </a:t>
            </a:r>
            <a:r>
              <a:rPr lang="cs-CZ" sz="1700" dirty="0" err="1"/>
              <a:t>Zblov</a:t>
            </a:r>
            <a:r>
              <a:rPr lang="cs-CZ" sz="1700" dirty="0"/>
              <a:t>: Opus, 2008</a:t>
            </a:r>
          </a:p>
          <a:p>
            <a:pPr marL="0" indent="0">
              <a:buNone/>
            </a:pPr>
            <a:r>
              <a:rPr lang="cs-CZ" sz="1700" i="1" dirty="0"/>
              <a:t>Eseje</a:t>
            </a:r>
            <a:r>
              <a:rPr lang="cs-CZ" sz="1700" dirty="0"/>
              <a:t>. Přel. Jiří Pelán a Václav Jamek. </a:t>
            </a:r>
            <a:r>
              <a:rPr lang="cs-CZ" sz="1700" dirty="0" err="1"/>
              <a:t>Zblov</a:t>
            </a:r>
            <a:r>
              <a:rPr lang="cs-CZ" sz="1700" dirty="0"/>
              <a:t>: Opus, 2006</a:t>
            </a:r>
          </a:p>
          <a:p>
            <a:pPr marL="0" indent="0">
              <a:buNone/>
            </a:pPr>
            <a:r>
              <a:rPr lang="cs-CZ" sz="1700" i="1" dirty="0"/>
              <a:t>O pohybu a nehybnosti jámy. Psaný kámen</a:t>
            </a:r>
            <a:r>
              <a:rPr lang="cs-CZ" sz="1700" dirty="0"/>
              <a:t>. Přel. Jiří Pelán. Praha: </a:t>
            </a:r>
            <a:r>
              <a:rPr lang="cs-CZ" sz="1700" dirty="0" err="1"/>
              <a:t>Torst</a:t>
            </a:r>
            <a:r>
              <a:rPr lang="cs-CZ" sz="1700" dirty="0"/>
              <a:t>, 1996</a:t>
            </a:r>
          </a:p>
        </p:txBody>
      </p:sp>
      <p:pic>
        <p:nvPicPr>
          <p:cNvPr id="9" name="Obrázek 8" descr="Obsah obrázku text, snímek obrazovky, žlutá, Obdélník&#10;&#10;Obsah generovaný pomocí AI může být nesprávný.">
            <a:extLst>
              <a:ext uri="{FF2B5EF4-FFF2-40B4-BE49-F238E27FC236}">
                <a16:creationId xmlns:a16="http://schemas.microsoft.com/office/drawing/2014/main" id="{4F337F97-D169-6C5E-7A21-284094930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085" y="2340222"/>
            <a:ext cx="1380459" cy="1948883"/>
          </a:xfrm>
          <a:prstGeom prst="rect">
            <a:avLst/>
          </a:prstGeom>
        </p:spPr>
      </p:pic>
      <p:pic>
        <p:nvPicPr>
          <p:cNvPr id="5" name="Obrázek 4" descr="Obsah obrázku text, snímek obrazovky, papírnictví / kancelářské potřeby, kniha&#10;&#10;Obsah generovaný pomocí AI může být nesprávný.">
            <a:extLst>
              <a:ext uri="{FF2B5EF4-FFF2-40B4-BE49-F238E27FC236}">
                <a16:creationId xmlns:a16="http://schemas.microsoft.com/office/drawing/2014/main" id="{A936E215-B24E-FCC1-3B8F-B5684965B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6684" y="2340222"/>
            <a:ext cx="1380459" cy="1948883"/>
          </a:xfrm>
          <a:prstGeom prst="rect">
            <a:avLst/>
          </a:prstGeom>
        </p:spPr>
      </p:pic>
      <p:pic>
        <p:nvPicPr>
          <p:cNvPr id="7" name="Obrázek 6" descr="Obsah obrázku text, snímek obrazovky, Písmo, kniha&#10;&#10;Obsah generovaný pomocí AI může být nesprávný.">
            <a:extLst>
              <a:ext uri="{FF2B5EF4-FFF2-40B4-BE49-F238E27FC236}">
                <a16:creationId xmlns:a16="http://schemas.microsoft.com/office/drawing/2014/main" id="{43C9CE17-4A69-8360-FF36-2254B1583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1751" y="2340222"/>
            <a:ext cx="1398972" cy="1975019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45A96EFD-722D-8190-F43C-1B4933B96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051478" y="0"/>
            <a:ext cx="92522" cy="6858000"/>
            <a:chOff x="12068638" y="0"/>
            <a:chExt cx="123362" cy="68580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DE25ED3-709D-D880-97AA-BD59CE68C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8CDAEA7-BFCF-EF19-EAD7-11B02AD0DA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27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8461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1F1784-427C-76D3-C272-4BB6077E0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8169" y="741391"/>
            <a:ext cx="2452038" cy="1616203"/>
          </a:xfrm>
        </p:spPr>
        <p:txBody>
          <a:bodyPr anchor="b">
            <a:normAutofit/>
          </a:bodyPr>
          <a:lstStyle/>
          <a:p>
            <a:r>
              <a:rPr lang="cs-CZ" sz="2200" dirty="0">
                <a:solidFill>
                  <a:schemeClr val="bg1">
                    <a:lumMod val="50000"/>
                  </a:schemeClr>
                </a:solidFill>
              </a:rPr>
              <a:t>současná francouzská poezie</a:t>
            </a:r>
            <a:br>
              <a:rPr lang="cs-CZ" sz="2200" dirty="0"/>
            </a:br>
            <a:r>
              <a:rPr lang="cs-CZ" sz="2200" dirty="0"/>
              <a:t> </a:t>
            </a:r>
            <a:br>
              <a:rPr lang="cs-CZ" sz="2200" dirty="0"/>
            </a:br>
            <a:r>
              <a:rPr lang="cs-CZ" sz="2200" b="1" dirty="0"/>
              <a:t>Philippe </a:t>
            </a:r>
            <a:r>
              <a:rPr lang="cs-CZ" sz="2200" b="1" dirty="0" err="1"/>
              <a:t>Jaccottet</a:t>
            </a:r>
            <a:br>
              <a:rPr lang="cs-CZ" sz="2200" dirty="0"/>
            </a:br>
            <a:r>
              <a:rPr lang="cs-CZ" sz="2200" dirty="0"/>
              <a:t>(1925</a:t>
            </a:r>
            <a:r>
              <a:rPr lang="fr-FR" sz="2000" dirty="0">
                <a:latin typeface="Cambria" panose="02040503050406030204" pitchFamily="18" charset="0"/>
                <a:ea typeface="Times New Roman" panose="02020603050405020304" pitchFamily="18" charset="0"/>
              </a:rPr>
              <a:t>–</a:t>
            </a:r>
            <a:r>
              <a:rPr lang="cs-CZ" sz="2200" dirty="0"/>
              <a:t>2021)</a:t>
            </a:r>
          </a:p>
        </p:txBody>
      </p:sp>
      <p:pic>
        <p:nvPicPr>
          <p:cNvPr id="5" name="Obrázek 4" descr="Obsah obrázku text, kniha, snímek obrazovky, Písmo&#10;&#10;Obsah generovaný pomocí AI může být nesprávný.">
            <a:extLst>
              <a:ext uri="{FF2B5EF4-FFF2-40B4-BE49-F238E27FC236}">
                <a16:creationId xmlns:a16="http://schemas.microsoft.com/office/drawing/2014/main" id="{8F84B09C-B46E-E159-7591-8A928B181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66" y="1587716"/>
            <a:ext cx="2507499" cy="3539998"/>
          </a:xfrm>
          <a:prstGeom prst="rect">
            <a:avLst/>
          </a:prstGeom>
        </p:spPr>
      </p:pic>
      <p:pic>
        <p:nvPicPr>
          <p:cNvPr id="7" name="Obrázek 6" descr="Obsah obrázku text, snímek obrazovky, Obdélník, design&#10;&#10;Obsah generovaný pomocí AI může být nesprávný.">
            <a:extLst>
              <a:ext uri="{FF2B5EF4-FFF2-40B4-BE49-F238E27FC236}">
                <a16:creationId xmlns:a16="http://schemas.microsoft.com/office/drawing/2014/main" id="{5F47CDCB-B981-C5F7-E7F8-4D0FEB17F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946" y="1587713"/>
            <a:ext cx="2507500" cy="3539998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71E62E-F95C-56F8-A7FC-8A8CDEEDA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8167" y="2533476"/>
            <a:ext cx="2430198" cy="34478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1700" i="1" dirty="0"/>
              <a:t>Sešit zeleně. Po mnoha letech</a:t>
            </a:r>
            <a:r>
              <a:rPr lang="cs-CZ" sz="1700" dirty="0"/>
              <a:t>. Přel. Lucie </a:t>
            </a:r>
            <a:r>
              <a:rPr lang="cs-CZ" sz="1700" dirty="0" err="1"/>
              <a:t>Koryntová</a:t>
            </a:r>
            <a:r>
              <a:rPr lang="cs-CZ" sz="1700" dirty="0"/>
              <a:t>. Praha: Akropolis, 2012</a:t>
            </a:r>
          </a:p>
          <a:p>
            <a:pPr marL="0" indent="0">
              <a:buNone/>
            </a:pPr>
            <a:r>
              <a:rPr lang="cs-CZ" sz="1700" i="1" dirty="0"/>
              <a:t>Myšlenky pod mraky a jiné básně</a:t>
            </a:r>
            <a:r>
              <a:rPr lang="cs-CZ" sz="1700" dirty="0"/>
              <a:t>. Přel Jiří Pechar a Jiří Pelán. Praha: </a:t>
            </a:r>
            <a:r>
              <a:rPr lang="cs-CZ" sz="1700" dirty="0" err="1"/>
              <a:t>Torst</a:t>
            </a:r>
            <a:r>
              <a:rPr lang="cs-CZ" sz="1700" dirty="0"/>
              <a:t>, 1997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2B241C5-7E45-AD52-638D-31E8FD2BC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6737460"/>
            <a:ext cx="9144000" cy="123364"/>
            <a:chOff x="1" y="6737460"/>
            <a:chExt cx="12192000" cy="12336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9503B28-6749-2F02-0050-2CC7D03CF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C3DEE37-9CE7-622C-B750-66998EDC2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717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36CF93-D96E-8884-EDE2-5E1FF60F0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520" y="774457"/>
            <a:ext cx="7829255" cy="1146037"/>
          </a:xfrm>
        </p:spPr>
        <p:txBody>
          <a:bodyPr anchor="b">
            <a:normAutofit/>
          </a:bodyPr>
          <a:lstStyle/>
          <a:p>
            <a:r>
              <a:rPr lang="cs-CZ" sz="2800" dirty="0">
                <a:solidFill>
                  <a:schemeClr val="bg1">
                    <a:lumMod val="50000"/>
                  </a:schemeClr>
                </a:solidFill>
              </a:rPr>
              <a:t>současná francouzská poezie</a:t>
            </a:r>
            <a:br>
              <a:rPr lang="cs-CZ" sz="2800" dirty="0"/>
            </a:br>
            <a:r>
              <a:rPr lang="cs-CZ" sz="2800" dirty="0" err="1"/>
              <a:t>Cédric</a:t>
            </a:r>
            <a:r>
              <a:rPr lang="cs-CZ" sz="2800" dirty="0"/>
              <a:t> </a:t>
            </a:r>
            <a:r>
              <a:rPr lang="cs-CZ" sz="2800" dirty="0" err="1"/>
              <a:t>Demangeot</a:t>
            </a:r>
            <a:r>
              <a:rPr lang="cs-CZ" sz="2800" dirty="0"/>
              <a:t> (1974</a:t>
            </a:r>
            <a:r>
              <a:rPr lang="fr-FR" sz="2800" dirty="0">
                <a:latin typeface="Cambria" panose="02040503050406030204" pitchFamily="18" charset="0"/>
                <a:ea typeface="Times New Roman" panose="02020603050405020304" pitchFamily="18" charset="0"/>
              </a:rPr>
              <a:t>–</a:t>
            </a:r>
            <a:r>
              <a:rPr lang="cs-CZ" sz="2800" dirty="0"/>
              <a:t>2021)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E88F6C-3EC4-F611-0376-42A41555E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519" y="2340221"/>
            <a:ext cx="3143300" cy="391735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1700" i="1" dirty="0"/>
              <a:t>Útržky Sněhurčina kožichu</a:t>
            </a:r>
            <a:r>
              <a:rPr lang="cs-CZ" sz="1700" dirty="0"/>
              <a:t>. Přel. Petr Zavadil. Praha: </a:t>
            </a:r>
            <a:r>
              <a:rPr lang="cs-CZ" sz="1700" dirty="0" err="1"/>
              <a:t>Fra</a:t>
            </a:r>
            <a:r>
              <a:rPr lang="cs-CZ" sz="1700" dirty="0"/>
              <a:t>, 2024</a:t>
            </a:r>
          </a:p>
          <a:p>
            <a:pPr marL="0" indent="0">
              <a:buNone/>
            </a:pPr>
            <a:r>
              <a:rPr lang="cs-CZ" sz="1700" i="1" dirty="0"/>
              <a:t>Neklid</a:t>
            </a:r>
            <a:r>
              <a:rPr lang="cs-CZ" sz="1700" dirty="0"/>
              <a:t>. Přel. Petr Zavadil. Praha: </a:t>
            </a:r>
            <a:r>
              <a:rPr lang="cs-CZ" sz="1700" dirty="0" err="1"/>
              <a:t>Fra</a:t>
            </a:r>
            <a:r>
              <a:rPr lang="cs-CZ" sz="1700" dirty="0"/>
              <a:t>, 2023</a:t>
            </a:r>
          </a:p>
          <a:p>
            <a:pPr marL="0" indent="0">
              <a:buNone/>
            </a:pPr>
            <a:r>
              <a:rPr lang="cs-CZ" sz="1700" i="1" dirty="0"/>
              <a:t>Slota</a:t>
            </a:r>
            <a:r>
              <a:rPr lang="cs-CZ" sz="1700" dirty="0"/>
              <a:t>. Přel. Petr Zavadil. Praha: </a:t>
            </a:r>
            <a:r>
              <a:rPr lang="cs-CZ" sz="1700" dirty="0" err="1"/>
              <a:t>Fra</a:t>
            </a:r>
            <a:r>
              <a:rPr lang="cs-CZ" sz="1700" dirty="0"/>
              <a:t>, 2012</a:t>
            </a:r>
          </a:p>
          <a:p>
            <a:endParaRPr lang="cs-CZ" sz="1700" dirty="0"/>
          </a:p>
        </p:txBody>
      </p:sp>
      <p:pic>
        <p:nvPicPr>
          <p:cNvPr id="9" name="Obrázek 8" descr="Obsah obrázku text, snímek obrazovky, Písmo, mapa&#10;&#10;Obsah generovaný pomocí AI může být nesprávný.">
            <a:extLst>
              <a:ext uri="{FF2B5EF4-FFF2-40B4-BE49-F238E27FC236}">
                <a16:creationId xmlns:a16="http://schemas.microsoft.com/office/drawing/2014/main" id="{D6C4E0BE-F854-608C-C5CD-E94F855CE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085" y="2340222"/>
            <a:ext cx="1380459" cy="1948882"/>
          </a:xfrm>
          <a:prstGeom prst="rect">
            <a:avLst/>
          </a:prstGeom>
        </p:spPr>
      </p:pic>
      <p:pic>
        <p:nvPicPr>
          <p:cNvPr id="7" name="Obrázek 6" descr="Obsah obrázku skica, text, umění, černobílá&#10;&#10;Obsah generovaný pomocí AI může být nesprávný.">
            <a:extLst>
              <a:ext uri="{FF2B5EF4-FFF2-40B4-BE49-F238E27FC236}">
                <a16:creationId xmlns:a16="http://schemas.microsoft.com/office/drawing/2014/main" id="{6A6232EA-601D-F47C-09F2-F95B8BA99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6684" y="2340222"/>
            <a:ext cx="1380459" cy="1948883"/>
          </a:xfrm>
          <a:prstGeom prst="rect">
            <a:avLst/>
          </a:prstGeom>
        </p:spPr>
      </p:pic>
      <p:pic>
        <p:nvPicPr>
          <p:cNvPr id="5" name="Obrázek 4" descr="Obsah obrázku text, kniha, Písmo, plakát&#10;&#10;Obsah generovaný pomocí AI může být nesprávný.">
            <a:extLst>
              <a:ext uri="{FF2B5EF4-FFF2-40B4-BE49-F238E27FC236}">
                <a16:creationId xmlns:a16="http://schemas.microsoft.com/office/drawing/2014/main" id="{EB9BFF80-B5BC-0063-B18B-1CD4F493F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1751" y="2340222"/>
            <a:ext cx="1398972" cy="197501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5A96EFD-722D-8190-F43C-1B4933B96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051478" y="0"/>
            <a:ext cx="92522" cy="6858000"/>
            <a:chOff x="12068638" y="0"/>
            <a:chExt cx="123362" cy="68580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DE25ED3-709D-D880-97AA-BD59CE68C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8CDAEA7-BFCF-EF19-EAD7-11B02AD0DA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27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3396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2C04AA-7B87-574B-9F8C-43007F8CD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3397"/>
            <a:ext cx="7886700" cy="12732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bibliografie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B23DCC5-93CB-6E4B-B99C-6E63BE81D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650" y="2478024"/>
            <a:ext cx="7886700" cy="369417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(</a:t>
            </a:r>
            <a:r>
              <a:rPr lang="en-US" dirty="0" err="1"/>
              <a:t>současná</a:t>
            </a:r>
            <a:r>
              <a:rPr lang="en-US" dirty="0"/>
              <a:t>) </a:t>
            </a:r>
            <a:r>
              <a:rPr lang="en-US" dirty="0" err="1"/>
              <a:t>francouzská</a:t>
            </a:r>
            <a:r>
              <a:rPr lang="en-US" dirty="0"/>
              <a:t> </a:t>
            </a:r>
            <a:r>
              <a:rPr lang="en-US" dirty="0" err="1"/>
              <a:t>literatura</a:t>
            </a:r>
            <a:r>
              <a:rPr lang="en-US" dirty="0"/>
              <a:t> 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600" dirty="0"/>
              <a:t>ŠRÁMEK, Jiří: </a:t>
            </a:r>
            <a:r>
              <a:rPr lang="en-US" sz="1600" i="1" dirty="0"/>
              <a:t>Panorama </a:t>
            </a:r>
            <a:r>
              <a:rPr lang="en-US" sz="1600" i="1" dirty="0" err="1"/>
              <a:t>francouzské</a:t>
            </a:r>
            <a:r>
              <a:rPr lang="en-US" sz="1600" i="1" dirty="0"/>
              <a:t> </a:t>
            </a:r>
            <a:r>
              <a:rPr lang="en-US" sz="1600" i="1" dirty="0" err="1"/>
              <a:t>literatury</a:t>
            </a:r>
            <a:r>
              <a:rPr lang="en-US" sz="1600" i="1" dirty="0"/>
              <a:t> od </a:t>
            </a:r>
            <a:r>
              <a:rPr lang="en-US" sz="1600" i="1" dirty="0" err="1"/>
              <a:t>počátků</a:t>
            </a:r>
            <a:r>
              <a:rPr lang="en-US" sz="1600" i="1" dirty="0"/>
              <a:t> po </a:t>
            </a:r>
            <a:r>
              <a:rPr lang="en-US" sz="1600" i="1" dirty="0" err="1"/>
              <a:t>současnost</a:t>
            </a:r>
            <a:r>
              <a:rPr lang="en-US" sz="1600" i="1" dirty="0"/>
              <a:t> I–II</a:t>
            </a:r>
            <a:r>
              <a:rPr lang="en-US" sz="1600" dirty="0"/>
              <a:t>. Brno: Host, 2013.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600" dirty="0"/>
              <a:t>VIART, D. </a:t>
            </a:r>
            <a:r>
              <a:rPr lang="en-US" sz="1600" i="1" dirty="0"/>
              <a:t>–</a:t>
            </a:r>
            <a:r>
              <a:rPr lang="en-US" sz="1600" dirty="0"/>
              <a:t> VERCIER, B. </a:t>
            </a:r>
            <a:r>
              <a:rPr lang="en-US" sz="1600" i="1" dirty="0" err="1"/>
              <a:t>Současná</a:t>
            </a:r>
            <a:r>
              <a:rPr lang="en-US" sz="1600" i="1" dirty="0"/>
              <a:t> </a:t>
            </a:r>
            <a:r>
              <a:rPr lang="en-US" sz="1600" i="1" dirty="0" err="1"/>
              <a:t>francouzská</a:t>
            </a:r>
            <a:r>
              <a:rPr lang="en-US" sz="1600" i="1" dirty="0"/>
              <a:t> literature. </a:t>
            </a:r>
            <a:r>
              <a:rPr lang="en-US" sz="1600" i="1" dirty="0" err="1"/>
              <a:t>Dědictví</a:t>
            </a:r>
            <a:r>
              <a:rPr lang="en-US" sz="1600" i="1" dirty="0"/>
              <a:t>, </a:t>
            </a:r>
            <a:r>
              <a:rPr lang="en-US" sz="1600" i="1" dirty="0" err="1"/>
              <a:t>modernita</a:t>
            </a:r>
            <a:r>
              <a:rPr lang="en-US" sz="1600" i="1" dirty="0"/>
              <a:t>, </a:t>
            </a:r>
            <a:r>
              <a:rPr lang="en-US" sz="1600" i="1" dirty="0" err="1"/>
              <a:t>proměny</a:t>
            </a:r>
            <a:r>
              <a:rPr lang="en-US" sz="1600" dirty="0"/>
              <a:t>. </a:t>
            </a:r>
            <a:r>
              <a:rPr lang="en-US" sz="1600" dirty="0" err="1"/>
              <a:t>Přel</a:t>
            </a:r>
            <a:r>
              <a:rPr lang="en-US" sz="1600" dirty="0"/>
              <a:t>. Petr </a:t>
            </a:r>
            <a:r>
              <a:rPr lang="en-US" sz="1600" dirty="0" err="1"/>
              <a:t>Dytrt</a:t>
            </a:r>
            <a:r>
              <a:rPr lang="en-US" sz="1600" dirty="0"/>
              <a:t>, Jovanka </a:t>
            </a:r>
            <a:r>
              <a:rPr lang="en-US" sz="1600" dirty="0" err="1"/>
              <a:t>Šotolová</a:t>
            </a:r>
            <a:r>
              <a:rPr lang="en-US" sz="1600" dirty="0"/>
              <a:t>, Ladislav Václavík. Praha: Garamond, 2008.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k </a:t>
            </a:r>
            <a:r>
              <a:rPr lang="en-US" dirty="0" err="1"/>
              <a:t>dějinám</a:t>
            </a:r>
            <a:r>
              <a:rPr lang="en-US" dirty="0"/>
              <a:t> </a:t>
            </a:r>
            <a:r>
              <a:rPr lang="en-US" dirty="0" err="1"/>
              <a:t>překladu</a:t>
            </a:r>
            <a:r>
              <a:rPr lang="en-US" dirty="0"/>
              <a:t> a </a:t>
            </a:r>
            <a:r>
              <a:rPr lang="en-US" dirty="0" err="1"/>
              <a:t>recepce</a:t>
            </a:r>
            <a:endParaRPr lang="en-US" dirty="0"/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600" dirty="0"/>
              <a:t>ČECH, Pavel. </a:t>
            </a:r>
            <a:r>
              <a:rPr lang="en-US" sz="1600" i="1" dirty="0" err="1"/>
              <a:t>Francouzsko-české</a:t>
            </a:r>
            <a:r>
              <a:rPr lang="en-US" sz="1600" i="1" dirty="0"/>
              <a:t> </a:t>
            </a:r>
            <a:r>
              <a:rPr lang="en-US" sz="1600" i="1" dirty="0" err="1"/>
              <a:t>vztahy</a:t>
            </a:r>
            <a:r>
              <a:rPr lang="en-US" sz="1600" i="1" dirty="0"/>
              <a:t> v </a:t>
            </a:r>
            <a:r>
              <a:rPr lang="en-US" sz="1600" i="1" dirty="0" err="1"/>
              <a:t>oblasti</a:t>
            </a:r>
            <a:r>
              <a:rPr lang="en-US" sz="1600" i="1" dirty="0"/>
              <a:t> </a:t>
            </a:r>
            <a:r>
              <a:rPr lang="en-US" sz="1600" i="1" dirty="0" err="1"/>
              <a:t>překladu</a:t>
            </a:r>
            <a:r>
              <a:rPr lang="en-US" sz="1600" i="1" dirty="0"/>
              <a:t> (1945–1953)</a:t>
            </a:r>
            <a:r>
              <a:rPr lang="en-US" sz="1600" dirty="0"/>
              <a:t>. Brno: </a:t>
            </a:r>
            <a:r>
              <a:rPr lang="en-US" sz="1600" dirty="0" err="1"/>
              <a:t>Masarykova</a:t>
            </a:r>
            <a:r>
              <a:rPr lang="en-US" sz="1600" dirty="0"/>
              <a:t> </a:t>
            </a:r>
            <a:r>
              <a:rPr lang="en-US" sz="1600" dirty="0" err="1"/>
              <a:t>univerzita</a:t>
            </a:r>
            <a:r>
              <a:rPr lang="en-US" sz="1600" dirty="0"/>
              <a:t>, 2011.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600" dirty="0"/>
              <a:t>DRSKOVÁ, Kateřina. </a:t>
            </a:r>
            <a:r>
              <a:rPr lang="en-US" sz="1600" i="1" dirty="0" err="1"/>
              <a:t>České</a:t>
            </a:r>
            <a:r>
              <a:rPr lang="en-US" sz="1600" i="1" dirty="0"/>
              <a:t> </a:t>
            </a:r>
            <a:r>
              <a:rPr lang="en-US" sz="1600" i="1" dirty="0" err="1"/>
              <a:t>překlady</a:t>
            </a:r>
            <a:r>
              <a:rPr lang="en-US" sz="1600" i="1" dirty="0"/>
              <a:t> </a:t>
            </a:r>
            <a:r>
              <a:rPr lang="en-US" sz="1600" i="1" dirty="0" err="1"/>
              <a:t>francouzské</a:t>
            </a:r>
            <a:r>
              <a:rPr lang="en-US" sz="1600" i="1" dirty="0"/>
              <a:t> </a:t>
            </a:r>
            <a:r>
              <a:rPr lang="en-US" sz="1600" i="1" dirty="0" err="1"/>
              <a:t>literatury</a:t>
            </a:r>
            <a:r>
              <a:rPr lang="en-US" sz="1600" i="1" dirty="0"/>
              <a:t> (1960–1969)</a:t>
            </a:r>
            <a:r>
              <a:rPr lang="en-US" sz="1600" dirty="0"/>
              <a:t>. </a:t>
            </a:r>
            <a:r>
              <a:rPr lang="en-US" sz="1600" dirty="0" err="1"/>
              <a:t>České</a:t>
            </a:r>
            <a:r>
              <a:rPr lang="en-US" sz="1600" dirty="0"/>
              <a:t> Budějovice: JČU v </a:t>
            </a:r>
            <a:r>
              <a:rPr lang="en-US" sz="1600" dirty="0" err="1"/>
              <a:t>Č</a:t>
            </a:r>
            <a:r>
              <a:rPr lang="en-US" sz="1600" dirty="0"/>
              <a:t>. </a:t>
            </a:r>
            <a:r>
              <a:rPr lang="en-US" sz="1600" dirty="0" err="1"/>
              <a:t>Budějovicích</a:t>
            </a:r>
            <a:r>
              <a:rPr lang="en-US" sz="1600" dirty="0"/>
              <a:t>, 2010.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600" dirty="0"/>
              <a:t>ŠOTOLOVÁ, Jovanka. </a:t>
            </a:r>
            <a:r>
              <a:rPr lang="en-US" sz="1600" i="1" dirty="0" err="1"/>
              <a:t>Francouzská</a:t>
            </a:r>
            <a:r>
              <a:rPr lang="en-US" sz="1600" i="1" dirty="0"/>
              <a:t> </a:t>
            </a:r>
            <a:r>
              <a:rPr lang="en-US" sz="1600" i="1" dirty="0" err="1"/>
              <a:t>literatura</a:t>
            </a:r>
            <a:r>
              <a:rPr lang="en-US" sz="1600" i="1" dirty="0"/>
              <a:t> v </a:t>
            </a:r>
            <a:r>
              <a:rPr lang="en-US" sz="1600" i="1" dirty="0" err="1"/>
              <a:t>českých</a:t>
            </a:r>
            <a:r>
              <a:rPr lang="en-US" sz="1600" i="1" dirty="0"/>
              <a:t> </a:t>
            </a:r>
            <a:r>
              <a:rPr lang="en-US" sz="1600" i="1" dirty="0" err="1"/>
              <a:t>překladech</a:t>
            </a:r>
            <a:r>
              <a:rPr lang="en-US" sz="1600" i="1" dirty="0"/>
              <a:t> po </a:t>
            </a:r>
            <a:r>
              <a:rPr lang="en-US" sz="1600" i="1" dirty="0" err="1"/>
              <a:t>roce</a:t>
            </a:r>
            <a:r>
              <a:rPr lang="en-US" sz="1600" i="1" dirty="0"/>
              <a:t> 1989. 25 let bez </a:t>
            </a:r>
            <a:r>
              <a:rPr lang="en-US" sz="1600" i="1" dirty="0" err="1"/>
              <a:t>cenzury</a:t>
            </a:r>
            <a:r>
              <a:rPr lang="en-US" sz="1600" dirty="0"/>
              <a:t>. Praha: </a:t>
            </a:r>
            <a:r>
              <a:rPr lang="en-US" sz="1600" dirty="0" err="1"/>
              <a:t>Karolinum</a:t>
            </a:r>
            <a:r>
              <a:rPr lang="en-US" sz="1600" dirty="0"/>
              <a:t>, 2018.</a:t>
            </a:r>
          </a:p>
        </p:txBody>
      </p:sp>
    </p:spTree>
    <p:extLst>
      <p:ext uri="{BB962C8B-B14F-4D97-AF65-F5344CB8AC3E}">
        <p14:creationId xmlns:p14="http://schemas.microsoft.com/office/powerpoint/2010/main" val="765352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F90B5A-212C-0CAB-4339-1E0718038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520" y="741391"/>
            <a:ext cx="2124993" cy="1616203"/>
          </a:xfrm>
        </p:spPr>
        <p:txBody>
          <a:bodyPr anchor="b">
            <a:normAutofit/>
          </a:bodyPr>
          <a:lstStyle/>
          <a:p>
            <a:r>
              <a:rPr lang="cs-CZ" sz="2600" dirty="0">
                <a:solidFill>
                  <a:schemeClr val="bg1">
                    <a:lumMod val="50000"/>
                  </a:schemeClr>
                </a:solidFill>
              </a:rPr>
              <a:t>současná francouzská poezie</a:t>
            </a:r>
            <a:br>
              <a:rPr lang="cs-CZ" sz="2600" dirty="0"/>
            </a:br>
            <a:endParaRPr lang="cs-CZ" sz="2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5B7156-F00B-4197-DDA2-8FC851437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520" y="2453812"/>
            <a:ext cx="2498644" cy="352749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1700" dirty="0"/>
              <a:t>Guy </a:t>
            </a:r>
            <a:r>
              <a:rPr lang="cs-CZ" sz="1700" dirty="0" err="1"/>
              <a:t>Viarre</a:t>
            </a:r>
            <a:r>
              <a:rPr lang="cs-CZ" sz="1700" dirty="0"/>
              <a:t> (1971</a:t>
            </a:r>
            <a:r>
              <a:rPr lang="fr-FR" sz="1700" dirty="0">
                <a:latin typeface="Cambria" panose="02040503050406030204" pitchFamily="18" charset="0"/>
                <a:ea typeface="Times New Roman" panose="02020603050405020304" pitchFamily="18" charset="0"/>
              </a:rPr>
              <a:t>–</a:t>
            </a:r>
            <a:r>
              <a:rPr lang="cs-CZ" sz="1700" dirty="0"/>
              <a:t>2001) </a:t>
            </a:r>
          </a:p>
          <a:p>
            <a:pPr marL="0" indent="0">
              <a:buNone/>
            </a:pPr>
            <a:r>
              <a:rPr lang="cs-CZ" sz="1700" i="1" dirty="0"/>
              <a:t>Bílé předání &amp; černé zbytky</a:t>
            </a:r>
            <a:r>
              <a:rPr lang="cs-CZ" sz="1700" dirty="0"/>
              <a:t>. Přel. Petr Zavadil. Praha: </a:t>
            </a:r>
            <a:r>
              <a:rPr lang="cs-CZ" sz="1700" dirty="0" err="1"/>
              <a:t>Fra</a:t>
            </a:r>
            <a:r>
              <a:rPr lang="cs-CZ" sz="1700" dirty="0"/>
              <a:t>, 2024</a:t>
            </a:r>
          </a:p>
          <a:p>
            <a:pPr marL="0" indent="0">
              <a:buNone/>
            </a:pPr>
            <a:endParaRPr lang="cs-CZ" sz="1700" dirty="0"/>
          </a:p>
          <a:p>
            <a:pPr marL="0" indent="0">
              <a:buNone/>
            </a:pPr>
            <a:r>
              <a:rPr lang="cs-CZ" sz="1700" dirty="0"/>
              <a:t>Pierre </a:t>
            </a:r>
            <a:r>
              <a:rPr lang="cs-CZ" sz="1700" dirty="0" err="1"/>
              <a:t>Peuchmaurd</a:t>
            </a:r>
            <a:r>
              <a:rPr lang="cs-CZ" sz="1700" dirty="0"/>
              <a:t> (1948</a:t>
            </a:r>
            <a:r>
              <a:rPr lang="fr-FR" sz="1700" dirty="0">
                <a:latin typeface="Cambria" panose="02040503050406030204" pitchFamily="18" charset="0"/>
                <a:ea typeface="Times New Roman" panose="02020603050405020304" pitchFamily="18" charset="0"/>
              </a:rPr>
              <a:t>–</a:t>
            </a:r>
            <a:r>
              <a:rPr lang="cs-CZ" sz="1700" dirty="0"/>
              <a:t>2009)</a:t>
            </a:r>
          </a:p>
          <a:p>
            <a:pPr marL="0" indent="0">
              <a:buNone/>
            </a:pPr>
            <a:r>
              <a:rPr lang="cs-CZ" sz="1700" i="1" dirty="0"/>
              <a:t>Těla kolem slov</a:t>
            </a:r>
            <a:r>
              <a:rPr lang="cs-CZ" sz="1700" dirty="0"/>
              <a:t>. Přel. Jan Gabriel. Praha: Analogon, 2023</a:t>
            </a:r>
          </a:p>
          <a:p>
            <a:pPr marL="0" indent="0">
              <a:buNone/>
            </a:pPr>
            <a:endParaRPr lang="cs-CZ" sz="1700" dirty="0"/>
          </a:p>
        </p:txBody>
      </p:sp>
      <p:pic>
        <p:nvPicPr>
          <p:cNvPr id="5" name="Obrázek 4" descr="Obsah obrázku text, snímek obrazovky, Písmo, design&#10;&#10;Obsah generovaný pomocí AI může být nesprávný.">
            <a:extLst>
              <a:ext uri="{FF2B5EF4-FFF2-40B4-BE49-F238E27FC236}">
                <a16:creationId xmlns:a16="http://schemas.microsoft.com/office/drawing/2014/main" id="{8B6BAB23-9EBC-9E64-62E7-CE02A820B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853" y="1688379"/>
            <a:ext cx="2465880" cy="3481241"/>
          </a:xfrm>
          <a:prstGeom prst="rect">
            <a:avLst/>
          </a:prstGeom>
        </p:spPr>
      </p:pic>
      <p:pic>
        <p:nvPicPr>
          <p:cNvPr id="7" name="Obrázek 6" descr="Obsah obrázku text, kniha, Písmo, Obal knihy&#10;&#10;Obsah generovaný pomocí AI může být nesprávný.">
            <a:extLst>
              <a:ext uri="{FF2B5EF4-FFF2-40B4-BE49-F238E27FC236}">
                <a16:creationId xmlns:a16="http://schemas.microsoft.com/office/drawing/2014/main" id="{A19B06C4-2D95-54AC-71BA-B6C348B59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835" y="1665251"/>
            <a:ext cx="2498644" cy="352749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92AA144-DDFF-C43B-6866-516C9091D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737460"/>
            <a:ext cx="9144000" cy="123364"/>
            <a:chOff x="1" y="6737460"/>
            <a:chExt cx="12192000" cy="12336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6557A69-9517-26A8-EF3F-E65057EEC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7C5987E-7AB5-0A21-D727-68B38B342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509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12704CAD-95E1-7646-8181-DA3D9938CCC1}"/>
              </a:ext>
            </a:extLst>
          </p:cNvPr>
          <p:cNvSpPr txBox="1"/>
          <p:nvPr/>
        </p:nvSpPr>
        <p:spPr>
          <a:xfrm>
            <a:off x="363557" y="1024569"/>
            <a:ext cx="2579516" cy="4318663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dirty="0"/>
              <a:t>Brice Petit. </a:t>
            </a:r>
            <a:r>
              <a:rPr lang="en-US" i="1" dirty="0"/>
              <a:t>Krajina </a:t>
            </a:r>
            <a:r>
              <a:rPr lang="en-US" i="1" dirty="0" err="1"/>
              <a:t>jazyka</a:t>
            </a:r>
            <a:br>
              <a:rPr lang="en-US" i="1" dirty="0"/>
            </a:br>
            <a:r>
              <a:rPr lang="en-US" dirty="0" err="1"/>
              <a:t>Přel</a:t>
            </a:r>
            <a:r>
              <a:rPr lang="en-US" dirty="0"/>
              <a:t>. Petr Zavadil, </a:t>
            </a:r>
            <a:r>
              <a:rPr lang="en-US" dirty="0" err="1"/>
              <a:t>fra</a:t>
            </a:r>
            <a:r>
              <a:rPr lang="en-US" dirty="0"/>
              <a:t>, 2024</a:t>
            </a:r>
          </a:p>
          <a:p>
            <a:pPr>
              <a:lnSpc>
                <a:spcPct val="90000"/>
              </a:lnSpc>
              <a:spcAft>
                <a:spcPts val="450"/>
              </a:spcAft>
            </a:pPr>
            <a:endParaRPr lang="en-US" dirty="0"/>
          </a:p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dirty="0"/>
              <a:t>Cédric </a:t>
            </a:r>
            <a:r>
              <a:rPr lang="en-US" dirty="0" err="1"/>
              <a:t>Demangeot</a:t>
            </a:r>
            <a:r>
              <a:rPr lang="en-US" dirty="0"/>
              <a:t>. </a:t>
            </a:r>
            <a:r>
              <a:rPr lang="en-US" i="1" dirty="0" err="1"/>
              <a:t>Neklid</a:t>
            </a:r>
            <a:br>
              <a:rPr lang="en-US" i="1" dirty="0"/>
            </a:br>
            <a:r>
              <a:rPr lang="en-US" dirty="0" err="1"/>
              <a:t>Přel</a:t>
            </a:r>
            <a:r>
              <a:rPr lang="en-US" dirty="0"/>
              <a:t>. Petr Zavadil, </a:t>
            </a:r>
            <a:r>
              <a:rPr lang="en-US" dirty="0" err="1"/>
              <a:t>fra</a:t>
            </a:r>
            <a:r>
              <a:rPr lang="en-US" dirty="0"/>
              <a:t>, 2023</a:t>
            </a:r>
          </a:p>
          <a:p>
            <a:pPr>
              <a:lnSpc>
                <a:spcPct val="90000"/>
              </a:lnSpc>
              <a:spcAft>
                <a:spcPts val="450"/>
              </a:spcAft>
            </a:pPr>
            <a:endParaRPr lang="en-US" dirty="0"/>
          </a:p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i="1" dirty="0" err="1"/>
              <a:t>Bytosti</a:t>
            </a:r>
            <a:r>
              <a:rPr lang="en-US" i="1" dirty="0"/>
              <a:t> </a:t>
            </a:r>
            <a:r>
              <a:rPr lang="en-US" i="1" dirty="0" err="1"/>
              <a:t>schopné</a:t>
            </a:r>
            <a:r>
              <a:rPr lang="en-US" i="1" dirty="0"/>
              <a:t> </a:t>
            </a:r>
            <a:r>
              <a:rPr lang="en-US" i="1" dirty="0" err="1"/>
              <a:t>zemřít</a:t>
            </a:r>
            <a:r>
              <a:rPr lang="en-US" i="1" dirty="0"/>
              <a:t>. </a:t>
            </a:r>
            <a:r>
              <a:rPr lang="en-US" i="1" dirty="0" err="1"/>
              <a:t>Francouzští</a:t>
            </a:r>
            <a:r>
              <a:rPr lang="en-US" i="1" dirty="0"/>
              <a:t> </a:t>
            </a:r>
            <a:r>
              <a:rPr lang="en-US" i="1" dirty="0" err="1"/>
              <a:t>prokletí</a:t>
            </a:r>
            <a:r>
              <a:rPr lang="en-US" i="1" dirty="0"/>
              <a:t> </a:t>
            </a:r>
            <a:r>
              <a:rPr lang="en-US" i="1" dirty="0" err="1"/>
              <a:t>básníci</a:t>
            </a:r>
            <a:r>
              <a:rPr lang="en-US" i="1" dirty="0"/>
              <a:t> 20. </a:t>
            </a:r>
            <a:r>
              <a:rPr lang="en-US" i="1" dirty="0" err="1"/>
              <a:t>století</a:t>
            </a:r>
            <a:br>
              <a:rPr lang="en-US" i="1" dirty="0"/>
            </a:br>
            <a:r>
              <a:rPr lang="en-US" dirty="0" err="1"/>
              <a:t>Vybrali</a:t>
            </a:r>
            <a:r>
              <a:rPr lang="en-US" dirty="0"/>
              <a:t> a </a:t>
            </a:r>
            <a:r>
              <a:rPr lang="en-US" dirty="0" err="1"/>
              <a:t>přeložili</a:t>
            </a:r>
            <a:r>
              <a:rPr lang="en-US" dirty="0"/>
              <a:t> Václav </a:t>
            </a:r>
            <a:r>
              <a:rPr lang="en-US" dirty="0" err="1"/>
              <a:t>Jamek</a:t>
            </a:r>
            <a:r>
              <a:rPr lang="en-US" dirty="0"/>
              <a:t>, Petr </a:t>
            </a:r>
            <a:r>
              <a:rPr lang="en-US" dirty="0" err="1"/>
              <a:t>Zavadil</a:t>
            </a:r>
            <a:r>
              <a:rPr lang="en-US" dirty="0"/>
              <a:t> a Erik </a:t>
            </a:r>
            <a:r>
              <a:rPr lang="en-US" dirty="0" err="1"/>
              <a:t>Lukavský</a:t>
            </a:r>
            <a:r>
              <a:rPr lang="en-US" dirty="0"/>
              <a:t>, Fra, Praha, 2005, 2020</a:t>
            </a:r>
          </a:p>
        </p:txBody>
      </p:sp>
      <p:pic>
        <p:nvPicPr>
          <p:cNvPr id="7" name="Obrázek 6" descr="Obsah obrázku design, text, grafický design, Grafika&#10;&#10;Popis byl vytvořen automaticky">
            <a:extLst>
              <a:ext uri="{FF2B5EF4-FFF2-40B4-BE49-F238E27FC236}">
                <a16:creationId xmlns:a16="http://schemas.microsoft.com/office/drawing/2014/main" id="{688D2959-E87E-AD51-22E0-35A0D70C51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207" r="21321" b="-3"/>
          <a:stretch/>
        </p:blipFill>
        <p:spPr>
          <a:xfrm>
            <a:off x="3214379" y="1659861"/>
            <a:ext cx="2545380" cy="3504695"/>
          </a:xfrm>
          <a:prstGeom prst="rect">
            <a:avLst/>
          </a:prstGeom>
        </p:spPr>
      </p:pic>
      <p:pic>
        <p:nvPicPr>
          <p:cNvPr id="5" name="Obrázek 4" descr="Obsah obrázku text, Písmo, mapa&#10;&#10;Popis byl vytvořen automaticky">
            <a:extLst>
              <a:ext uri="{FF2B5EF4-FFF2-40B4-BE49-F238E27FC236}">
                <a16:creationId xmlns:a16="http://schemas.microsoft.com/office/drawing/2014/main" id="{086B199E-27BC-1897-BBB7-A19808D0CE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1" b="16781"/>
          <a:stretch/>
        </p:blipFill>
        <p:spPr>
          <a:xfrm>
            <a:off x="5759739" y="1659861"/>
            <a:ext cx="2579516" cy="350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68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47A7D82-E05B-D441-B7A2-E4A53CBA2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1381"/>
            <a:ext cx="7884414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próza</a:t>
            </a:r>
          </a:p>
        </p:txBody>
      </p:sp>
      <p:sp>
        <p:nvSpPr>
          <p:cNvPr id="9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4718595"/>
            <a:ext cx="4057650" cy="18288"/>
          </a:xfrm>
          <a:custGeom>
            <a:avLst/>
            <a:gdLst>
              <a:gd name="connsiteX0" fmla="*/ 0 w 4057650"/>
              <a:gd name="connsiteY0" fmla="*/ 0 h 18288"/>
              <a:gd name="connsiteX1" fmla="*/ 757428 w 4057650"/>
              <a:gd name="connsiteY1" fmla="*/ 0 h 18288"/>
              <a:gd name="connsiteX2" fmla="*/ 1474279 w 4057650"/>
              <a:gd name="connsiteY2" fmla="*/ 0 h 18288"/>
              <a:gd name="connsiteX3" fmla="*/ 2191131 w 4057650"/>
              <a:gd name="connsiteY3" fmla="*/ 0 h 18288"/>
              <a:gd name="connsiteX4" fmla="*/ 2745676 w 4057650"/>
              <a:gd name="connsiteY4" fmla="*/ 0 h 18288"/>
              <a:gd name="connsiteX5" fmla="*/ 3340798 w 4057650"/>
              <a:gd name="connsiteY5" fmla="*/ 0 h 18288"/>
              <a:gd name="connsiteX6" fmla="*/ 4057650 w 4057650"/>
              <a:gd name="connsiteY6" fmla="*/ 0 h 18288"/>
              <a:gd name="connsiteX7" fmla="*/ 4057650 w 4057650"/>
              <a:gd name="connsiteY7" fmla="*/ 18288 h 18288"/>
              <a:gd name="connsiteX8" fmla="*/ 3381375 w 4057650"/>
              <a:gd name="connsiteY8" fmla="*/ 18288 h 18288"/>
              <a:gd name="connsiteX9" fmla="*/ 2826830 w 4057650"/>
              <a:gd name="connsiteY9" fmla="*/ 18288 h 18288"/>
              <a:gd name="connsiteX10" fmla="*/ 2272284 w 4057650"/>
              <a:gd name="connsiteY10" fmla="*/ 18288 h 18288"/>
              <a:gd name="connsiteX11" fmla="*/ 1555432 w 4057650"/>
              <a:gd name="connsiteY11" fmla="*/ 18288 h 18288"/>
              <a:gd name="connsiteX12" fmla="*/ 960310 w 4057650"/>
              <a:gd name="connsiteY12" fmla="*/ 18288 h 18288"/>
              <a:gd name="connsiteX13" fmla="*/ 0 w 4057650"/>
              <a:gd name="connsiteY13" fmla="*/ 18288 h 18288"/>
              <a:gd name="connsiteX14" fmla="*/ 0 w 405765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57650" h="18288" fill="none" extrusionOk="0">
                <a:moveTo>
                  <a:pt x="0" y="0"/>
                </a:moveTo>
                <a:cubicBezTo>
                  <a:pt x="371182" y="3227"/>
                  <a:pt x="494372" y="9222"/>
                  <a:pt x="757428" y="0"/>
                </a:cubicBezTo>
                <a:cubicBezTo>
                  <a:pt x="1020484" y="-9222"/>
                  <a:pt x="1116719" y="-4357"/>
                  <a:pt x="1474279" y="0"/>
                </a:cubicBezTo>
                <a:cubicBezTo>
                  <a:pt x="1831839" y="4357"/>
                  <a:pt x="1920973" y="-11809"/>
                  <a:pt x="2191131" y="0"/>
                </a:cubicBezTo>
                <a:cubicBezTo>
                  <a:pt x="2461289" y="11809"/>
                  <a:pt x="2589480" y="-22604"/>
                  <a:pt x="2745676" y="0"/>
                </a:cubicBezTo>
                <a:cubicBezTo>
                  <a:pt x="2901872" y="22604"/>
                  <a:pt x="3136452" y="-12306"/>
                  <a:pt x="3340798" y="0"/>
                </a:cubicBezTo>
                <a:cubicBezTo>
                  <a:pt x="3545144" y="12306"/>
                  <a:pt x="3766934" y="-21556"/>
                  <a:pt x="4057650" y="0"/>
                </a:cubicBezTo>
                <a:cubicBezTo>
                  <a:pt x="4057150" y="8855"/>
                  <a:pt x="4057759" y="14521"/>
                  <a:pt x="4057650" y="18288"/>
                </a:cubicBezTo>
                <a:cubicBezTo>
                  <a:pt x="3743404" y="40125"/>
                  <a:pt x="3625516" y="-14923"/>
                  <a:pt x="3381375" y="18288"/>
                </a:cubicBezTo>
                <a:cubicBezTo>
                  <a:pt x="3137235" y="51499"/>
                  <a:pt x="2946571" y="1"/>
                  <a:pt x="2826830" y="18288"/>
                </a:cubicBezTo>
                <a:cubicBezTo>
                  <a:pt x="2707090" y="36575"/>
                  <a:pt x="2402756" y="1432"/>
                  <a:pt x="2272284" y="18288"/>
                </a:cubicBezTo>
                <a:cubicBezTo>
                  <a:pt x="2141812" y="35144"/>
                  <a:pt x="1895935" y="18199"/>
                  <a:pt x="1555432" y="18288"/>
                </a:cubicBezTo>
                <a:cubicBezTo>
                  <a:pt x="1214929" y="18377"/>
                  <a:pt x="1103072" y="14503"/>
                  <a:pt x="960310" y="18288"/>
                </a:cubicBezTo>
                <a:cubicBezTo>
                  <a:pt x="817548" y="22073"/>
                  <a:pt x="402272" y="-29359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057650" h="18288" stroke="0" extrusionOk="0">
                <a:moveTo>
                  <a:pt x="0" y="0"/>
                </a:moveTo>
                <a:cubicBezTo>
                  <a:pt x="248348" y="13145"/>
                  <a:pt x="486117" y="25042"/>
                  <a:pt x="635698" y="0"/>
                </a:cubicBezTo>
                <a:cubicBezTo>
                  <a:pt x="785279" y="-25042"/>
                  <a:pt x="917762" y="-5537"/>
                  <a:pt x="1190244" y="0"/>
                </a:cubicBezTo>
                <a:cubicBezTo>
                  <a:pt x="1462726" y="5537"/>
                  <a:pt x="1667120" y="-21232"/>
                  <a:pt x="1947672" y="0"/>
                </a:cubicBezTo>
                <a:cubicBezTo>
                  <a:pt x="2228224" y="21232"/>
                  <a:pt x="2280631" y="-21698"/>
                  <a:pt x="2583370" y="0"/>
                </a:cubicBezTo>
                <a:cubicBezTo>
                  <a:pt x="2886109" y="21698"/>
                  <a:pt x="3022941" y="19647"/>
                  <a:pt x="3219069" y="0"/>
                </a:cubicBezTo>
                <a:cubicBezTo>
                  <a:pt x="3415197" y="-19647"/>
                  <a:pt x="3747500" y="26991"/>
                  <a:pt x="4057650" y="0"/>
                </a:cubicBezTo>
                <a:cubicBezTo>
                  <a:pt x="4056752" y="7180"/>
                  <a:pt x="4057819" y="13790"/>
                  <a:pt x="4057650" y="18288"/>
                </a:cubicBezTo>
                <a:cubicBezTo>
                  <a:pt x="3865148" y="-3313"/>
                  <a:pt x="3702543" y="49468"/>
                  <a:pt x="3381375" y="18288"/>
                </a:cubicBezTo>
                <a:cubicBezTo>
                  <a:pt x="3060208" y="-12892"/>
                  <a:pt x="2956571" y="-8678"/>
                  <a:pt x="2826830" y="18288"/>
                </a:cubicBezTo>
                <a:cubicBezTo>
                  <a:pt x="2697089" y="45254"/>
                  <a:pt x="2411031" y="43154"/>
                  <a:pt x="2150555" y="18288"/>
                </a:cubicBezTo>
                <a:cubicBezTo>
                  <a:pt x="1890080" y="-6578"/>
                  <a:pt x="1741827" y="-615"/>
                  <a:pt x="1474280" y="18288"/>
                </a:cubicBezTo>
                <a:cubicBezTo>
                  <a:pt x="1206734" y="37191"/>
                  <a:pt x="998203" y="33335"/>
                  <a:pt x="838581" y="18288"/>
                </a:cubicBezTo>
                <a:cubicBezTo>
                  <a:pt x="678959" y="3241"/>
                  <a:pt x="187101" y="-13212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9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26265"/>
            <a:ext cx="2896748" cy="5067858"/>
          </a:xfrm>
        </p:spPr>
        <p:txBody>
          <a:bodyPr>
            <a:normAutofit/>
          </a:bodyPr>
          <a:lstStyle/>
          <a:p>
            <a:pPr algn="r"/>
            <a:r>
              <a:rPr lang="cs-CZ" dirty="0">
                <a:solidFill>
                  <a:schemeClr val="accent1"/>
                </a:solidFill>
              </a:rPr>
              <a:t>francouzská literatura </a:t>
            </a:r>
            <a:br>
              <a:rPr lang="cs-CZ" dirty="0">
                <a:solidFill>
                  <a:schemeClr val="accent1"/>
                </a:solidFill>
              </a:rPr>
            </a:br>
            <a:r>
              <a:rPr lang="cs-CZ" dirty="0">
                <a:solidFill>
                  <a:schemeClr val="accent1"/>
                </a:solidFill>
              </a:rPr>
              <a:t>v českých překladech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 lnSpcReduction="10000"/>
          </a:bodyPr>
          <a:lstStyle/>
          <a:p>
            <a:r>
              <a:rPr lang="cs-CZ" dirty="0"/>
              <a:t>díla s komerčním potenciálem (bestsellery)</a:t>
            </a:r>
          </a:p>
          <a:p>
            <a:r>
              <a:rPr lang="cs-CZ" dirty="0"/>
              <a:t>literární ceny</a:t>
            </a:r>
          </a:p>
          <a:p>
            <a:r>
              <a:rPr lang="cs-CZ" dirty="0"/>
              <a:t>kanonická literatura – opakovaná vydání osvědčených titulů</a:t>
            </a:r>
          </a:p>
          <a:p>
            <a:r>
              <a:rPr lang="cs-CZ" dirty="0"/>
              <a:t>upozaděn segment literatury pro náročné čtenáře (včetně experimentální tvorby), který je jednou z důležitých charakteristik francouzské literární scény</a:t>
            </a:r>
          </a:p>
        </p:txBody>
      </p:sp>
    </p:spTree>
    <p:extLst>
      <p:ext uri="{BB962C8B-B14F-4D97-AF65-F5344CB8AC3E}">
        <p14:creationId xmlns:p14="http://schemas.microsoft.com/office/powerpoint/2010/main" val="3672112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66" y="4501647"/>
            <a:ext cx="2736342" cy="1719072"/>
          </a:xfrm>
        </p:spPr>
        <p:txBody>
          <a:bodyPr>
            <a:normAutofit/>
          </a:bodyPr>
          <a:lstStyle/>
          <a:p>
            <a:r>
              <a:rPr lang="en-US" sz="2800" dirty="0"/>
              <a:t>Émile Zola </a:t>
            </a:r>
            <a:br>
              <a:rPr lang="en-US" sz="2800" dirty="0"/>
            </a:br>
            <a:r>
              <a:rPr lang="en-US" sz="2800" dirty="0"/>
              <a:t>(1840</a:t>
            </a:r>
            <a:r>
              <a:rPr lang="cs-CZ" sz="2800" dirty="0"/>
              <a:t>–1902)</a:t>
            </a:r>
            <a:endParaRPr lang="en-US" sz="28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6855C3D-26BF-423C-BE88-96823D6195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7009463"/>
              </p:ext>
            </p:extLst>
          </p:nvPr>
        </p:nvGraphicFramePr>
        <p:xfrm>
          <a:off x="3264408" y="3768436"/>
          <a:ext cx="5351526" cy="2714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Obrázek 8">
            <a:extLst>
              <a:ext uri="{FF2B5EF4-FFF2-40B4-BE49-F238E27FC236}">
                <a16:creationId xmlns:a16="http://schemas.microsoft.com/office/drawing/2014/main" id="{1E9168DC-3F26-D549-9C99-AAD12F412B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8522" y="374905"/>
            <a:ext cx="2036619" cy="307636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219AE27-4B44-FE4B-8491-811C450C96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8840" y="374904"/>
            <a:ext cx="2039743" cy="3027408"/>
          </a:xfrm>
          <a:prstGeom prst="rect">
            <a:avLst/>
          </a:prstGeom>
        </p:spPr>
      </p:pic>
      <p:pic>
        <p:nvPicPr>
          <p:cNvPr id="4" name="Obrázek 3" descr="Obsah obrázku umění, kresba, skica, kniha&#10;&#10;Obsah generovaný pomocí AI může být nesprávný.">
            <a:extLst>
              <a:ext uri="{FF2B5EF4-FFF2-40B4-BE49-F238E27FC236}">
                <a16:creationId xmlns:a16="http://schemas.microsoft.com/office/drawing/2014/main" id="{42A7A272-75BA-4F8C-3BF1-E95936EDF1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3522" y="374904"/>
            <a:ext cx="2154834" cy="305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48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212" y="593075"/>
            <a:ext cx="5232281" cy="723107"/>
          </a:xfrm>
        </p:spPr>
        <p:txBody>
          <a:bodyPr>
            <a:normAutofit fontScale="90000"/>
          </a:bodyPr>
          <a:lstStyle/>
          <a:p>
            <a:r>
              <a:rPr lang="en-US" dirty="0"/>
              <a:t>Jules Verne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(1828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–1905)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2" y="1454727"/>
            <a:ext cx="5597236" cy="51218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i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464DDE9-347D-5040-A01B-0B5FE84DB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23" y="281401"/>
            <a:ext cx="2132087" cy="301000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33AABFE-D547-EB46-958A-4C84A13D5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23" y="3566593"/>
            <a:ext cx="2132088" cy="301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71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603504"/>
            <a:ext cx="4687105" cy="1142169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Marcel Proust </a:t>
            </a:r>
            <a:br>
              <a:rPr lang="en-US" dirty="0"/>
            </a:b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(1871</a:t>
            </a:r>
            <a:r>
              <a:rPr lang="cs-CZ" dirty="0">
                <a:solidFill>
                  <a:schemeClr val="bg2">
                    <a:lumMod val="75000"/>
                  </a:schemeClr>
                </a:solidFill>
              </a:rPr>
              <a:t>–1922)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2743200"/>
            <a:ext cx="4687105" cy="34381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1800" i="1" dirty="0" err="1"/>
              <a:t>Hledání</a:t>
            </a:r>
            <a:r>
              <a:rPr lang="fr-FR" sz="1800" i="1" dirty="0"/>
              <a:t> </a:t>
            </a:r>
            <a:r>
              <a:rPr lang="fr-FR" sz="1800" i="1" dirty="0" err="1"/>
              <a:t>ztraceného</a:t>
            </a:r>
            <a:r>
              <a:rPr lang="fr-FR" sz="1800" i="1" dirty="0"/>
              <a:t> </a:t>
            </a:r>
            <a:r>
              <a:rPr lang="fr-FR" sz="1800" i="1" dirty="0" err="1"/>
              <a:t>času</a:t>
            </a:r>
            <a:r>
              <a:rPr lang="fr-FR" sz="1800" dirty="0"/>
              <a:t>. </a:t>
            </a:r>
          </a:p>
          <a:p>
            <a:pPr marL="0" indent="0">
              <a:buNone/>
            </a:pPr>
            <a:r>
              <a:rPr lang="fr-FR" sz="1800" dirty="0" err="1"/>
              <a:t>Přel</a:t>
            </a:r>
            <a:r>
              <a:rPr lang="fr-FR" sz="1800" dirty="0"/>
              <a:t>. Prokop </a:t>
            </a:r>
            <a:r>
              <a:rPr lang="fr-FR" sz="1800" dirty="0" err="1"/>
              <a:t>Voskovec</a:t>
            </a:r>
            <a:r>
              <a:rPr lang="fr-FR" sz="1800" dirty="0"/>
              <a:t>; </a:t>
            </a:r>
            <a:r>
              <a:rPr lang="fr-FR" sz="1800" dirty="0" err="1"/>
              <a:t>Jiří</a:t>
            </a:r>
            <a:r>
              <a:rPr lang="fr-FR" sz="1800" dirty="0"/>
              <a:t> </a:t>
            </a:r>
            <a:r>
              <a:rPr lang="fr-FR" sz="1800" dirty="0" err="1"/>
              <a:t>Pechar</a:t>
            </a:r>
            <a:r>
              <a:rPr lang="fr-FR" sz="1800" dirty="0"/>
              <a:t>. </a:t>
            </a:r>
            <a:br>
              <a:rPr lang="fr-FR" sz="1800" dirty="0"/>
            </a:br>
            <a:r>
              <a:rPr lang="fr-FR" sz="1800" dirty="0" err="1"/>
              <a:t>Rybka</a:t>
            </a:r>
            <a:r>
              <a:rPr lang="fr-FR" sz="1800" dirty="0"/>
              <a:t> </a:t>
            </a:r>
            <a:r>
              <a:rPr lang="fr-FR" sz="1800" dirty="0" err="1"/>
              <a:t>Publishers</a:t>
            </a:r>
            <a:r>
              <a:rPr lang="fr-FR" sz="1800" dirty="0"/>
              <a:t>, 2012, 2020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i="1" dirty="0" err="1"/>
              <a:t>Svět</a:t>
            </a:r>
            <a:r>
              <a:rPr lang="fr-FR" sz="1800" i="1" dirty="0"/>
              <a:t> </a:t>
            </a:r>
            <a:r>
              <a:rPr lang="fr-FR" sz="1800" i="1" dirty="0" err="1"/>
              <a:t>Swannových</a:t>
            </a:r>
            <a:r>
              <a:rPr lang="fr-FR" sz="1800" dirty="0"/>
              <a:t> (388 s.) </a:t>
            </a:r>
          </a:p>
          <a:p>
            <a:pPr marL="0" indent="0">
              <a:buNone/>
            </a:pPr>
            <a:r>
              <a:rPr lang="fr-FR" sz="1800" i="1" dirty="0"/>
              <a:t>Ve </a:t>
            </a:r>
            <a:r>
              <a:rPr lang="fr-FR" sz="1800" i="1" dirty="0" err="1"/>
              <a:t>stínu</a:t>
            </a:r>
            <a:r>
              <a:rPr lang="fr-FR" sz="1800" i="1" dirty="0"/>
              <a:t> </a:t>
            </a:r>
            <a:r>
              <a:rPr lang="fr-FR" sz="1800" i="1" dirty="0" err="1"/>
              <a:t>kvetoucích</a:t>
            </a:r>
            <a:r>
              <a:rPr lang="fr-FR" sz="1800" i="1" dirty="0"/>
              <a:t> </a:t>
            </a:r>
            <a:r>
              <a:rPr lang="fr-FR" sz="1800" i="1" dirty="0" err="1"/>
              <a:t>dívek</a:t>
            </a:r>
            <a:r>
              <a:rPr lang="fr-FR" sz="1800" dirty="0"/>
              <a:t> (480 s.)</a:t>
            </a:r>
          </a:p>
          <a:p>
            <a:pPr marL="0" indent="0">
              <a:buNone/>
            </a:pPr>
            <a:r>
              <a:rPr lang="fr-FR" sz="1800" i="1" dirty="0" err="1"/>
              <a:t>Svět</a:t>
            </a:r>
            <a:r>
              <a:rPr lang="fr-FR" sz="1800" i="1" dirty="0"/>
              <a:t> </a:t>
            </a:r>
            <a:r>
              <a:rPr lang="fr-FR" sz="1800" i="1" dirty="0" err="1"/>
              <a:t>Guermantových</a:t>
            </a:r>
            <a:r>
              <a:rPr lang="fr-FR" sz="1800" dirty="0"/>
              <a:t> (600 s.)</a:t>
            </a:r>
          </a:p>
          <a:p>
            <a:pPr marL="0" indent="0">
              <a:buNone/>
            </a:pPr>
            <a:r>
              <a:rPr lang="fr-FR" sz="1800" i="1" dirty="0"/>
              <a:t>Sodoma a </a:t>
            </a:r>
            <a:r>
              <a:rPr lang="fr-FR" sz="1800" i="1" dirty="0" err="1"/>
              <a:t>Gomora</a:t>
            </a:r>
            <a:r>
              <a:rPr lang="fr-FR" sz="1800" dirty="0"/>
              <a:t> (528 s.)</a:t>
            </a:r>
          </a:p>
          <a:p>
            <a:pPr marL="0" indent="0">
              <a:buNone/>
            </a:pPr>
            <a:r>
              <a:rPr lang="fr-FR" sz="1800" i="1" dirty="0" err="1"/>
              <a:t>Uvězněná</a:t>
            </a:r>
            <a:r>
              <a:rPr lang="fr-FR" sz="1800" dirty="0"/>
              <a:t> (412 s.)</a:t>
            </a:r>
          </a:p>
          <a:p>
            <a:pPr marL="0" indent="0">
              <a:buNone/>
            </a:pPr>
            <a:r>
              <a:rPr lang="fr-FR" sz="1800" i="1" dirty="0" err="1"/>
              <a:t>Uprchlá</a:t>
            </a:r>
            <a:r>
              <a:rPr lang="fr-FR" sz="1800" dirty="0"/>
              <a:t> (288 s.)</a:t>
            </a:r>
          </a:p>
          <a:p>
            <a:pPr marL="0" indent="0">
              <a:buNone/>
            </a:pPr>
            <a:r>
              <a:rPr lang="fr-FR" sz="1800" i="1" dirty="0" err="1"/>
              <a:t>Čas</a:t>
            </a:r>
            <a:r>
              <a:rPr lang="fr-FR" sz="1800" i="1" dirty="0"/>
              <a:t> </a:t>
            </a:r>
            <a:r>
              <a:rPr lang="fr-FR" sz="1800" i="1" dirty="0" err="1"/>
              <a:t>znovu</a:t>
            </a:r>
            <a:r>
              <a:rPr lang="fr-FR" sz="1800" i="1" dirty="0"/>
              <a:t> </a:t>
            </a:r>
            <a:r>
              <a:rPr lang="fr-FR" sz="1800" i="1" dirty="0" err="1"/>
              <a:t>nalezený</a:t>
            </a:r>
            <a:r>
              <a:rPr lang="fr-FR" sz="1800" dirty="0"/>
              <a:t> (424 s.)</a:t>
            </a:r>
            <a:endParaRPr lang="cs-CZ" sz="1800" dirty="0"/>
          </a:p>
          <a:p>
            <a:endParaRPr lang="cs-CZ" sz="1800" dirty="0"/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986" r="21988" b="-1"/>
          <a:stretch/>
        </p:blipFill>
        <p:spPr>
          <a:xfrm>
            <a:off x="6282730" y="603504"/>
            <a:ext cx="1842958" cy="268833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432F439-B1F0-B345-B903-8ADD388F9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159" y="4519164"/>
            <a:ext cx="3086100" cy="63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43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30" y="290945"/>
            <a:ext cx="5243097" cy="1266381"/>
          </a:xfrm>
        </p:spPr>
        <p:txBody>
          <a:bodyPr>
            <a:normAutofit/>
          </a:bodyPr>
          <a:lstStyle/>
          <a:p>
            <a:r>
              <a:rPr lang="en-US" sz="3600" dirty="0"/>
              <a:t>Albert Camus 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(1913</a:t>
            </a:r>
            <a:r>
              <a:rPr lang="cs-CZ" sz="3600" dirty="0">
                <a:solidFill>
                  <a:schemeClr val="bg2">
                    <a:lumMod val="50000"/>
                  </a:schemeClr>
                </a:solidFill>
              </a:rPr>
              <a:t>–1960)</a:t>
            </a:r>
            <a:endParaRPr lang="en-US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430" y="1399142"/>
            <a:ext cx="5042771" cy="51679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dirty="0"/>
              <a:t>Albert Camus – Jacques </a:t>
            </a:r>
            <a:r>
              <a:rPr lang="fr-FR" sz="1800" dirty="0" err="1"/>
              <a:t>Ferrandez</a:t>
            </a:r>
            <a:r>
              <a:rPr lang="fr-FR" sz="1800" dirty="0"/>
              <a:t>. </a:t>
            </a:r>
            <a:r>
              <a:rPr lang="fr-FR" sz="1800" i="1" dirty="0" err="1"/>
              <a:t>Cizinec</a:t>
            </a:r>
            <a:r>
              <a:rPr lang="fr-FR" sz="1800" i="1" dirty="0"/>
              <a:t>.</a:t>
            </a:r>
            <a:r>
              <a:rPr lang="fr-FR" sz="1800" dirty="0"/>
              <a:t> </a:t>
            </a:r>
            <a:r>
              <a:rPr lang="fr-FR" sz="1800" dirty="0" err="1"/>
              <a:t>Přel</a:t>
            </a:r>
            <a:r>
              <a:rPr lang="fr-FR" sz="1800" dirty="0"/>
              <a:t>. Petr </a:t>
            </a:r>
            <a:r>
              <a:rPr lang="fr-FR" sz="1800" dirty="0" err="1"/>
              <a:t>Himmel</a:t>
            </a:r>
            <a:r>
              <a:rPr lang="fr-FR" sz="1800" dirty="0"/>
              <a:t>. </a:t>
            </a:r>
            <a:r>
              <a:rPr lang="fr-FR" sz="1800" dirty="0" err="1"/>
              <a:t>Komiksová</a:t>
            </a:r>
            <a:r>
              <a:rPr lang="fr-FR" sz="1800" dirty="0"/>
              <a:t> </a:t>
            </a:r>
            <a:r>
              <a:rPr lang="fr-FR" sz="1800" dirty="0" err="1"/>
              <a:t>adaptace</a:t>
            </a:r>
            <a:r>
              <a:rPr lang="fr-FR" sz="1800" dirty="0"/>
              <a:t>. Garamond, 2020, 2023</a:t>
            </a:r>
          </a:p>
          <a:p>
            <a:pPr marL="0" indent="0">
              <a:buNone/>
            </a:pPr>
            <a:r>
              <a:rPr lang="fr-FR" sz="1800" i="1" dirty="0" err="1"/>
              <a:t>Pád</a:t>
            </a:r>
            <a:r>
              <a:rPr lang="fr-FR" sz="1800" i="1" dirty="0"/>
              <a:t>.</a:t>
            </a:r>
            <a:r>
              <a:rPr lang="fr-FR" sz="1800" dirty="0"/>
              <a:t> </a:t>
            </a:r>
            <a:r>
              <a:rPr lang="fr-FR" sz="1800" dirty="0" err="1"/>
              <a:t>Přel</a:t>
            </a:r>
            <a:r>
              <a:rPr lang="fr-FR" sz="1800" dirty="0"/>
              <a:t>. </a:t>
            </a:r>
            <a:r>
              <a:rPr lang="fr-FR" sz="1800" dirty="0" err="1"/>
              <a:t>Kateřina</a:t>
            </a:r>
            <a:r>
              <a:rPr lang="fr-FR" sz="1800" dirty="0"/>
              <a:t> </a:t>
            </a:r>
            <a:r>
              <a:rPr lang="fr-FR" sz="1800" dirty="0" err="1"/>
              <a:t>Vinšová</a:t>
            </a:r>
            <a:r>
              <a:rPr lang="fr-FR" sz="1800" dirty="0"/>
              <a:t>. </a:t>
            </a:r>
            <a:r>
              <a:rPr lang="fr-FR" sz="1800" dirty="0" err="1"/>
              <a:t>Leda</a:t>
            </a:r>
            <a:r>
              <a:rPr lang="fr-FR" sz="1800" dirty="0"/>
              <a:t>, 2022</a:t>
            </a:r>
          </a:p>
          <a:p>
            <a:pPr marL="0" indent="0">
              <a:buNone/>
            </a:pPr>
            <a:r>
              <a:rPr lang="fr-FR" sz="1800" i="1" dirty="0" err="1"/>
              <a:t>Cizinec</a:t>
            </a:r>
            <a:r>
              <a:rPr lang="fr-FR" sz="1800" dirty="0"/>
              <a:t>. </a:t>
            </a:r>
            <a:r>
              <a:rPr lang="fr-FR" sz="1800" dirty="0" err="1"/>
              <a:t>Přel</a:t>
            </a:r>
            <a:r>
              <a:rPr lang="fr-FR" sz="1800" dirty="0"/>
              <a:t>. </a:t>
            </a:r>
            <a:r>
              <a:rPr lang="cs-CZ" sz="1800" dirty="0"/>
              <a:t>Rudolf Červenka. </a:t>
            </a:r>
            <a:r>
              <a:rPr lang="fr-FR" sz="1800" dirty="0" err="1"/>
              <a:t>Leda</a:t>
            </a:r>
            <a:r>
              <a:rPr lang="fr-FR" sz="1800" dirty="0"/>
              <a:t>, 2021</a:t>
            </a:r>
          </a:p>
          <a:p>
            <a:pPr marL="0" indent="0">
              <a:buNone/>
            </a:pPr>
            <a:r>
              <a:rPr lang="fr-FR" sz="1800" i="1" dirty="0"/>
              <a:t>Mor</a:t>
            </a:r>
            <a:r>
              <a:rPr lang="fr-FR" sz="1800" dirty="0"/>
              <a:t>. </a:t>
            </a:r>
            <a:r>
              <a:rPr lang="fr-FR" sz="1800" dirty="0" err="1"/>
              <a:t>Přel</a:t>
            </a:r>
            <a:r>
              <a:rPr lang="fr-FR" sz="1800" dirty="0"/>
              <a:t>. </a:t>
            </a:r>
            <a:r>
              <a:rPr lang="fr-FR" sz="1800" dirty="0" err="1"/>
              <a:t>Kateřina</a:t>
            </a:r>
            <a:r>
              <a:rPr lang="fr-FR" sz="1800" dirty="0"/>
              <a:t> </a:t>
            </a:r>
            <a:r>
              <a:rPr lang="fr-FR" sz="1800" dirty="0" err="1"/>
              <a:t>Vinšová</a:t>
            </a:r>
            <a:r>
              <a:rPr lang="fr-FR" sz="1800" dirty="0"/>
              <a:t>. </a:t>
            </a:r>
            <a:r>
              <a:rPr lang="fr-FR" sz="1800" dirty="0" err="1"/>
              <a:t>Leda</a:t>
            </a:r>
            <a:r>
              <a:rPr lang="fr-FR" sz="1800" dirty="0"/>
              <a:t>, 2021</a:t>
            </a:r>
          </a:p>
          <a:p>
            <a:pPr marL="0" indent="0">
              <a:buNone/>
            </a:pPr>
            <a:r>
              <a:rPr lang="fr-FR" sz="1800" i="1" dirty="0" err="1"/>
              <a:t>První</a:t>
            </a:r>
            <a:r>
              <a:rPr lang="fr-FR" sz="1800" i="1" dirty="0"/>
              <a:t> </a:t>
            </a:r>
            <a:r>
              <a:rPr lang="fr-FR" sz="1800" i="1" dirty="0" err="1"/>
              <a:t>člověk</a:t>
            </a:r>
            <a:r>
              <a:rPr lang="fr-FR" sz="1800" dirty="0"/>
              <a:t>. </a:t>
            </a:r>
            <a:r>
              <a:rPr lang="fr-FR" sz="1800" dirty="0" err="1"/>
              <a:t>Přel</a:t>
            </a:r>
            <a:r>
              <a:rPr lang="fr-FR" sz="1800" dirty="0"/>
              <a:t>. </a:t>
            </a:r>
            <a:r>
              <a:rPr lang="fr-FR" sz="1800" dirty="0" err="1"/>
              <a:t>Kateřina</a:t>
            </a:r>
            <a:r>
              <a:rPr lang="fr-FR" sz="1800" dirty="0"/>
              <a:t> </a:t>
            </a:r>
            <a:r>
              <a:rPr lang="fr-FR" sz="1800" dirty="0" err="1"/>
              <a:t>Vinšová</a:t>
            </a:r>
            <a:r>
              <a:rPr lang="fr-FR" sz="1800" dirty="0"/>
              <a:t>. </a:t>
            </a:r>
            <a:r>
              <a:rPr lang="fr-FR" sz="1800" dirty="0" err="1"/>
              <a:t>Leda</a:t>
            </a:r>
            <a:r>
              <a:rPr lang="fr-FR" sz="1800" dirty="0"/>
              <a:t>, 2021</a:t>
            </a:r>
          </a:p>
          <a:p>
            <a:pPr marL="0" indent="0">
              <a:buNone/>
            </a:pPr>
            <a:r>
              <a:rPr lang="fr-FR" sz="1800" i="1" dirty="0" err="1"/>
              <a:t>Člověk</a:t>
            </a:r>
            <a:r>
              <a:rPr lang="fr-FR" sz="1800" i="1" dirty="0"/>
              <a:t> </a:t>
            </a:r>
            <a:r>
              <a:rPr lang="fr-FR" sz="1800" i="1" dirty="0" err="1"/>
              <a:t>revoltující</a:t>
            </a:r>
            <a:r>
              <a:rPr lang="fr-FR" sz="1800" dirty="0"/>
              <a:t>. </a:t>
            </a:r>
            <a:r>
              <a:rPr lang="fr-FR" sz="1800" dirty="0" err="1"/>
              <a:t>Přel</a:t>
            </a:r>
            <a:r>
              <a:rPr lang="fr-FR" sz="1800" dirty="0"/>
              <a:t>. </a:t>
            </a:r>
            <a:r>
              <a:rPr lang="fr-FR" sz="1800" dirty="0" err="1"/>
              <a:t>Kateřina</a:t>
            </a:r>
            <a:r>
              <a:rPr lang="fr-FR" sz="1800" dirty="0"/>
              <a:t> </a:t>
            </a:r>
            <a:r>
              <a:rPr lang="fr-FR" sz="1800" dirty="0" err="1"/>
              <a:t>Lukešová</a:t>
            </a:r>
            <a:r>
              <a:rPr lang="fr-FR" sz="1800" dirty="0"/>
              <a:t>. 3. </a:t>
            </a:r>
            <a:r>
              <a:rPr lang="fr-FR" sz="1800" dirty="0" err="1"/>
              <a:t>vyd</a:t>
            </a:r>
            <a:r>
              <a:rPr lang="fr-FR" sz="1800" dirty="0"/>
              <a:t>. Garamond, 2019</a:t>
            </a:r>
          </a:p>
          <a:p>
            <a:pPr marL="0" indent="0">
              <a:buNone/>
            </a:pPr>
            <a:r>
              <a:rPr lang="cs-CZ" sz="1800" i="1" dirty="0"/>
              <a:t>Nedorozumění</a:t>
            </a:r>
            <a:r>
              <a:rPr lang="cs-CZ" sz="1800" dirty="0"/>
              <a:t>, hra o třech dějstvích. Přel. Ivan Zmatlík. Artur, 2018 </a:t>
            </a:r>
            <a:r>
              <a:rPr lang="fr-FR" sz="1800" dirty="0"/>
              <a:t>(</a:t>
            </a:r>
            <a:r>
              <a:rPr lang="fr-FR" sz="1800" dirty="0" err="1"/>
              <a:t>předtím</a:t>
            </a:r>
            <a:r>
              <a:rPr lang="fr-FR" sz="1800" dirty="0"/>
              <a:t>: Alena </a:t>
            </a:r>
            <a:r>
              <a:rPr lang="fr-FR" sz="1800" dirty="0" err="1"/>
              <a:t>Šabatková</a:t>
            </a:r>
            <a:r>
              <a:rPr lang="fr-FR" sz="1800" dirty="0"/>
              <a:t>, </a:t>
            </a:r>
            <a:r>
              <a:rPr lang="fr-FR" sz="1800" dirty="0" err="1"/>
              <a:t>Dilia</a:t>
            </a:r>
            <a:r>
              <a:rPr lang="fr-FR" sz="1800" dirty="0"/>
              <a:t>, 1968)</a:t>
            </a:r>
          </a:p>
          <a:p>
            <a:pPr marL="0" indent="0">
              <a:buNone/>
            </a:pPr>
            <a:r>
              <a:rPr lang="fr-FR" sz="1800" i="1" dirty="0" err="1"/>
              <a:t>Pád</a:t>
            </a:r>
            <a:r>
              <a:rPr lang="fr-FR" sz="1800" dirty="0"/>
              <a:t>. </a:t>
            </a:r>
            <a:r>
              <a:rPr lang="fr-FR" sz="1800" dirty="0" err="1"/>
              <a:t>Přel</a:t>
            </a:r>
            <a:r>
              <a:rPr lang="fr-FR" sz="1800" dirty="0"/>
              <a:t>. </a:t>
            </a:r>
            <a:r>
              <a:rPr lang="fr-FR" sz="1800" dirty="0" err="1"/>
              <a:t>Miloslav</a:t>
            </a:r>
            <a:r>
              <a:rPr lang="fr-FR" sz="1800" dirty="0"/>
              <a:t> Žilina. 4. </a:t>
            </a:r>
            <a:r>
              <a:rPr lang="fr-FR" sz="1800" dirty="0" err="1"/>
              <a:t>vyd</a:t>
            </a:r>
            <a:r>
              <a:rPr lang="fr-FR" sz="1800" dirty="0"/>
              <a:t>. Garamond, 2018</a:t>
            </a:r>
          </a:p>
          <a:p>
            <a:pPr marL="0" indent="0">
              <a:buNone/>
            </a:pPr>
            <a:r>
              <a:rPr lang="fr-FR" sz="1800" i="1" dirty="0"/>
              <a:t>Mor</a:t>
            </a:r>
            <a:r>
              <a:rPr lang="fr-FR" sz="1800" dirty="0"/>
              <a:t>. </a:t>
            </a:r>
            <a:r>
              <a:rPr lang="fr-FR" sz="1800" dirty="0" err="1"/>
              <a:t>Přel</a:t>
            </a:r>
            <a:r>
              <a:rPr lang="fr-FR" sz="1800" dirty="0"/>
              <a:t>. Milena </a:t>
            </a:r>
            <a:r>
              <a:rPr lang="fr-FR" sz="1800" dirty="0" err="1"/>
              <a:t>Tomášková</a:t>
            </a:r>
            <a:r>
              <a:rPr lang="fr-FR" sz="1800" dirty="0"/>
              <a:t>. 5. </a:t>
            </a:r>
            <a:r>
              <a:rPr lang="fr-FR" sz="1800" dirty="0" err="1"/>
              <a:t>vyd</a:t>
            </a:r>
            <a:r>
              <a:rPr lang="fr-FR" sz="1800" dirty="0"/>
              <a:t>. Garamond, 2017</a:t>
            </a:r>
          </a:p>
          <a:p>
            <a:pPr marL="0" indent="0">
              <a:buNone/>
            </a:pPr>
            <a:r>
              <a:rPr lang="fr-FR" sz="1800" i="1" dirty="0" err="1"/>
              <a:t>Cizinec</a:t>
            </a:r>
            <a:r>
              <a:rPr lang="fr-FR" sz="1800" dirty="0"/>
              <a:t>. </a:t>
            </a:r>
            <a:r>
              <a:rPr lang="fr-FR" sz="1800" dirty="0" err="1"/>
              <a:t>Přel</a:t>
            </a:r>
            <a:r>
              <a:rPr lang="fr-FR" sz="1800" dirty="0"/>
              <a:t>. </a:t>
            </a:r>
            <a:r>
              <a:rPr lang="fr-FR" sz="1800" dirty="0" err="1"/>
              <a:t>Miloslav</a:t>
            </a:r>
            <a:r>
              <a:rPr lang="fr-FR" sz="1800" dirty="0"/>
              <a:t> Žilina. 7. </a:t>
            </a:r>
            <a:r>
              <a:rPr lang="fr-FR" sz="1800" dirty="0" err="1"/>
              <a:t>vyd</a:t>
            </a:r>
            <a:r>
              <a:rPr lang="fr-FR" sz="1800" dirty="0"/>
              <a:t>. Garamond, 2015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C026A9D-1AA6-634D-9F96-FB3DB808C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048" y="556176"/>
            <a:ext cx="1847522" cy="260826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DCAF116-21CF-C249-A2F1-B44DE17E5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184" y="3524641"/>
            <a:ext cx="1595193" cy="225203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4C2F2017-F685-AF47-BCB7-35D7B8369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5377" y="3524641"/>
            <a:ext cx="1595193" cy="2252037"/>
          </a:xfrm>
          <a:prstGeom prst="rect">
            <a:avLst/>
          </a:prstGeom>
        </p:spPr>
      </p:pic>
      <p:pic>
        <p:nvPicPr>
          <p:cNvPr id="10" name="Obrázek 9" descr="Obsah obrázku text, exteriér, pobřeží&#10;&#10;Popis byl vytvořen automaticky">
            <a:extLst>
              <a:ext uri="{FF2B5EF4-FFF2-40B4-BE49-F238E27FC236}">
                <a16:creationId xmlns:a16="http://schemas.microsoft.com/office/drawing/2014/main" id="{16873EB0-9685-4D44-9F23-8764A36FAA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6365" y="556176"/>
            <a:ext cx="10795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12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01B485F8-DB08-B548-8F9F-0E5DFAF56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0998" y="253786"/>
            <a:ext cx="6290631" cy="1478032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Romain </a:t>
            </a:r>
            <a:r>
              <a:rPr lang="cs-CZ" dirty="0" err="1">
                <a:solidFill>
                  <a:schemeClr val="bg2">
                    <a:lumMod val="50000"/>
                  </a:schemeClr>
                </a:solidFill>
              </a:rPr>
              <a:t>Kacev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dirty="0"/>
              <a:t>– Romain </a:t>
            </a:r>
            <a:r>
              <a:rPr lang="cs-CZ" dirty="0" err="1"/>
              <a:t>Gary</a:t>
            </a:r>
            <a:r>
              <a:rPr lang="cs-CZ" dirty="0"/>
              <a:t> – </a:t>
            </a:r>
            <a:r>
              <a:rPr lang="cs-CZ" dirty="0" err="1"/>
              <a:t>Émile</a:t>
            </a:r>
            <a:r>
              <a:rPr lang="cs-CZ" dirty="0"/>
              <a:t> </a:t>
            </a:r>
            <a:r>
              <a:rPr lang="cs-CZ" dirty="0" err="1"/>
              <a:t>Ajar</a:t>
            </a:r>
            <a:r>
              <a:rPr lang="cs-CZ" dirty="0"/>
              <a:t> 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(1914–1980)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D305E64-BEA0-0F47-8001-37D2DB5A1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418" y="1884219"/>
            <a:ext cx="5597237" cy="44995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400" b="1" dirty="0"/>
              <a:t>Romain </a:t>
            </a:r>
            <a:r>
              <a:rPr lang="cs-CZ" sz="1400" b="1" dirty="0" err="1"/>
              <a:t>Gary</a:t>
            </a:r>
            <a:r>
              <a:rPr lang="cs-CZ" sz="1400" b="1" dirty="0"/>
              <a:t>: </a:t>
            </a:r>
            <a:r>
              <a:rPr lang="cs-CZ" sz="1400" b="1" i="1" dirty="0"/>
              <a:t>Světlo ženy</a:t>
            </a:r>
            <a:r>
              <a:rPr lang="cs-CZ" sz="1400" b="1" dirty="0"/>
              <a:t>. Přel. Tomáš Havel. Plus, 2018 (román z r. 1977 česky poprvé)</a:t>
            </a:r>
          </a:p>
          <a:p>
            <a:pPr marL="0" indent="0">
              <a:buNone/>
            </a:pPr>
            <a:r>
              <a:rPr lang="cs-CZ" sz="1400" b="1" dirty="0" err="1"/>
              <a:t>Émile</a:t>
            </a:r>
            <a:r>
              <a:rPr lang="cs-CZ" sz="1400" b="1" dirty="0"/>
              <a:t> </a:t>
            </a:r>
            <a:r>
              <a:rPr lang="cs-CZ" sz="1400" b="1" dirty="0" err="1"/>
              <a:t>Ajar</a:t>
            </a:r>
            <a:r>
              <a:rPr lang="cs-CZ" sz="1400" b="1" dirty="0"/>
              <a:t>: </a:t>
            </a:r>
            <a:r>
              <a:rPr lang="cs-CZ" sz="1400" b="1" i="1" dirty="0"/>
              <a:t>Život před sebou</a:t>
            </a:r>
            <a:r>
              <a:rPr lang="cs-CZ" sz="1400" b="1" dirty="0"/>
              <a:t>. Přel. Vladimír Saudek. 2. vyd. Plus, 2013</a:t>
            </a:r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r>
              <a:rPr lang="cs-CZ" sz="1400" b="1" dirty="0"/>
              <a:t>Romain </a:t>
            </a:r>
            <a:r>
              <a:rPr lang="cs-CZ" sz="1400" b="1" dirty="0" err="1"/>
              <a:t>Gary</a:t>
            </a:r>
            <a:br>
              <a:rPr lang="cs-CZ" sz="1400" dirty="0"/>
            </a:br>
            <a:r>
              <a:rPr lang="cs-CZ" sz="1400" i="1" dirty="0"/>
              <a:t>Lady L.</a:t>
            </a:r>
            <a:r>
              <a:rPr lang="cs-CZ" sz="1400" dirty="0"/>
              <a:t> (přel. Drahoslava Janderová, Práce, 1990) </a:t>
            </a:r>
          </a:p>
          <a:p>
            <a:pPr marL="0" indent="0">
              <a:buNone/>
            </a:pPr>
            <a:r>
              <a:rPr lang="cs-CZ" sz="1400" i="1" dirty="0"/>
              <a:t>Příslib úsvitu</a:t>
            </a:r>
            <a:r>
              <a:rPr lang="cs-CZ" sz="1400" dirty="0"/>
              <a:t> (přel. Drahoslava Janderová, Svoboda, 1986)</a:t>
            </a:r>
          </a:p>
          <a:p>
            <a:pPr marL="0" indent="0">
              <a:buNone/>
            </a:pPr>
            <a:r>
              <a:rPr lang="cs-CZ" sz="1400" i="1" dirty="0"/>
              <a:t>Tulipán</a:t>
            </a:r>
            <a:r>
              <a:rPr lang="cs-CZ" sz="1400" dirty="0"/>
              <a:t> (přel Dušan </a:t>
            </a:r>
            <a:r>
              <a:rPr lang="cs-CZ" sz="1400" dirty="0" err="1"/>
              <a:t>Zmítko</a:t>
            </a:r>
            <a:r>
              <a:rPr lang="cs-CZ" sz="1400" dirty="0"/>
              <a:t>, Kladno : Komanditní nakladatelská společnost Pašek a spol., 1947)</a:t>
            </a:r>
          </a:p>
          <a:p>
            <a:pPr marL="0" indent="0">
              <a:buNone/>
            </a:pPr>
            <a:r>
              <a:rPr lang="cs-CZ" sz="1400" i="1" dirty="0"/>
              <a:t>Evropská výchova </a:t>
            </a:r>
            <a:r>
              <a:rPr lang="cs-CZ" sz="1400" dirty="0"/>
              <a:t>(přel. František </a:t>
            </a:r>
            <a:r>
              <a:rPr lang="cs-CZ" sz="1400" dirty="0" err="1"/>
              <a:t>Hejtmann</a:t>
            </a:r>
            <a:r>
              <a:rPr lang="cs-CZ" sz="1400" dirty="0"/>
              <a:t>, Práce, 1946 – v katalogu jako „anglická lit“!)</a:t>
            </a:r>
          </a:p>
          <a:p>
            <a:pPr marL="0" indent="0">
              <a:buNone/>
            </a:pPr>
            <a:r>
              <a:rPr lang="cs-CZ" sz="1400" i="1" dirty="0" err="1"/>
              <a:t>Zosia</a:t>
            </a:r>
            <a:r>
              <a:rPr lang="cs-CZ" sz="1400" i="1" dirty="0"/>
              <a:t> vyzvědačka </a:t>
            </a:r>
            <a:r>
              <a:rPr lang="cs-CZ" sz="1400" dirty="0"/>
              <a:t>(přel. František Hejtman, Práce, 1946)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1400" b="1" dirty="0" err="1"/>
              <a:t>Émile</a:t>
            </a:r>
            <a:r>
              <a:rPr lang="cs-CZ" sz="1400" b="1" dirty="0"/>
              <a:t> </a:t>
            </a:r>
            <a:r>
              <a:rPr lang="cs-CZ" sz="1400" b="1" dirty="0" err="1"/>
              <a:t>Ajar</a:t>
            </a:r>
            <a:br>
              <a:rPr lang="cs-CZ" sz="1400" b="1" dirty="0"/>
            </a:br>
            <a:r>
              <a:rPr lang="cs-CZ" sz="1400" i="1" dirty="0"/>
              <a:t>Život před sebou </a:t>
            </a:r>
            <a:r>
              <a:rPr lang="cs-CZ" sz="1400" dirty="0"/>
              <a:t>(přel. Vladimír Saudek, Odeon, 1993)</a:t>
            </a:r>
            <a:endParaRPr lang="cs-CZ" sz="1400" i="1" dirty="0"/>
          </a:p>
          <a:p>
            <a:pPr marL="0" indent="0">
              <a:buNone/>
            </a:pPr>
            <a:r>
              <a:rPr lang="cs-CZ" sz="1400" i="1" dirty="0"/>
              <a:t>Život s krajtou </a:t>
            </a:r>
            <a:r>
              <a:rPr lang="cs-CZ" sz="1400" dirty="0"/>
              <a:t>(přel. Drahoslava Janderová, Práce, 1984)</a:t>
            </a:r>
          </a:p>
          <a:p>
            <a:pPr marL="0" indent="0">
              <a:buNone/>
            </a:pPr>
            <a:r>
              <a:rPr lang="cs-CZ" sz="1400" i="1" dirty="0"/>
              <a:t>Soukromá linka důvěry</a:t>
            </a:r>
            <a:r>
              <a:rPr lang="cs-CZ" sz="1400" dirty="0"/>
              <a:t> (přel. Jarmila Fialová, Mladá fronta, 1984)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8D59FD1-AE21-B548-8D90-40EB478FA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017" y="253786"/>
            <a:ext cx="1417826" cy="200163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E96E1C0-13FF-954D-A349-C5DCB94A4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37" y="2426019"/>
            <a:ext cx="1937585" cy="198523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455E26C-DDA7-2C49-8B82-67683A5C2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922" y="4581845"/>
            <a:ext cx="1412016" cy="199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525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04E619-ABEB-094F-8F3A-3D3FA37BA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37" y="640263"/>
            <a:ext cx="5034855" cy="1344975"/>
          </a:xfrm>
        </p:spPr>
        <p:txBody>
          <a:bodyPr>
            <a:normAutofit/>
          </a:bodyPr>
          <a:lstStyle/>
          <a:p>
            <a:r>
              <a:rPr lang="cs-CZ" sz="3500" dirty="0"/>
              <a:t>Claude Simon </a:t>
            </a:r>
            <a:r>
              <a:rPr lang="cs-CZ" sz="3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(1913</a:t>
            </a:r>
            <a:r>
              <a:rPr lang="cs-CZ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</a:t>
            </a:r>
            <a:r>
              <a:rPr lang="cs-CZ" sz="3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2005)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655D40-E863-CD44-BBF3-6566C1BD5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5" y="2121762"/>
            <a:ext cx="5042359" cy="362691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i="1" dirty="0"/>
              <a:t>Flanderská cesta</a:t>
            </a:r>
            <a:r>
              <a:rPr lang="cs-CZ" dirty="0"/>
              <a:t>. </a:t>
            </a:r>
            <a:br>
              <a:rPr lang="cs-CZ" dirty="0"/>
            </a:br>
            <a:r>
              <a:rPr lang="cs-CZ" dirty="0"/>
              <a:t>Přel. Jan Dvořák. Opus, 2018</a:t>
            </a:r>
          </a:p>
          <a:p>
            <a:pPr marL="0" indent="0">
              <a:buNone/>
            </a:pPr>
            <a:r>
              <a:rPr lang="cs-CZ" i="1" dirty="0"/>
              <a:t>Příběh</a:t>
            </a:r>
            <a:r>
              <a:rPr lang="cs-CZ" dirty="0"/>
              <a:t>. </a:t>
            </a:r>
            <a:br>
              <a:rPr lang="cs-CZ" dirty="0"/>
            </a:br>
            <a:r>
              <a:rPr lang="cs-CZ" dirty="0"/>
              <a:t>Přel. Kateřina Lukešová. Odeon, 1985</a:t>
            </a:r>
          </a:p>
          <a:p>
            <a:pPr marL="0" indent="0">
              <a:buNone/>
            </a:pPr>
            <a:r>
              <a:rPr lang="cs-CZ" i="1" dirty="0"/>
              <a:t>Vítr</a:t>
            </a:r>
            <a:r>
              <a:rPr lang="cs-CZ" dirty="0"/>
              <a:t>. </a:t>
            </a:r>
            <a:br>
              <a:rPr lang="cs-CZ" dirty="0"/>
            </a:br>
            <a:r>
              <a:rPr lang="cs-CZ" dirty="0"/>
              <a:t>Přel. Vladimír Binar. Odeon, 1980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Nobelova cena za literaturu, 1985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AE68AF4-26EE-5B46-962A-748AF670A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222" y="306909"/>
            <a:ext cx="1245428" cy="175825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052975E-E6B7-B945-AD21-F8066F9A1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223" y="2386895"/>
            <a:ext cx="1234928" cy="174342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FBFE089-A639-D145-AC63-C49510556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9028" y="4452055"/>
            <a:ext cx="1250820" cy="176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76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748" y="4551037"/>
            <a:ext cx="3981504" cy="18497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/>
            <a:r>
              <a:rPr lang="en-US" sz="3500" dirty="0" err="1">
                <a:solidFill>
                  <a:srgbClr val="000000"/>
                </a:solidFill>
              </a:rPr>
              <a:t>francouzsky</a:t>
            </a:r>
            <a:r>
              <a:rPr lang="en-US" sz="3500" dirty="0">
                <a:solidFill>
                  <a:srgbClr val="000000"/>
                </a:solidFill>
              </a:rPr>
              <a:t> </a:t>
            </a:r>
            <a:r>
              <a:rPr lang="en-US" sz="3500" dirty="0" err="1">
                <a:solidFill>
                  <a:srgbClr val="000000"/>
                </a:solidFill>
              </a:rPr>
              <a:t>psaná</a:t>
            </a:r>
            <a:r>
              <a:rPr lang="en-US" sz="3500" dirty="0">
                <a:solidFill>
                  <a:srgbClr val="000000"/>
                </a:solidFill>
              </a:rPr>
              <a:t> </a:t>
            </a:r>
            <a:r>
              <a:rPr lang="en-US" sz="3500" dirty="0" err="1">
                <a:solidFill>
                  <a:srgbClr val="000000"/>
                </a:solidFill>
              </a:rPr>
              <a:t>literatura</a:t>
            </a:r>
            <a:br>
              <a:rPr lang="en-US" sz="3500" dirty="0">
                <a:solidFill>
                  <a:srgbClr val="000000"/>
                </a:solidFill>
              </a:rPr>
            </a:br>
            <a:r>
              <a:rPr lang="en-US" sz="1600" dirty="0"/>
              <a:t>Francie, </a:t>
            </a:r>
            <a:r>
              <a:rPr lang="en-US" sz="1600" dirty="0" err="1"/>
              <a:t>Monako</a:t>
            </a:r>
            <a:r>
              <a:rPr lang="en-US" sz="1600" dirty="0"/>
              <a:t>, </a:t>
            </a:r>
            <a:r>
              <a:rPr lang="en-US" sz="1600" dirty="0" err="1"/>
              <a:t>Belgie</a:t>
            </a:r>
            <a:r>
              <a:rPr lang="en-US" sz="1600" dirty="0"/>
              <a:t>, </a:t>
            </a:r>
            <a:r>
              <a:rPr lang="en-US" sz="1600" dirty="0" err="1"/>
              <a:t>Švýcarsko</a:t>
            </a:r>
            <a:r>
              <a:rPr lang="en-US" sz="1600" dirty="0"/>
              <a:t>, </a:t>
            </a:r>
            <a:r>
              <a:rPr lang="en-US" sz="1600" dirty="0" err="1"/>
              <a:t>Lucembursko</a:t>
            </a:r>
            <a:r>
              <a:rPr lang="en-US" sz="1600" dirty="0"/>
              <a:t>, </a:t>
            </a:r>
            <a:br>
              <a:rPr lang="en-US" sz="1600" dirty="0"/>
            </a:br>
            <a:r>
              <a:rPr lang="en-US" sz="1600" dirty="0" err="1"/>
              <a:t>Kanada</a:t>
            </a:r>
            <a:r>
              <a:rPr lang="en-US" sz="1600" dirty="0"/>
              <a:t> (Québec), </a:t>
            </a:r>
            <a:r>
              <a:rPr lang="en-US" sz="1600" dirty="0" err="1"/>
              <a:t>Libanon</a:t>
            </a:r>
            <a:r>
              <a:rPr lang="en-US" sz="1600" dirty="0"/>
              <a:t>, Maghreb, Afrika, </a:t>
            </a:r>
            <a:r>
              <a:rPr lang="en-US" sz="1600" dirty="0" err="1"/>
              <a:t>Madagaskar</a:t>
            </a:r>
            <a:r>
              <a:rPr lang="en-US" sz="1600" dirty="0"/>
              <a:t>…</a:t>
            </a:r>
            <a:endParaRPr lang="en-US" sz="3500" dirty="0">
              <a:solidFill>
                <a:srgbClr val="000000"/>
              </a:solidFill>
            </a:endParaRPr>
          </a:p>
        </p:txBody>
      </p:sp>
      <p:pic>
        <p:nvPicPr>
          <p:cNvPr id="4" name="Content Placeholder 3" descr="Map-Francophone_World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01" b="1"/>
          <a:stretch/>
        </p:blipFill>
        <p:spPr>
          <a:xfrm>
            <a:off x="20" y="10"/>
            <a:ext cx="9143980" cy="46669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52685" y="4551037"/>
            <a:ext cx="3694808" cy="150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  </a:t>
            </a:r>
            <a:r>
              <a:rPr lang="en-US" sz="1600" dirty="0" err="1">
                <a:solidFill>
                  <a:srgbClr val="000000"/>
                </a:solidFill>
              </a:rPr>
              <a:t>domácí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jazyk</a:t>
            </a:r>
            <a:endParaRPr lang="en-US" sz="1600" dirty="0">
              <a:solidFill>
                <a:srgbClr val="000000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   </a:t>
            </a:r>
            <a:r>
              <a:rPr lang="en-US" sz="1600" dirty="0" err="1">
                <a:solidFill>
                  <a:srgbClr val="000000"/>
                </a:solidFill>
              </a:rPr>
              <a:t>správní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jazyk</a:t>
            </a:r>
            <a:endParaRPr lang="en-US" sz="1600" dirty="0">
              <a:solidFill>
                <a:srgbClr val="000000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   </a:t>
            </a:r>
            <a:r>
              <a:rPr lang="en-US" sz="1600" dirty="0" err="1">
                <a:solidFill>
                  <a:srgbClr val="000000"/>
                </a:solidFill>
              </a:rPr>
              <a:t>druhotný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nebo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neoficiální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jazyk</a:t>
            </a:r>
            <a:endParaRPr lang="en-US" sz="1600" dirty="0">
              <a:solidFill>
                <a:srgbClr val="000000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   </a:t>
            </a:r>
            <a:r>
              <a:rPr lang="en-US" sz="1600" dirty="0" err="1">
                <a:solidFill>
                  <a:srgbClr val="000000"/>
                </a:solidFill>
              </a:rPr>
              <a:t>frankofonní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menšina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6967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D5C45F-F27E-D14B-B920-A9F43B3F9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8121570" cy="1212315"/>
          </a:xfrm>
        </p:spPr>
        <p:txBody>
          <a:bodyPr anchor="b">
            <a:normAutofit/>
          </a:bodyPr>
          <a:lstStyle/>
          <a:p>
            <a:r>
              <a:rPr lang="cs-CZ" sz="3500" dirty="0"/>
              <a:t>Albert </a:t>
            </a:r>
            <a:r>
              <a:rPr lang="cs-CZ" sz="3500" dirty="0" err="1"/>
              <a:t>Cossery</a:t>
            </a:r>
            <a:r>
              <a:rPr lang="cs-CZ" sz="3500" dirty="0"/>
              <a:t> </a:t>
            </a:r>
            <a:r>
              <a:rPr lang="cs-CZ" sz="3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(1913–2008)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121166-0B94-BD44-A957-2B75D43A3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63969"/>
            <a:ext cx="5698600" cy="4194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i="1" dirty="0"/>
              <a:t>Ambice v poušti</a:t>
            </a:r>
            <a:r>
              <a:rPr lang="cs-CZ" sz="2000" dirty="0"/>
              <a:t>. </a:t>
            </a:r>
            <a:br>
              <a:rPr lang="cs-CZ" sz="2000" dirty="0"/>
            </a:br>
            <a:r>
              <a:rPr lang="cs-CZ" sz="2000" dirty="0"/>
              <a:t>Přel. Eva Balcarová. Rubato, 2018</a:t>
            </a:r>
          </a:p>
          <a:p>
            <a:pPr marL="0" indent="0">
              <a:buNone/>
            </a:pPr>
            <a:r>
              <a:rPr lang="cs-CZ" sz="2000" i="1" dirty="0"/>
              <a:t>Hrdí žebráci</a:t>
            </a:r>
            <a:r>
              <a:rPr lang="cs-CZ" sz="2000" dirty="0"/>
              <a:t>. </a:t>
            </a:r>
            <a:br>
              <a:rPr lang="cs-CZ" sz="2000" dirty="0"/>
            </a:br>
            <a:r>
              <a:rPr lang="cs-CZ" sz="2000" dirty="0"/>
              <a:t>Přel. Eva Balcarová. Rubato, 2016</a:t>
            </a:r>
          </a:p>
          <a:p>
            <a:pPr marL="0" indent="0">
              <a:buNone/>
            </a:pPr>
            <a:r>
              <a:rPr lang="cs-CZ" sz="2000" i="1" dirty="0"/>
              <a:t>Bohem zapomenutí lidé</a:t>
            </a:r>
            <a:r>
              <a:rPr lang="cs-CZ" sz="2000" dirty="0"/>
              <a:t>. </a:t>
            </a:r>
            <a:br>
              <a:rPr lang="cs-CZ" sz="2000" dirty="0"/>
            </a:br>
            <a:r>
              <a:rPr lang="cs-CZ" sz="2000" dirty="0"/>
              <a:t>Přel. Petr Janus. Rubato, 2014</a:t>
            </a:r>
          </a:p>
          <a:p>
            <a:pPr marL="0" indent="0">
              <a:buNone/>
            </a:pPr>
            <a:r>
              <a:rPr lang="cs-CZ" sz="2000" i="1" dirty="0"/>
              <a:t>Dům jisté smrti</a:t>
            </a:r>
            <a:r>
              <a:rPr lang="cs-CZ" sz="2000" dirty="0"/>
              <a:t>. </a:t>
            </a:r>
            <a:br>
              <a:rPr lang="cs-CZ" sz="2000" dirty="0"/>
            </a:br>
            <a:r>
              <a:rPr lang="cs-CZ" sz="2000" dirty="0"/>
              <a:t>Přel. Helena </a:t>
            </a:r>
            <a:r>
              <a:rPr lang="cs-CZ" sz="2000" dirty="0" err="1"/>
              <a:t>Helceletová</a:t>
            </a:r>
            <a:r>
              <a:rPr lang="cs-CZ" sz="2000" dirty="0"/>
              <a:t>. Svoboda, 1949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59B5287C-5081-9C4E-B509-44C843902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539" y="2098584"/>
            <a:ext cx="1035558" cy="146196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93EBD8B-A203-4942-858F-59F2539B1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662" y="2098584"/>
            <a:ext cx="1035558" cy="146196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03382BB-B6EE-B244-B036-C5631762E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539" y="4001384"/>
            <a:ext cx="1035558" cy="146196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CC886B0-F3E8-2D4F-93EE-FFCC078BB5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4662" y="4001384"/>
            <a:ext cx="1035558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067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C8A2CE-A935-4E4F-9AD6-9D6734B8D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8121570" cy="1212315"/>
          </a:xfrm>
        </p:spPr>
        <p:txBody>
          <a:bodyPr anchor="b">
            <a:normAutofit/>
          </a:bodyPr>
          <a:lstStyle/>
          <a:p>
            <a:r>
              <a:rPr lang="cs-CZ" sz="3500" dirty="0"/>
              <a:t>Georges </a:t>
            </a:r>
            <a:r>
              <a:rPr lang="cs-CZ" sz="3500" dirty="0" err="1"/>
              <a:t>Perec</a:t>
            </a:r>
            <a:r>
              <a:rPr lang="cs-CZ" sz="3500" dirty="0"/>
              <a:t> </a:t>
            </a:r>
            <a:r>
              <a:rPr lang="cs-CZ" sz="3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(1936–1982)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3D44AA-50C3-7947-8556-DD38DA66E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781" y="1995055"/>
            <a:ext cx="6044194" cy="46135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i="1" dirty="0"/>
              <a:t>Věci</a:t>
            </a:r>
            <a:r>
              <a:rPr lang="cs-CZ" sz="1800" dirty="0"/>
              <a:t>. Přel. Alena Novotná. Rubato, 2017</a:t>
            </a:r>
          </a:p>
          <a:p>
            <a:pPr marL="0" indent="0">
              <a:buNone/>
            </a:pPr>
            <a:r>
              <a:rPr lang="cs-CZ" sz="1800" i="1" dirty="0"/>
              <a:t>Život – návod k použití (romány)</a:t>
            </a:r>
            <a:r>
              <a:rPr lang="cs-CZ" sz="1800" dirty="0"/>
              <a:t>. </a:t>
            </a:r>
            <a:br>
              <a:rPr lang="cs-CZ" sz="1800" dirty="0"/>
            </a:br>
            <a:r>
              <a:rPr lang="cs-CZ" sz="1800" dirty="0"/>
              <a:t>Přel. Kateřina Vinšová. Rubato, 2017</a:t>
            </a:r>
          </a:p>
          <a:p>
            <a:pPr marL="0" indent="0">
              <a:buNone/>
            </a:pPr>
            <a:r>
              <a:rPr lang="cs-CZ" sz="1800" i="1" dirty="0"/>
              <a:t>Co je to tam vzadu na dvoře za kolo s chromovanými řídítky?</a:t>
            </a:r>
            <a:r>
              <a:rPr lang="cs-CZ" sz="1800" dirty="0"/>
              <a:t> Přel. Alena Novotná. Rubato, 2016</a:t>
            </a:r>
          </a:p>
          <a:p>
            <a:pPr marL="0" indent="0">
              <a:buNone/>
            </a:pPr>
            <a:r>
              <a:rPr lang="cs-CZ" sz="1800" i="1" dirty="0"/>
              <a:t>Muž, který spí</a:t>
            </a:r>
            <a:r>
              <a:rPr lang="cs-CZ" sz="1800" dirty="0"/>
              <a:t>. Přel. Lukáš Prokop. Rubato, 2016</a:t>
            </a:r>
          </a:p>
          <a:p>
            <a:pPr marL="0" indent="0">
              <a:buNone/>
            </a:pPr>
            <a:r>
              <a:rPr lang="cs-CZ" sz="1800" i="1" dirty="0"/>
              <a:t>W aneb Vzpomínky z dětství</a:t>
            </a:r>
            <a:r>
              <a:rPr lang="cs-CZ" sz="1800" dirty="0"/>
              <a:t>. Přel. Václav Jamek. Rubato, 2016</a:t>
            </a:r>
          </a:p>
          <a:p>
            <a:pPr marL="0" indent="0">
              <a:buNone/>
            </a:pPr>
            <a:r>
              <a:rPr lang="cs-CZ" sz="1800" i="1" dirty="0"/>
              <a:t>Jak postupovat, chce-li člověk požádat šéfa oddělení o zvýšení platu</a:t>
            </a:r>
            <a:r>
              <a:rPr lang="cs-CZ" sz="1800" dirty="0"/>
              <a:t>. Přel. Kateřina Vinšová. Mladá fronta, 2010</a:t>
            </a:r>
          </a:p>
          <a:p>
            <a:pPr marL="0" indent="0">
              <a:buNone/>
            </a:pPr>
            <a:r>
              <a:rPr lang="cs-CZ" sz="1800" i="1" dirty="0"/>
              <a:t>Kabinet sběratele: historie jednoho obrazu</a:t>
            </a:r>
            <a:r>
              <a:rPr lang="cs-CZ" sz="1800" dirty="0"/>
              <a:t>. </a:t>
            </a:r>
            <a:br>
              <a:rPr lang="cs-CZ" sz="1800" dirty="0"/>
            </a:br>
            <a:r>
              <a:rPr lang="cs-CZ" sz="1800" dirty="0"/>
              <a:t>Přel. Kateřina Vinšová. Paseka, 2001 </a:t>
            </a:r>
          </a:p>
          <a:p>
            <a:pPr marL="0" indent="0">
              <a:buNone/>
            </a:pPr>
            <a:r>
              <a:rPr lang="cs-CZ" sz="1800" i="1" dirty="0"/>
              <a:t>Život – návod k použití (romány)</a:t>
            </a:r>
            <a:r>
              <a:rPr lang="cs-CZ" sz="1800" dirty="0"/>
              <a:t>. </a:t>
            </a:r>
            <a:br>
              <a:rPr lang="cs-CZ" sz="1800" dirty="0"/>
            </a:br>
            <a:r>
              <a:rPr lang="cs-CZ" sz="1800" dirty="0"/>
              <a:t>Přel. Kateřina Vinšová. Mladá fronta, 1998</a:t>
            </a:r>
          </a:p>
          <a:p>
            <a:pPr marL="0" indent="0">
              <a:buNone/>
            </a:pPr>
            <a:r>
              <a:rPr lang="cs-CZ" sz="1800" i="1" dirty="0"/>
              <a:t>W aneb Vzpomínka z dětství</a:t>
            </a:r>
            <a:r>
              <a:rPr lang="cs-CZ" sz="1800" dirty="0"/>
              <a:t>. Přel. Václav Jamek. Odeon, 1979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5F557A7-DC16-D240-A1B6-83E1BEF96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539" y="2098584"/>
            <a:ext cx="1035558" cy="146196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6AB3865-FD35-5C4E-B3C1-516ABFF4C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662" y="2098584"/>
            <a:ext cx="1035558" cy="146196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344033B-3229-E34E-8EB1-1A9B3CE17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539" y="4001384"/>
            <a:ext cx="1035558" cy="146196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D78273D-19AC-1E49-9387-602EC2974D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4662" y="4001384"/>
            <a:ext cx="1035558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937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2F086D-C68A-514D-A3AA-693333000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8121570" cy="1212315"/>
          </a:xfrm>
        </p:spPr>
        <p:txBody>
          <a:bodyPr anchor="b">
            <a:normAutofit/>
          </a:bodyPr>
          <a:lstStyle/>
          <a:p>
            <a:r>
              <a:rPr lang="cs-CZ" sz="3500" dirty="0"/>
              <a:t>Raymond </a:t>
            </a:r>
            <a:r>
              <a:rPr lang="cs-CZ" sz="3500" dirty="0" err="1"/>
              <a:t>Queneau</a:t>
            </a:r>
            <a:r>
              <a:rPr lang="cs-CZ" sz="3500" dirty="0"/>
              <a:t> </a:t>
            </a:r>
            <a:r>
              <a:rPr lang="cs-CZ" sz="3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1903</a:t>
            </a:r>
            <a:r>
              <a:rPr lang="cs-CZ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1976)</a:t>
            </a:r>
            <a:endParaRPr lang="cs-CZ" sz="3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4B3504-9D05-CC43-9CAA-9498B5034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63969"/>
            <a:ext cx="5698600" cy="4194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i="1" dirty="0"/>
              <a:t>Poslední dny</a:t>
            </a:r>
            <a:r>
              <a:rPr lang="cs-CZ" sz="1800" dirty="0"/>
              <a:t>. Přel. Marie Přibylová. </a:t>
            </a:r>
            <a:r>
              <a:rPr lang="cs-CZ" sz="1800" dirty="0" err="1"/>
              <a:t>Volvox</a:t>
            </a:r>
            <a:r>
              <a:rPr lang="cs-CZ" sz="1800" dirty="0"/>
              <a:t> </a:t>
            </a:r>
            <a:r>
              <a:rPr lang="cs-CZ" sz="1800" dirty="0" err="1"/>
              <a:t>Globator</a:t>
            </a:r>
            <a:r>
              <a:rPr lang="cs-CZ" sz="1800" dirty="0"/>
              <a:t>, 2017</a:t>
            </a:r>
          </a:p>
          <a:p>
            <a:pPr marL="0" indent="0">
              <a:buNone/>
            </a:pPr>
            <a:r>
              <a:rPr lang="cs-CZ" sz="1800" i="1" dirty="0"/>
              <a:t>Stylistická cvičení</a:t>
            </a:r>
            <a:r>
              <a:rPr lang="cs-CZ" sz="1800" dirty="0"/>
              <a:t>. Přel. Patrik Ouředník. </a:t>
            </a:r>
            <a:r>
              <a:rPr lang="cs-CZ" sz="1800" dirty="0" err="1"/>
              <a:t>Volvox</a:t>
            </a:r>
            <a:r>
              <a:rPr lang="cs-CZ" sz="1800" dirty="0"/>
              <a:t> </a:t>
            </a:r>
            <a:r>
              <a:rPr lang="cs-CZ" sz="1800" dirty="0" err="1"/>
              <a:t>Globator</a:t>
            </a:r>
            <a:r>
              <a:rPr lang="cs-CZ" sz="1800" dirty="0"/>
              <a:t>, 2012, 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1994; Jazzová sekce 1985</a:t>
            </a:r>
          </a:p>
          <a:p>
            <a:pPr marL="0" indent="0">
              <a:buNone/>
            </a:pPr>
            <a:r>
              <a:rPr lang="cs-CZ" sz="1800" i="1" dirty="0"/>
              <a:t>Modré květy</a:t>
            </a:r>
            <a:r>
              <a:rPr lang="cs-CZ" sz="1800" dirty="0"/>
              <a:t>. Přel. Jiří Pelán. Plus, 2011; Práce, 1992</a:t>
            </a:r>
          </a:p>
          <a:p>
            <a:pPr marL="0" indent="0">
              <a:buNone/>
            </a:pPr>
            <a:r>
              <a:rPr lang="cs-CZ" sz="1800" i="1" dirty="0" err="1"/>
              <a:t>Zazi</a:t>
            </a:r>
            <a:r>
              <a:rPr lang="cs-CZ" sz="1800" i="1" dirty="0"/>
              <a:t> v metru</a:t>
            </a:r>
            <a:r>
              <a:rPr lang="cs-CZ" sz="1800" dirty="0"/>
              <a:t>. Přel. Zdeněk Přibyl. Plus, 2010; 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Triton, 1996; Mladá fronta, 1969</a:t>
            </a:r>
          </a:p>
          <a:p>
            <a:pPr marL="0" indent="0">
              <a:buNone/>
            </a:pPr>
            <a:r>
              <a:rPr lang="cs-CZ" sz="1800" i="1" dirty="0"/>
              <a:t>Oblý a Pelech</a:t>
            </a:r>
            <a:r>
              <a:rPr lang="cs-CZ" sz="1800" dirty="0"/>
              <a:t>. Přel. Eva </a:t>
            </a:r>
            <a:r>
              <a:rPr lang="cs-CZ" sz="1800" dirty="0" err="1"/>
              <a:t>Blinková</a:t>
            </a:r>
            <a:r>
              <a:rPr lang="cs-CZ" sz="1800" dirty="0"/>
              <a:t> Pelánová. </a:t>
            </a:r>
            <a:r>
              <a:rPr lang="cs-CZ" sz="1800" dirty="0" err="1"/>
              <a:t>Volvox</a:t>
            </a:r>
            <a:r>
              <a:rPr lang="cs-CZ" sz="1800" dirty="0"/>
              <a:t> </a:t>
            </a:r>
            <a:r>
              <a:rPr lang="cs-CZ" sz="1800" dirty="0" err="1"/>
              <a:t>Globator</a:t>
            </a:r>
            <a:r>
              <a:rPr lang="cs-CZ" sz="1800" dirty="0"/>
              <a:t>, 2009</a:t>
            </a:r>
          </a:p>
          <a:p>
            <a:pPr marL="0" indent="0">
              <a:buNone/>
            </a:pPr>
            <a:r>
              <a:rPr lang="cs-CZ" sz="1800" i="1" dirty="0"/>
              <a:t>Na svatého Dyndy</a:t>
            </a:r>
            <a:r>
              <a:rPr lang="cs-CZ" sz="1800" dirty="0"/>
              <a:t>. Přel. Jarmila Fialová. Garamond, 2006; 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jako Svatý </a:t>
            </a:r>
            <a:r>
              <a:rPr lang="cs-CZ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Bimbas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Mladá fronta, 1967</a:t>
            </a:r>
          </a:p>
          <a:p>
            <a:pPr marL="0" indent="0">
              <a:buNone/>
            </a:pPr>
            <a:r>
              <a:rPr lang="cs-CZ" sz="1800" i="1" dirty="0"/>
              <a:t>Svízel</a:t>
            </a:r>
            <a:r>
              <a:rPr lang="cs-CZ" sz="1800" dirty="0"/>
              <a:t> 2003; </a:t>
            </a:r>
            <a:r>
              <a:rPr lang="cs-CZ" sz="1800" i="1" dirty="0"/>
              <a:t>Děti bahna</a:t>
            </a:r>
            <a:r>
              <a:rPr lang="cs-CZ" sz="1800" dirty="0"/>
              <a:t> 2002; </a:t>
            </a:r>
            <a:r>
              <a:rPr lang="cs-CZ" sz="1800" i="1" dirty="0"/>
              <a:t>Na ženský je člověk </a:t>
            </a:r>
            <a:r>
              <a:rPr lang="cs-CZ" sz="1800" i="1" dirty="0" err="1"/>
              <a:t>krátkej</a:t>
            </a:r>
            <a:r>
              <a:rPr lang="cs-CZ" sz="1800" dirty="0"/>
              <a:t> 2001; </a:t>
            </a:r>
            <a:r>
              <a:rPr lang="cs-CZ" sz="1800" i="1" dirty="0" err="1"/>
              <a:t>Odile</a:t>
            </a:r>
            <a:r>
              <a:rPr lang="cs-CZ" sz="1800" dirty="0"/>
              <a:t> 1993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; </a:t>
            </a:r>
            <a:r>
              <a:rPr lang="cs-CZ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Tuhá zima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1980; </a:t>
            </a:r>
            <a:r>
              <a:rPr lang="cs-CZ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Koření života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1972; </a:t>
            </a:r>
            <a:r>
              <a:rPr lang="cs-CZ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Můj přítel Pierot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1965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A847DCF-EEB8-2746-92B4-851011028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539" y="2098584"/>
            <a:ext cx="1035558" cy="146196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C6DB947-7391-9049-A574-64E084A4D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662" y="2098584"/>
            <a:ext cx="1035558" cy="146196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684359-2550-B34D-A58E-335DE4A8A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539" y="4001384"/>
            <a:ext cx="1035558" cy="146196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4CEFACF-44CF-2748-94BA-5F4C6B57A6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4662" y="4001384"/>
            <a:ext cx="1035558" cy="14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769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1381"/>
            <a:ext cx="7884414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literární ceny</a:t>
            </a:r>
          </a:p>
        </p:txBody>
      </p:sp>
      <p:sp>
        <p:nvSpPr>
          <p:cNvPr id="9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4718595"/>
            <a:ext cx="4057650" cy="18288"/>
          </a:xfrm>
          <a:custGeom>
            <a:avLst/>
            <a:gdLst>
              <a:gd name="connsiteX0" fmla="*/ 0 w 4057650"/>
              <a:gd name="connsiteY0" fmla="*/ 0 h 18288"/>
              <a:gd name="connsiteX1" fmla="*/ 757428 w 4057650"/>
              <a:gd name="connsiteY1" fmla="*/ 0 h 18288"/>
              <a:gd name="connsiteX2" fmla="*/ 1474279 w 4057650"/>
              <a:gd name="connsiteY2" fmla="*/ 0 h 18288"/>
              <a:gd name="connsiteX3" fmla="*/ 2191131 w 4057650"/>
              <a:gd name="connsiteY3" fmla="*/ 0 h 18288"/>
              <a:gd name="connsiteX4" fmla="*/ 2745676 w 4057650"/>
              <a:gd name="connsiteY4" fmla="*/ 0 h 18288"/>
              <a:gd name="connsiteX5" fmla="*/ 3340798 w 4057650"/>
              <a:gd name="connsiteY5" fmla="*/ 0 h 18288"/>
              <a:gd name="connsiteX6" fmla="*/ 4057650 w 4057650"/>
              <a:gd name="connsiteY6" fmla="*/ 0 h 18288"/>
              <a:gd name="connsiteX7" fmla="*/ 4057650 w 4057650"/>
              <a:gd name="connsiteY7" fmla="*/ 18288 h 18288"/>
              <a:gd name="connsiteX8" fmla="*/ 3381375 w 4057650"/>
              <a:gd name="connsiteY8" fmla="*/ 18288 h 18288"/>
              <a:gd name="connsiteX9" fmla="*/ 2826830 w 4057650"/>
              <a:gd name="connsiteY9" fmla="*/ 18288 h 18288"/>
              <a:gd name="connsiteX10" fmla="*/ 2272284 w 4057650"/>
              <a:gd name="connsiteY10" fmla="*/ 18288 h 18288"/>
              <a:gd name="connsiteX11" fmla="*/ 1555432 w 4057650"/>
              <a:gd name="connsiteY11" fmla="*/ 18288 h 18288"/>
              <a:gd name="connsiteX12" fmla="*/ 960310 w 4057650"/>
              <a:gd name="connsiteY12" fmla="*/ 18288 h 18288"/>
              <a:gd name="connsiteX13" fmla="*/ 0 w 4057650"/>
              <a:gd name="connsiteY13" fmla="*/ 18288 h 18288"/>
              <a:gd name="connsiteX14" fmla="*/ 0 w 405765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57650" h="18288" fill="none" extrusionOk="0">
                <a:moveTo>
                  <a:pt x="0" y="0"/>
                </a:moveTo>
                <a:cubicBezTo>
                  <a:pt x="371182" y="3227"/>
                  <a:pt x="494372" y="9222"/>
                  <a:pt x="757428" y="0"/>
                </a:cubicBezTo>
                <a:cubicBezTo>
                  <a:pt x="1020484" y="-9222"/>
                  <a:pt x="1116719" y="-4357"/>
                  <a:pt x="1474279" y="0"/>
                </a:cubicBezTo>
                <a:cubicBezTo>
                  <a:pt x="1831839" y="4357"/>
                  <a:pt x="1920973" y="-11809"/>
                  <a:pt x="2191131" y="0"/>
                </a:cubicBezTo>
                <a:cubicBezTo>
                  <a:pt x="2461289" y="11809"/>
                  <a:pt x="2589480" y="-22604"/>
                  <a:pt x="2745676" y="0"/>
                </a:cubicBezTo>
                <a:cubicBezTo>
                  <a:pt x="2901872" y="22604"/>
                  <a:pt x="3136452" y="-12306"/>
                  <a:pt x="3340798" y="0"/>
                </a:cubicBezTo>
                <a:cubicBezTo>
                  <a:pt x="3545144" y="12306"/>
                  <a:pt x="3766934" y="-21556"/>
                  <a:pt x="4057650" y="0"/>
                </a:cubicBezTo>
                <a:cubicBezTo>
                  <a:pt x="4057150" y="8855"/>
                  <a:pt x="4057759" y="14521"/>
                  <a:pt x="4057650" y="18288"/>
                </a:cubicBezTo>
                <a:cubicBezTo>
                  <a:pt x="3743404" y="40125"/>
                  <a:pt x="3625516" y="-14923"/>
                  <a:pt x="3381375" y="18288"/>
                </a:cubicBezTo>
                <a:cubicBezTo>
                  <a:pt x="3137235" y="51499"/>
                  <a:pt x="2946571" y="1"/>
                  <a:pt x="2826830" y="18288"/>
                </a:cubicBezTo>
                <a:cubicBezTo>
                  <a:pt x="2707090" y="36575"/>
                  <a:pt x="2402756" y="1432"/>
                  <a:pt x="2272284" y="18288"/>
                </a:cubicBezTo>
                <a:cubicBezTo>
                  <a:pt x="2141812" y="35144"/>
                  <a:pt x="1895935" y="18199"/>
                  <a:pt x="1555432" y="18288"/>
                </a:cubicBezTo>
                <a:cubicBezTo>
                  <a:pt x="1214929" y="18377"/>
                  <a:pt x="1103072" y="14503"/>
                  <a:pt x="960310" y="18288"/>
                </a:cubicBezTo>
                <a:cubicBezTo>
                  <a:pt x="817548" y="22073"/>
                  <a:pt x="402272" y="-29359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057650" h="18288" stroke="0" extrusionOk="0">
                <a:moveTo>
                  <a:pt x="0" y="0"/>
                </a:moveTo>
                <a:cubicBezTo>
                  <a:pt x="248348" y="13145"/>
                  <a:pt x="486117" y="25042"/>
                  <a:pt x="635698" y="0"/>
                </a:cubicBezTo>
                <a:cubicBezTo>
                  <a:pt x="785279" y="-25042"/>
                  <a:pt x="917762" y="-5537"/>
                  <a:pt x="1190244" y="0"/>
                </a:cubicBezTo>
                <a:cubicBezTo>
                  <a:pt x="1462726" y="5537"/>
                  <a:pt x="1667120" y="-21232"/>
                  <a:pt x="1947672" y="0"/>
                </a:cubicBezTo>
                <a:cubicBezTo>
                  <a:pt x="2228224" y="21232"/>
                  <a:pt x="2280631" y="-21698"/>
                  <a:pt x="2583370" y="0"/>
                </a:cubicBezTo>
                <a:cubicBezTo>
                  <a:pt x="2886109" y="21698"/>
                  <a:pt x="3022941" y="19647"/>
                  <a:pt x="3219069" y="0"/>
                </a:cubicBezTo>
                <a:cubicBezTo>
                  <a:pt x="3415197" y="-19647"/>
                  <a:pt x="3747500" y="26991"/>
                  <a:pt x="4057650" y="0"/>
                </a:cubicBezTo>
                <a:cubicBezTo>
                  <a:pt x="4056752" y="7180"/>
                  <a:pt x="4057819" y="13790"/>
                  <a:pt x="4057650" y="18288"/>
                </a:cubicBezTo>
                <a:cubicBezTo>
                  <a:pt x="3865148" y="-3313"/>
                  <a:pt x="3702543" y="49468"/>
                  <a:pt x="3381375" y="18288"/>
                </a:cubicBezTo>
                <a:cubicBezTo>
                  <a:pt x="3060208" y="-12892"/>
                  <a:pt x="2956571" y="-8678"/>
                  <a:pt x="2826830" y="18288"/>
                </a:cubicBezTo>
                <a:cubicBezTo>
                  <a:pt x="2697089" y="45254"/>
                  <a:pt x="2411031" y="43154"/>
                  <a:pt x="2150555" y="18288"/>
                </a:cubicBezTo>
                <a:cubicBezTo>
                  <a:pt x="1890080" y="-6578"/>
                  <a:pt x="1741827" y="-615"/>
                  <a:pt x="1474280" y="18288"/>
                </a:cubicBezTo>
                <a:cubicBezTo>
                  <a:pt x="1206734" y="37191"/>
                  <a:pt x="998203" y="33335"/>
                  <a:pt x="838581" y="18288"/>
                </a:cubicBezTo>
                <a:cubicBezTo>
                  <a:pt x="678959" y="3241"/>
                  <a:pt x="187101" y="-13212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2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7177" y="559350"/>
            <a:ext cx="5098906" cy="1675623"/>
          </a:xfrm>
        </p:spPr>
        <p:txBody>
          <a:bodyPr anchor="b">
            <a:normAutofit/>
          </a:bodyPr>
          <a:lstStyle/>
          <a:p>
            <a:r>
              <a:rPr lang="en-US" sz="3200" dirty="0" err="1">
                <a:solidFill>
                  <a:schemeClr val="bg2">
                    <a:lumMod val="90000"/>
                  </a:schemeClr>
                </a:solidFill>
              </a:rPr>
              <a:t>Nobelova</a:t>
            </a:r>
            <a:r>
              <a:rPr lang="en-US" sz="32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90000"/>
                  </a:schemeClr>
                </a:solidFill>
              </a:rPr>
              <a:t>cena</a:t>
            </a:r>
            <a:r>
              <a:rPr lang="en-US" sz="3200" dirty="0">
                <a:solidFill>
                  <a:schemeClr val="bg2">
                    <a:lumMod val="90000"/>
                  </a:schemeClr>
                </a:solidFill>
              </a:rPr>
              <a:t> 2008 </a:t>
            </a:r>
            <a:br>
              <a:rPr lang="en-US" sz="3200" dirty="0"/>
            </a:br>
            <a:r>
              <a:rPr lang="cs-CZ" sz="3200" dirty="0"/>
              <a:t>Jean-Marie Gustave </a:t>
            </a:r>
            <a:r>
              <a:rPr lang="cs-CZ" sz="3200" dirty="0" err="1"/>
              <a:t>Le</a:t>
            </a:r>
            <a:r>
              <a:rPr lang="cs-CZ" sz="3200" dirty="0"/>
              <a:t> </a:t>
            </a:r>
            <a:r>
              <a:rPr lang="cs-CZ" sz="3200" dirty="0" err="1"/>
              <a:t>Clézio</a:t>
            </a:r>
            <a:br>
              <a:rPr lang="cs-CZ" sz="3200" dirty="0"/>
            </a:br>
            <a:r>
              <a:rPr lang="cs-CZ" sz="3200" dirty="0">
                <a:solidFill>
                  <a:schemeClr val="bg1">
                    <a:lumMod val="50000"/>
                  </a:schemeClr>
                </a:solidFill>
              </a:rPr>
              <a:t>(*1940) 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299" y="2409830"/>
            <a:ext cx="5130783" cy="41231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i="1" dirty="0" err="1"/>
              <a:t>Mondo</a:t>
            </a:r>
            <a:r>
              <a:rPr lang="cs-CZ" sz="1600" i="1" dirty="0"/>
              <a:t> a jiné příběhy</a:t>
            </a:r>
            <a:br>
              <a:rPr lang="cs-CZ" sz="1600" dirty="0"/>
            </a:br>
            <a:r>
              <a:rPr lang="cs-CZ" sz="1600" dirty="0"/>
              <a:t>Přel. Lucie </a:t>
            </a:r>
            <a:r>
              <a:rPr lang="cs-CZ" sz="1600" dirty="0" err="1"/>
              <a:t>Mensdorf-Pouilly</a:t>
            </a:r>
            <a:r>
              <a:rPr lang="cs-CZ" sz="1600" dirty="0"/>
              <a:t>. Dauphin, 2001</a:t>
            </a:r>
            <a:endParaRPr lang="cs-CZ" sz="1600" i="1" dirty="0"/>
          </a:p>
          <a:p>
            <a:pPr marL="0" indent="0">
              <a:buNone/>
            </a:pPr>
            <a:r>
              <a:rPr lang="cs-CZ" sz="1600" i="1" dirty="0"/>
              <a:t>Bludná hvězda</a:t>
            </a:r>
            <a:br>
              <a:rPr lang="cs-CZ" sz="1600" dirty="0"/>
            </a:br>
            <a:r>
              <a:rPr lang="cs-CZ" sz="1600" dirty="0"/>
              <a:t>Přel. Eva Pokorná. EWA, 1996</a:t>
            </a:r>
          </a:p>
          <a:p>
            <a:pPr marL="0" indent="0">
              <a:buNone/>
            </a:pPr>
            <a:r>
              <a:rPr lang="cs-CZ" sz="1600" i="1" dirty="0" err="1"/>
              <a:t>Lullaby</a:t>
            </a:r>
            <a:br>
              <a:rPr lang="cs-CZ" sz="1600" dirty="0"/>
            </a:br>
            <a:r>
              <a:rPr lang="cs-CZ" sz="1600" dirty="0"/>
              <a:t>Přel. Lucie </a:t>
            </a:r>
            <a:r>
              <a:rPr lang="cs-CZ" sz="1600" dirty="0" err="1"/>
              <a:t>Mensdorff-Pouilly</a:t>
            </a:r>
            <a:r>
              <a:rPr lang="cs-CZ" sz="1600" dirty="0"/>
              <a:t>. Praha–Liberec: Dauphin, 1996 </a:t>
            </a:r>
          </a:p>
          <a:p>
            <a:pPr marL="0" indent="0">
              <a:buNone/>
            </a:pPr>
            <a:r>
              <a:rPr lang="cs-CZ" sz="1600" i="1" dirty="0"/>
              <a:t>Poušť</a:t>
            </a:r>
            <a:br>
              <a:rPr lang="cs-CZ" sz="1600" dirty="0"/>
            </a:br>
            <a:r>
              <a:rPr lang="cs-CZ" sz="1600" dirty="0"/>
              <a:t>Přel. Magdalena Fryčová. ERM, 1996</a:t>
            </a:r>
          </a:p>
          <a:p>
            <a:pPr marL="0" indent="0">
              <a:buNone/>
            </a:pPr>
            <a:r>
              <a:rPr lang="cs-CZ" sz="1600" i="1" dirty="0"/>
              <a:t>Horečka</a:t>
            </a:r>
            <a:br>
              <a:rPr lang="cs-CZ" sz="1600" dirty="0"/>
            </a:br>
            <a:r>
              <a:rPr lang="cs-CZ" sz="1600" dirty="0"/>
              <a:t>Přel. Věra Dvořáková. Odeon, 1967 </a:t>
            </a:r>
          </a:p>
          <a:p>
            <a:pPr marL="0" indent="0">
              <a:buNone/>
            </a:pPr>
            <a:r>
              <a:rPr lang="cs-CZ" sz="1600" i="1" dirty="0"/>
              <a:t>Zápis o katastrofě</a:t>
            </a:r>
            <a:br>
              <a:rPr lang="cs-CZ" sz="1600" dirty="0"/>
            </a:br>
            <a:r>
              <a:rPr lang="cs-CZ" sz="1600" dirty="0"/>
              <a:t>Přel. Věra Dvořáková. SNKLU, 1965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endParaRPr lang="cs-CZ" sz="1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68C7E0C-6434-7345-B19B-AC723F13E2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42" r="33476" b="-1"/>
          <a:stretch/>
        </p:blipFill>
        <p:spPr>
          <a:xfrm>
            <a:off x="20" y="10"/>
            <a:ext cx="3147352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304195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137" y="640263"/>
            <a:ext cx="4653738" cy="1344975"/>
          </a:xfrm>
        </p:spPr>
        <p:txBody>
          <a:bodyPr>
            <a:normAutofit fontScale="90000"/>
          </a:bodyPr>
          <a:lstStyle/>
          <a:p>
            <a:r>
              <a:rPr lang="en-US" sz="3500" dirty="0" err="1">
                <a:solidFill>
                  <a:schemeClr val="bg2">
                    <a:lumMod val="75000"/>
                  </a:schemeClr>
                </a:solidFill>
              </a:rPr>
              <a:t>Nobelova</a:t>
            </a:r>
            <a:r>
              <a:rPr lang="en-US" sz="35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3500" dirty="0" err="1">
                <a:solidFill>
                  <a:schemeClr val="bg2">
                    <a:lumMod val="75000"/>
                  </a:schemeClr>
                </a:solidFill>
              </a:rPr>
              <a:t>cena</a:t>
            </a:r>
            <a:r>
              <a:rPr lang="en-US" sz="3500" dirty="0">
                <a:solidFill>
                  <a:schemeClr val="bg2">
                    <a:lumMod val="75000"/>
                  </a:schemeClr>
                </a:solidFill>
              </a:rPr>
              <a:t> 2014 </a:t>
            </a:r>
            <a:br>
              <a:rPr lang="en-US" sz="3500" dirty="0"/>
            </a:br>
            <a:r>
              <a:rPr lang="cs-CZ" sz="3500" dirty="0"/>
              <a:t>Patrick </a:t>
            </a:r>
            <a:r>
              <a:rPr lang="cs-CZ" sz="3500" dirty="0" err="1"/>
              <a:t>Modiano</a:t>
            </a:r>
            <a:br>
              <a:rPr lang="cs-CZ" sz="3500" dirty="0"/>
            </a:br>
            <a:r>
              <a:rPr lang="cs-CZ" sz="3500" dirty="0">
                <a:solidFill>
                  <a:schemeClr val="bg2">
                    <a:lumMod val="75000"/>
                  </a:schemeClr>
                </a:solidFill>
              </a:rPr>
              <a:t>(*1945)</a:t>
            </a:r>
            <a:endParaRPr lang="en-US" sz="35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135" y="1842656"/>
            <a:ext cx="5135379" cy="43750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sz="1400" b="1" dirty="0"/>
          </a:p>
          <a:p>
            <a:pPr marL="0" indent="0">
              <a:buNone/>
            </a:pPr>
            <a:r>
              <a:rPr lang="cs-CZ" sz="1800" i="1" dirty="0"/>
              <a:t>Rodokmen</a:t>
            </a:r>
            <a:br>
              <a:rPr lang="cs-CZ" sz="1800" i="1" dirty="0"/>
            </a:br>
            <a:r>
              <a:rPr lang="cs-CZ" sz="1800" dirty="0"/>
              <a:t>Přel. Jovanka Šotolová. Garamond, 2021</a:t>
            </a:r>
            <a:endParaRPr lang="cs-CZ" sz="1800" i="1" dirty="0"/>
          </a:p>
          <a:p>
            <a:pPr marL="0" indent="0">
              <a:buNone/>
            </a:pPr>
            <a:r>
              <a:rPr lang="cs-CZ" sz="1800" i="1" dirty="0"/>
              <a:t>Katka Krátkozraká</a:t>
            </a:r>
            <a:br>
              <a:rPr lang="cs-CZ" sz="1800" dirty="0"/>
            </a:br>
            <a:r>
              <a:rPr lang="cs-CZ" sz="1800" dirty="0"/>
              <a:t>Přel. Jovanka Šotolová. Albatros, 2017</a:t>
            </a:r>
            <a:endParaRPr lang="cs-CZ" sz="1800" i="1" dirty="0"/>
          </a:p>
          <a:p>
            <a:pPr marL="0" indent="0">
              <a:buNone/>
            </a:pPr>
            <a:r>
              <a:rPr lang="cs-CZ" sz="1800" i="1" dirty="0"/>
              <a:t>Dora </a:t>
            </a:r>
            <a:r>
              <a:rPr lang="cs-CZ" sz="1800" i="1" dirty="0" err="1"/>
              <a:t>Bruderová</a:t>
            </a:r>
            <a:br>
              <a:rPr lang="cs-CZ" sz="1800" dirty="0"/>
            </a:br>
            <a:r>
              <a:rPr lang="cs-CZ" sz="1800" dirty="0"/>
              <a:t>Přel. Pavla Doležalová. </a:t>
            </a:r>
            <a:r>
              <a:rPr lang="cs-CZ" sz="1800" dirty="0" err="1"/>
              <a:t>Barrister</a:t>
            </a:r>
            <a:r>
              <a:rPr lang="cs-CZ" sz="1800" dirty="0"/>
              <a:t> &amp; </a:t>
            </a:r>
            <a:r>
              <a:rPr lang="cs-CZ" sz="1800" dirty="0" err="1"/>
              <a:t>Pricipal</a:t>
            </a:r>
            <a:r>
              <a:rPr lang="cs-CZ" sz="1800" dirty="0"/>
              <a:t>, 2007, 2014</a:t>
            </a:r>
          </a:p>
          <a:p>
            <a:pPr marL="0" indent="0">
              <a:buNone/>
            </a:pPr>
            <a:r>
              <a:rPr lang="cs-CZ" sz="1800" i="1" dirty="0"/>
              <a:t>Ulice Temných krámků</a:t>
            </a:r>
            <a:br>
              <a:rPr lang="cs-CZ" sz="1800" dirty="0"/>
            </a:br>
            <a:r>
              <a:rPr lang="cs-CZ" sz="1800" dirty="0"/>
              <a:t>Přel. Václav Jamek. Mladá fronta, 2014</a:t>
            </a:r>
          </a:p>
          <a:p>
            <a:pPr marL="0" indent="0">
              <a:buNone/>
            </a:pPr>
            <a:r>
              <a:rPr lang="cs-CZ" sz="1800" i="1" dirty="0">
                <a:solidFill>
                  <a:schemeClr val="bg1">
                    <a:lumMod val="50000"/>
                  </a:schemeClr>
                </a:solidFill>
              </a:rPr>
              <a:t>Rodný list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. Přel. Stanislav Jirsa. Odeon, 1982</a:t>
            </a:r>
          </a:p>
          <a:p>
            <a:pPr marL="0" indent="0">
              <a:buNone/>
            </a:pPr>
            <a:r>
              <a:rPr lang="cs-CZ" sz="1800" i="1" dirty="0">
                <a:solidFill>
                  <a:schemeClr val="bg1">
                    <a:lumMod val="50000"/>
                  </a:schemeClr>
                </a:solidFill>
              </a:rPr>
              <a:t>Ulice temných krámků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. Přel. Václav Jamek. Mladá fronta, 1983</a:t>
            </a:r>
          </a:p>
          <a:p>
            <a:pPr marL="0" indent="0">
              <a:buNone/>
            </a:pPr>
            <a:r>
              <a:rPr lang="cs-CZ" sz="1800" i="1" dirty="0">
                <a:solidFill>
                  <a:schemeClr val="bg1">
                    <a:lumMod val="50000"/>
                  </a:schemeClr>
                </a:solidFill>
              </a:rPr>
              <a:t>Takoví hodní hoši. Mládí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. Přel. Tamara Sýkorová a Marie Janů. Svoboda, 1986</a:t>
            </a:r>
          </a:p>
          <a:p>
            <a:endParaRPr lang="cs-CZ" sz="140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5E7D4DF0-5F79-1847-9793-88B9D4967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770" y="381470"/>
            <a:ext cx="1455578" cy="182375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B901B95-A952-A947-863A-AC8D1C940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391" y="1134176"/>
            <a:ext cx="1455579" cy="205493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AE9D66C-03A0-854A-8782-5BB753EFB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2164" y="3349981"/>
            <a:ext cx="1455577" cy="205493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6CE8F91-84CF-6441-AB4A-4FCAA020FC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8391" y="3349981"/>
            <a:ext cx="1455579" cy="205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10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35619E-5900-956A-4C76-55AA8CAE2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8" y="269087"/>
            <a:ext cx="5117769" cy="1628872"/>
          </a:xfrm>
        </p:spPr>
        <p:txBody>
          <a:bodyPr>
            <a:normAutofit/>
          </a:bodyPr>
          <a:lstStyle/>
          <a:p>
            <a:r>
              <a:rPr lang="cs-CZ" sz="3500" dirty="0">
                <a:solidFill>
                  <a:schemeClr val="bg2">
                    <a:lumMod val="90000"/>
                  </a:schemeClr>
                </a:solidFill>
                <a:effectLst/>
                <a:ea typeface="Times New Roman" panose="02020603050405020304" pitchFamily="18" charset="0"/>
              </a:rPr>
              <a:t>Nobelova cena 2022</a:t>
            </a:r>
            <a:br>
              <a:rPr lang="cs-CZ" sz="3500" dirty="0">
                <a:effectLst/>
                <a:ea typeface="Times New Roman" panose="02020603050405020304" pitchFamily="18" charset="0"/>
              </a:rPr>
            </a:br>
            <a:r>
              <a:rPr lang="cs-CZ" sz="3500" dirty="0">
                <a:effectLst/>
                <a:ea typeface="Times New Roman" panose="02020603050405020304" pitchFamily="18" charset="0"/>
              </a:rPr>
              <a:t>Annie </a:t>
            </a:r>
            <a:r>
              <a:rPr lang="cs-CZ" sz="3500" dirty="0" err="1">
                <a:effectLst/>
                <a:ea typeface="Times New Roman" panose="02020603050405020304" pitchFamily="18" charset="0"/>
              </a:rPr>
              <a:t>Ernaux</a:t>
            </a:r>
            <a:r>
              <a:rPr lang="cs-CZ" sz="35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35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(*1940)</a:t>
            </a:r>
            <a:endParaRPr lang="cs-CZ" sz="3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B673B2-9876-CE68-813F-F7C66D2D2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825" y="2401677"/>
            <a:ext cx="5871990" cy="426352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400" i="1" dirty="0">
                <a:effectLst/>
                <a:ea typeface="Times New Roman" panose="02020603050405020304" pitchFamily="18" charset="0"/>
              </a:rPr>
              <a:t>Hanba. Zamrzlá žena. Mám kolem sebe pořád tmu. </a:t>
            </a:r>
            <a:r>
              <a:rPr lang="cs-CZ" sz="2400" dirty="0">
                <a:ea typeface="Times New Roman" panose="02020603050405020304" pitchFamily="18" charset="0"/>
              </a:rPr>
              <a:t>Přel. Tomáš Havel. Host, 2025</a:t>
            </a:r>
            <a:endParaRPr lang="cs-CZ" sz="2400" i="1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400" i="1" dirty="0">
                <a:effectLst/>
                <a:ea typeface="Times New Roman" panose="02020603050405020304" pitchFamily="18" charset="0"/>
              </a:rPr>
              <a:t>Paměť dívky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. Přel. Tomáš Havel. Host, 2023</a:t>
            </a:r>
          </a:p>
          <a:p>
            <a:pPr marL="0" indent="0">
              <a:buNone/>
            </a:pPr>
            <a:r>
              <a:rPr lang="cs-CZ" sz="2400" i="1" dirty="0">
                <a:effectLst/>
                <a:ea typeface="Times New Roman" panose="02020603050405020304" pitchFamily="18" charset="0"/>
              </a:rPr>
              <a:t>Mladík. Událost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. Přel. Tomáš Havel. Host, 2023</a:t>
            </a:r>
          </a:p>
          <a:p>
            <a:pPr marL="0" indent="0">
              <a:buNone/>
            </a:pPr>
            <a:r>
              <a:rPr lang="cs-CZ" sz="2400" i="1" dirty="0">
                <a:ea typeface="Times New Roman" panose="02020603050405020304" pitchFamily="18" charset="0"/>
              </a:rPr>
              <a:t>Roky</a:t>
            </a:r>
            <a:r>
              <a:rPr lang="cs-CZ" sz="2400" dirty="0">
                <a:ea typeface="Times New Roman" panose="02020603050405020304" pitchFamily="18" charset="0"/>
              </a:rPr>
              <a:t>. Přel. Tomáš Havel. Host, 2022</a:t>
            </a:r>
            <a:endParaRPr lang="cs-CZ" sz="24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400" i="1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</a:rPr>
              <a:t>Místo. Obyčejná žena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</a:rPr>
              <a:t>. Přel. Anna Kareninová. EWA, 1995</a:t>
            </a:r>
          </a:p>
          <a:p>
            <a:pPr marL="0" indent="0">
              <a:buNone/>
            </a:pPr>
            <a:endParaRPr lang="cs-CZ" sz="17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6" name="Obrázek 5" descr="Obsah obrázku Lidská tvář, osoba, oblečení, úsměv&#10;&#10;Popis byl vytvořen automaticky">
            <a:extLst>
              <a:ext uri="{FF2B5EF4-FFF2-40B4-BE49-F238E27FC236}">
                <a16:creationId xmlns:a16="http://schemas.microsoft.com/office/drawing/2014/main" id="{6BDE52BC-3B42-A70A-1849-324E781F9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343" y="269087"/>
            <a:ext cx="1387459" cy="1921098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C7D4C854-7F3F-86C5-84B9-21DCCADD6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97" y="3469382"/>
            <a:ext cx="1885950" cy="266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199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507283"/>
            <a:ext cx="3943350" cy="1544062"/>
          </a:xfrm>
        </p:spPr>
        <p:txBody>
          <a:bodyPr>
            <a:normAutofit/>
          </a:bodyPr>
          <a:lstStyle/>
          <a:p>
            <a:r>
              <a:rPr lang="en-US"/>
              <a:t>francouzské </a:t>
            </a:r>
            <a:br>
              <a:rPr lang="en-US"/>
            </a:br>
            <a:r>
              <a:rPr lang="en-US"/>
              <a:t>literární ceny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4351" y="2230733"/>
            <a:ext cx="4110999" cy="39462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/>
              <a:t>přes dva tisíce francouzských literárních cen </a:t>
            </a:r>
            <a:r>
              <a:rPr lang="en-US" sz="1600" dirty="0"/>
              <a:t>= </a:t>
            </a:r>
            <a:r>
              <a:rPr lang="cs-CZ" sz="1600" dirty="0"/>
              <a:t>Francouzi vybírají nejlepší knihu roku v průměru šestkrát za den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dirty="0"/>
              <a:t>Prix Goncourt</a:t>
            </a:r>
          </a:p>
          <a:p>
            <a:pPr marL="0" indent="0">
              <a:buNone/>
            </a:pPr>
            <a:r>
              <a:rPr lang="cs-CZ" sz="1600" dirty="0"/>
              <a:t>Prix </a:t>
            </a:r>
            <a:r>
              <a:rPr lang="cs-CZ" sz="1600" dirty="0" err="1"/>
              <a:t>Renaudot</a:t>
            </a:r>
            <a:endParaRPr lang="cs-CZ" sz="1600" dirty="0"/>
          </a:p>
          <a:p>
            <a:pPr marL="0" indent="0">
              <a:buNone/>
            </a:pPr>
            <a:r>
              <a:rPr lang="fr-FR" sz="1600" dirty="0"/>
              <a:t>Grand prix du roman de l'Académie française </a:t>
            </a:r>
            <a:endParaRPr lang="cs-CZ" sz="1600" dirty="0"/>
          </a:p>
          <a:p>
            <a:pPr marL="0" indent="0">
              <a:buNone/>
            </a:pPr>
            <a:r>
              <a:rPr lang="cs-CZ" sz="1600" dirty="0"/>
              <a:t>Prix </a:t>
            </a:r>
            <a:r>
              <a:rPr lang="cs-CZ" sz="1600" dirty="0" err="1"/>
              <a:t>Femina</a:t>
            </a:r>
            <a:r>
              <a:rPr lang="cs-CZ" sz="1600" dirty="0"/>
              <a:t> </a:t>
            </a:r>
          </a:p>
          <a:p>
            <a:pPr marL="0" indent="0">
              <a:buNone/>
            </a:pPr>
            <a:r>
              <a:rPr lang="cs-CZ" sz="1600" dirty="0"/>
              <a:t>Prix </a:t>
            </a:r>
            <a:r>
              <a:rPr lang="cs-CZ" sz="1600" dirty="0" err="1"/>
              <a:t>Médicis</a:t>
            </a:r>
            <a:r>
              <a:rPr lang="cs-CZ" sz="1600" dirty="0"/>
              <a:t> </a:t>
            </a:r>
          </a:p>
          <a:p>
            <a:pPr marL="0" indent="0">
              <a:buNone/>
            </a:pPr>
            <a:r>
              <a:rPr lang="cs-CZ" sz="1600" dirty="0"/>
              <a:t>Prix </a:t>
            </a:r>
            <a:r>
              <a:rPr lang="cs-CZ" sz="1600" dirty="0" err="1"/>
              <a:t>Novembre</a:t>
            </a:r>
            <a:r>
              <a:rPr lang="cs-CZ" sz="1600" dirty="0"/>
              <a:t> (1989), poté přejmenována na Prix </a:t>
            </a:r>
            <a:r>
              <a:rPr lang="cs-CZ" sz="1600" dirty="0" err="1"/>
              <a:t>Décembre</a:t>
            </a:r>
            <a:r>
              <a:rPr lang="cs-CZ" sz="1600" dirty="0"/>
              <a:t> 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0737C70-109A-9F48-8CB3-14CF43CC77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03" r="22200" b="-3"/>
          <a:stretch/>
        </p:blipFill>
        <p:spPr>
          <a:xfrm>
            <a:off x="336310" y="365125"/>
            <a:ext cx="1834475" cy="288723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17866AA-9A0F-B645-9B9C-03A364C608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92" r="3034" b="-1"/>
          <a:stretch/>
        </p:blipFill>
        <p:spPr>
          <a:xfrm>
            <a:off x="2351232" y="1111977"/>
            <a:ext cx="1872672" cy="139352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892708E-F242-CD46-8F3A-F98AF1BAC7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646" r="32072" b="2"/>
          <a:stretch/>
        </p:blipFill>
        <p:spPr>
          <a:xfrm>
            <a:off x="1397532" y="3429000"/>
            <a:ext cx="1746051" cy="274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966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648291-0121-5374-A5A6-317CA5204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8169" y="741391"/>
            <a:ext cx="2452038" cy="1616203"/>
          </a:xfrm>
        </p:spPr>
        <p:txBody>
          <a:bodyPr anchor="b">
            <a:normAutofit/>
          </a:bodyPr>
          <a:lstStyle/>
          <a:p>
            <a:r>
              <a:rPr lang="cs-CZ" sz="2800" dirty="0"/>
              <a:t>Brigitte </a:t>
            </a:r>
            <a:r>
              <a:rPr lang="cs-CZ" sz="2800" dirty="0" err="1"/>
              <a:t>Giraud</a:t>
            </a:r>
            <a:r>
              <a:rPr lang="cs-CZ" sz="2800" dirty="0"/>
              <a:t> </a:t>
            </a:r>
            <a:r>
              <a:rPr lang="cs-CZ" sz="28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s-CZ" sz="28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</a:rPr>
              <a:t>*</a:t>
            </a:r>
            <a:r>
              <a:rPr lang="cs-CZ" sz="2800" dirty="0">
                <a:solidFill>
                  <a:schemeClr val="bg1">
                    <a:lumMod val="50000"/>
                  </a:schemeClr>
                </a:solidFill>
              </a:rPr>
              <a:t>1960)</a:t>
            </a:r>
          </a:p>
        </p:txBody>
      </p:sp>
      <p:pic>
        <p:nvPicPr>
          <p:cNvPr id="7" name="Obrázek 6" descr="Obsah obrázku text, snímek obrazovky, venku&#10;&#10;Obsah generovaný pomocí AI může být nesprávný.">
            <a:extLst>
              <a:ext uri="{FF2B5EF4-FFF2-40B4-BE49-F238E27FC236}">
                <a16:creationId xmlns:a16="http://schemas.microsoft.com/office/drawing/2014/main" id="{F93F72A8-A879-E6E3-5C74-D8F822E11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66" y="1587716"/>
            <a:ext cx="2507499" cy="3539997"/>
          </a:xfrm>
          <a:prstGeom prst="rect">
            <a:avLst/>
          </a:prstGeom>
        </p:spPr>
      </p:pic>
      <p:pic>
        <p:nvPicPr>
          <p:cNvPr id="5" name="Obrázek 4" descr="Obsah obrázku text, Lidská tvář, úsměv, oblečení&#10;&#10;Obsah generovaný pomocí AI může být nesprávný.">
            <a:extLst>
              <a:ext uri="{FF2B5EF4-FFF2-40B4-BE49-F238E27FC236}">
                <a16:creationId xmlns:a16="http://schemas.microsoft.com/office/drawing/2014/main" id="{A3D53828-1D29-C3A0-BEB4-604E74179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946" y="1432063"/>
            <a:ext cx="2507500" cy="3851298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9B5FD8-B285-0AF1-F15E-C25CD7C50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8167" y="2533476"/>
            <a:ext cx="2430198" cy="34478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2000" i="1" dirty="0"/>
              <a:t>Žít rychle</a:t>
            </a:r>
            <a:r>
              <a:rPr lang="cs-CZ" sz="2000" dirty="0"/>
              <a:t>. Přel. Alexandra </a:t>
            </a:r>
            <a:r>
              <a:rPr lang="cs-CZ" sz="2000" dirty="0" err="1"/>
              <a:t>Pflimpflova</a:t>
            </a:r>
            <a:r>
              <a:rPr lang="cs-CZ" sz="2000" dirty="0"/>
              <a:t>. EMG–Odeon, 2023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Prix Goncourt 2022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2B241C5-7E45-AD52-638D-31E8FD2BC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6737460"/>
            <a:ext cx="9144000" cy="123364"/>
            <a:chOff x="1" y="6737460"/>
            <a:chExt cx="12192000" cy="12336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9503B28-6749-2F02-0050-2CC7D03CF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C3DEE37-9CE7-622C-B750-66998EDC2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26179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B92E8A-0D52-5E96-DAF5-715CD427F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33" y="439988"/>
            <a:ext cx="4619560" cy="870316"/>
          </a:xfrm>
        </p:spPr>
        <p:txBody>
          <a:bodyPr anchor="b">
            <a:normAutofit/>
          </a:bodyPr>
          <a:lstStyle/>
          <a:p>
            <a:r>
              <a:rPr lang="cs-CZ" sz="2600" dirty="0"/>
              <a:t>Mohamed </a:t>
            </a:r>
            <a:r>
              <a:rPr lang="cs-CZ" sz="2600" dirty="0" err="1"/>
              <a:t>Mbougar</a:t>
            </a:r>
            <a:r>
              <a:rPr lang="cs-CZ" sz="2600" dirty="0"/>
              <a:t> </a:t>
            </a:r>
            <a:r>
              <a:rPr lang="cs-CZ" sz="2600" dirty="0" err="1"/>
              <a:t>Sarr</a:t>
            </a:r>
            <a:r>
              <a:rPr lang="cs-CZ" sz="2600" dirty="0"/>
              <a:t> </a:t>
            </a:r>
            <a:br>
              <a:rPr lang="cs-CZ" sz="2600" dirty="0"/>
            </a:br>
            <a:r>
              <a:rPr lang="cs-CZ" sz="26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  <a:r>
              <a:rPr lang="cs-CZ" sz="2600" dirty="0">
                <a:solidFill>
                  <a:schemeClr val="bg1">
                    <a:lumMod val="50000"/>
                  </a:schemeClr>
                </a:solidFill>
              </a:rPr>
              <a:t>1990) Senegal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26E85A-E754-17C9-8C23-45B933D73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732" y="1688379"/>
            <a:ext cx="4407739" cy="429292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2000" i="1" dirty="0" err="1"/>
              <a:t>Nejzasutější</a:t>
            </a:r>
            <a:r>
              <a:rPr lang="cs-CZ" sz="2000" i="1" dirty="0"/>
              <a:t> vzpomínka na lidi</a:t>
            </a:r>
            <a:br>
              <a:rPr lang="cs-CZ" sz="2000" dirty="0"/>
            </a:br>
            <a:r>
              <a:rPr lang="cs-CZ" sz="2000" dirty="0"/>
              <a:t>Přel. </a:t>
            </a:r>
            <a:r>
              <a:rPr lang="cs-CZ" sz="2000" dirty="0" err="1"/>
              <a:t>AnežkaCharvátová</a:t>
            </a:r>
            <a:r>
              <a:rPr lang="cs-CZ" sz="2000" dirty="0"/>
              <a:t>. Argo, 2023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Prix Goncourt 2021</a:t>
            </a:r>
          </a:p>
        </p:txBody>
      </p:sp>
      <p:pic>
        <p:nvPicPr>
          <p:cNvPr id="7" name="Obrázek 6" descr="Obsah obrázku text, kniha, snímek obrazovky, design&#10;&#10;Obsah generovaný pomocí AI může být nesprávný.">
            <a:extLst>
              <a:ext uri="{FF2B5EF4-FFF2-40B4-BE49-F238E27FC236}">
                <a16:creationId xmlns:a16="http://schemas.microsoft.com/office/drawing/2014/main" id="{DE868E77-43A0-6ADA-5116-92F2D6FDE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290" y="2936771"/>
            <a:ext cx="2465880" cy="3481241"/>
          </a:xfrm>
          <a:prstGeom prst="rect">
            <a:avLst/>
          </a:prstGeom>
        </p:spPr>
      </p:pic>
      <p:pic>
        <p:nvPicPr>
          <p:cNvPr id="5" name="Obrázek 4" descr="Obsah obrázku osoba, Lidská tvář, oblečení, venku&#10;&#10;Obsah generovaný pomocí AI může být nesprávný.">
            <a:extLst>
              <a:ext uri="{FF2B5EF4-FFF2-40B4-BE49-F238E27FC236}">
                <a16:creationId xmlns:a16="http://schemas.microsoft.com/office/drawing/2014/main" id="{ACBD03DD-8F0C-DDF4-D34F-E91FC0889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273" y="439988"/>
            <a:ext cx="2498644" cy="187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37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BDBAFC4-2BBB-5591-041C-DA91437B6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82600" y="1466088"/>
            <a:ext cx="8178799" cy="392582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1959DBE-007E-E37E-E5BF-4B05B94DDABE}"/>
              </a:ext>
            </a:extLst>
          </p:cNvPr>
          <p:cNvSpPr txBox="1"/>
          <p:nvPr/>
        </p:nvSpPr>
        <p:spPr>
          <a:xfrm>
            <a:off x="2456762" y="716096"/>
            <a:ext cx="620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Vývoj vydávání překladové beletrie – srovnání podle jazyků</a:t>
            </a:r>
          </a:p>
        </p:txBody>
      </p:sp>
    </p:spTree>
    <p:extLst>
      <p:ext uri="{BB962C8B-B14F-4D97-AF65-F5344CB8AC3E}">
        <p14:creationId xmlns:p14="http://schemas.microsoft.com/office/powerpoint/2010/main" val="39016041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D233AFD-AD80-4CA8-80D5-25956F3A5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8" y="547815"/>
            <a:ext cx="3875389" cy="1680519"/>
          </a:xfrm>
        </p:spPr>
        <p:txBody>
          <a:bodyPr>
            <a:normAutofit/>
          </a:bodyPr>
          <a:lstStyle/>
          <a:p>
            <a:r>
              <a:rPr lang="cs-CZ" sz="3500" dirty="0"/>
              <a:t>Xavier </a:t>
            </a:r>
            <a:r>
              <a:rPr lang="cs-CZ" sz="3500" dirty="0" err="1"/>
              <a:t>Galmiche</a:t>
            </a:r>
            <a:r>
              <a:rPr lang="cs-CZ" sz="3500" dirty="0"/>
              <a:t> </a:t>
            </a:r>
            <a:r>
              <a:rPr lang="cs-CZ" sz="35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s-CZ" sz="35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</a:rPr>
              <a:t>*</a:t>
            </a:r>
            <a:r>
              <a:rPr lang="cs-CZ" sz="3500" dirty="0">
                <a:solidFill>
                  <a:schemeClr val="bg1">
                    <a:lumMod val="50000"/>
                  </a:schemeClr>
                </a:solidFill>
              </a:rPr>
              <a:t>1963)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E43912-3836-F246-33FB-F28CB1F53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964" y="547815"/>
            <a:ext cx="3884220" cy="16805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000" i="1" dirty="0"/>
              <a:t>Metafyzický kurník</a:t>
            </a:r>
            <a:r>
              <a:rPr lang="cs-CZ" sz="2000" dirty="0"/>
              <a:t> </a:t>
            </a:r>
            <a:br>
              <a:rPr lang="cs-CZ" sz="2000" dirty="0"/>
            </a:br>
            <a:r>
              <a:rPr lang="cs-CZ" sz="2000" dirty="0"/>
              <a:t>Přel. Jean-</a:t>
            </a:r>
            <a:r>
              <a:rPr lang="cs-CZ" sz="2000" dirty="0" err="1"/>
              <a:t>Gaspard</a:t>
            </a:r>
            <a:r>
              <a:rPr lang="cs-CZ" sz="2000" dirty="0"/>
              <a:t> </a:t>
            </a:r>
            <a:r>
              <a:rPr lang="cs-CZ" sz="2000" dirty="0" err="1"/>
              <a:t>Páleníček</a:t>
            </a:r>
            <a:r>
              <a:rPr lang="cs-CZ" sz="2000" dirty="0"/>
              <a:t> Revolver Revue, 2023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Prix </a:t>
            </a:r>
            <a:r>
              <a:rPr lang="cs-CZ" sz="2000" dirty="0" err="1">
                <a:solidFill>
                  <a:schemeClr val="bg1">
                    <a:lumMod val="50000"/>
                  </a:schemeClr>
                </a:solidFill>
              </a:rPr>
              <a:t>Décembre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 2021</a:t>
            </a:r>
          </a:p>
        </p:txBody>
      </p:sp>
      <p:pic>
        <p:nvPicPr>
          <p:cNvPr id="7" name="Obrázek 6" descr="Obsah obrázku text, Písmo, plakát, grafický design&#10;&#10;Obsah generovaný pomocí AI může být nesprávný.">
            <a:extLst>
              <a:ext uri="{FF2B5EF4-FFF2-40B4-BE49-F238E27FC236}">
                <a16:creationId xmlns:a16="http://schemas.microsoft.com/office/drawing/2014/main" id="{F89F7746-B259-E951-BBA7-97E894470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978" y="2421924"/>
            <a:ext cx="2628729" cy="3711146"/>
          </a:xfrm>
          <a:prstGeom prst="rect">
            <a:avLst/>
          </a:prstGeom>
        </p:spPr>
      </p:pic>
      <p:pic>
        <p:nvPicPr>
          <p:cNvPr id="5" name="Obrázek 4" descr="Obsah obrázku venku, osoba, tráva, koza&#10;&#10;Obsah generovaný pomocí AI může být nesprávný.">
            <a:extLst>
              <a:ext uri="{FF2B5EF4-FFF2-40B4-BE49-F238E27FC236}">
                <a16:creationId xmlns:a16="http://schemas.microsoft.com/office/drawing/2014/main" id="{33A63600-F593-BBAE-45FE-8B91C7A33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713" y="2421924"/>
            <a:ext cx="3025552" cy="371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56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3F91A8-DD6F-B849-8D2D-CB71ABE30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7190"/>
            <a:ext cx="2999978" cy="1686349"/>
          </a:xfrm>
        </p:spPr>
        <p:txBody>
          <a:bodyPr>
            <a:normAutofit/>
          </a:bodyPr>
          <a:lstStyle/>
          <a:p>
            <a:r>
              <a:rPr lang="cs-CZ" sz="3500" dirty="0" err="1"/>
              <a:t>Leïla</a:t>
            </a:r>
            <a:r>
              <a:rPr lang="cs-CZ" sz="3500" dirty="0"/>
              <a:t> </a:t>
            </a:r>
            <a:r>
              <a:rPr lang="cs-CZ" sz="3500" dirty="0" err="1"/>
              <a:t>Slimani</a:t>
            </a:r>
            <a:r>
              <a:rPr lang="cs-CZ" sz="3500" dirty="0"/>
              <a:t> </a:t>
            </a:r>
            <a:r>
              <a:rPr lang="cs-CZ" sz="3500" dirty="0">
                <a:solidFill>
                  <a:schemeClr val="bg1">
                    <a:lumMod val="50000"/>
                  </a:schemeClr>
                </a:solidFill>
              </a:rPr>
              <a:t>(*1981)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88D5BE-BE61-2D4B-BD13-4AE27C9E5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897" y="2148289"/>
            <a:ext cx="3476731" cy="39740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300" i="1" dirty="0"/>
          </a:p>
          <a:p>
            <a:pPr marL="0" indent="0">
              <a:buNone/>
            </a:pPr>
            <a:r>
              <a:rPr lang="cs-CZ" sz="1400" i="1" dirty="0"/>
              <a:t>Země těch druhých. Koukejte, jak tančíme</a:t>
            </a:r>
            <a:br>
              <a:rPr lang="cs-CZ" sz="1400" dirty="0"/>
            </a:br>
            <a:r>
              <a:rPr lang="cs-CZ" sz="1400" dirty="0"/>
              <a:t>Přel. Michal Zahálka. Argo, 2023</a:t>
            </a:r>
          </a:p>
          <a:p>
            <a:pPr marL="0" indent="0">
              <a:buNone/>
            </a:pPr>
            <a:r>
              <a:rPr lang="cs-CZ" sz="1400" i="1" dirty="0"/>
              <a:t>Ruční práce</a:t>
            </a:r>
            <a:r>
              <a:rPr lang="cs-CZ" sz="1400" dirty="0"/>
              <a:t> </a:t>
            </a:r>
            <a:br>
              <a:rPr lang="cs-CZ" sz="1400" dirty="0"/>
            </a:br>
            <a:r>
              <a:rPr lang="cs-CZ" sz="1400" dirty="0"/>
              <a:t>Přel. Katarína </a:t>
            </a:r>
            <a:r>
              <a:rPr lang="cs-CZ" sz="1400" dirty="0" err="1"/>
              <a:t>Horňáčková</a:t>
            </a:r>
            <a:r>
              <a:rPr lang="cs-CZ" sz="1400" dirty="0"/>
              <a:t>. Argo, 2022</a:t>
            </a:r>
          </a:p>
          <a:p>
            <a:pPr marL="0" indent="0">
              <a:buNone/>
            </a:pPr>
            <a:r>
              <a:rPr lang="cs-CZ" sz="1400" i="1" dirty="0"/>
              <a:t>Země těch druhých. Válka, válka, válka</a:t>
            </a:r>
            <a:br>
              <a:rPr lang="cs-CZ" sz="1400" i="1" dirty="0"/>
            </a:br>
            <a:r>
              <a:rPr lang="cs-CZ" sz="1400" dirty="0"/>
              <a:t>Přel. Danuše Navrátilová. Argo, 2021</a:t>
            </a:r>
          </a:p>
          <a:p>
            <a:pPr marL="0" indent="0">
              <a:buNone/>
            </a:pPr>
            <a:r>
              <a:rPr lang="cs-CZ" sz="1400" i="1" dirty="0"/>
              <a:t>Sex a lži</a:t>
            </a:r>
            <a:br>
              <a:rPr lang="cs-CZ" sz="1400" i="1" dirty="0"/>
            </a:br>
            <a:r>
              <a:rPr lang="cs-CZ" sz="1400" dirty="0"/>
              <a:t>Přel. Sára Vybíralová. Argo, 2019</a:t>
            </a:r>
            <a:br>
              <a:rPr lang="cs-CZ" sz="1400" dirty="0"/>
            </a:br>
            <a:r>
              <a:rPr lang="cs-CZ" sz="1400" dirty="0"/>
              <a:t>(komiks)</a:t>
            </a:r>
            <a:endParaRPr lang="cs-CZ" sz="1400" i="1" dirty="0"/>
          </a:p>
          <a:p>
            <a:pPr marL="0" indent="0">
              <a:buNone/>
            </a:pPr>
            <a:r>
              <a:rPr lang="cs-CZ" sz="1400" i="1" dirty="0"/>
              <a:t>Něžná píseň</a:t>
            </a:r>
            <a:r>
              <a:rPr lang="cs-CZ" sz="1400" dirty="0"/>
              <a:t> </a:t>
            </a:r>
            <a:br>
              <a:rPr lang="cs-CZ" sz="1400" dirty="0"/>
            </a:br>
            <a:r>
              <a:rPr lang="cs-CZ" sz="1400" dirty="0"/>
              <a:t>Přel. Sára Vybíralová. Argo, 2017 (Prix Goncourt 2016)</a:t>
            </a:r>
          </a:p>
          <a:p>
            <a:pPr marL="0" indent="0">
              <a:buNone/>
            </a:pPr>
            <a:r>
              <a:rPr lang="cs-CZ" sz="1400" i="1" dirty="0"/>
              <a:t>V lidožroutově zahradě</a:t>
            </a:r>
            <a:r>
              <a:rPr lang="cs-CZ" sz="1400" dirty="0"/>
              <a:t> </a:t>
            </a:r>
            <a:br>
              <a:rPr lang="cs-CZ" sz="1400" dirty="0"/>
            </a:br>
            <a:r>
              <a:rPr lang="cs-CZ" sz="1400" dirty="0"/>
              <a:t>Přel. Sára Vybíralová. Argo, 2017</a:t>
            </a:r>
          </a:p>
        </p:txBody>
      </p:sp>
      <p:pic>
        <p:nvPicPr>
          <p:cNvPr id="11" name="Obrázek 10" descr="Obsah obrázku text, kniha, plakát&#10;&#10;Obsah generovaný pomocí AI může být nesprávný.">
            <a:extLst>
              <a:ext uri="{FF2B5EF4-FFF2-40B4-BE49-F238E27FC236}">
                <a16:creationId xmlns:a16="http://schemas.microsoft.com/office/drawing/2014/main" id="{1F81944B-C0A8-601D-D964-B45528B0F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149" y="363336"/>
            <a:ext cx="1590574" cy="224551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3040D9-DF57-884F-82F5-E4B32F26B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103" y="363336"/>
            <a:ext cx="1590574" cy="224551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D74F698-2658-5B4A-827D-4169F3BCC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5744" y="363336"/>
            <a:ext cx="1590574" cy="2245516"/>
          </a:xfrm>
          <a:prstGeom prst="rect">
            <a:avLst/>
          </a:prstGeom>
        </p:spPr>
      </p:pic>
      <p:pic>
        <p:nvPicPr>
          <p:cNvPr id="8" name="Obrázek 7" descr="Obsah obrázku Lidská tvář, oblečení, kniha, plakát&#10;&#10;Obsah generovaný pomocí AI může být nesprávný.">
            <a:extLst>
              <a:ext uri="{FF2B5EF4-FFF2-40B4-BE49-F238E27FC236}">
                <a16:creationId xmlns:a16="http://schemas.microsoft.com/office/drawing/2014/main" id="{851DCF89-0A61-FCAC-AD78-94F20D2D2D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4933" y="3136296"/>
            <a:ext cx="1590575" cy="224551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6DE1FC7-A965-AE4C-9E1E-365425598B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7887" y="3137280"/>
            <a:ext cx="1590575" cy="224354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BCBDB21-1177-FC4C-B51E-AC24622844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1528" y="3488183"/>
            <a:ext cx="1590575" cy="154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794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F9B7D-F3B6-8949-360B-C0A0762F9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C780-4CA6-275F-4DA7-7F5E96517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1381"/>
            <a:ext cx="7884414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700" dirty="0" err="1"/>
              <a:t>f</a:t>
            </a:r>
            <a:r>
              <a:rPr lang="en-US" sz="5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rancouzská</a:t>
            </a:r>
            <a:r>
              <a:rPr lang="en-US" sz="5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specifika</a:t>
            </a:r>
            <a:endParaRPr lang="en-US" sz="5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7228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27F6E1-5B7D-4448-376F-BF103DA6C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889" y="1128094"/>
            <a:ext cx="2965481" cy="1415270"/>
          </a:xfrm>
        </p:spPr>
        <p:txBody>
          <a:bodyPr anchor="t">
            <a:normAutofit/>
          </a:bodyPr>
          <a:lstStyle/>
          <a:p>
            <a:r>
              <a:rPr lang="cs-CZ" sz="2800" dirty="0"/>
              <a:t>Virginie </a:t>
            </a:r>
            <a:r>
              <a:rPr lang="cs-CZ" sz="2800" dirty="0" err="1"/>
              <a:t>Despentes</a:t>
            </a:r>
            <a:r>
              <a:rPr lang="cs-CZ" sz="2800" dirty="0"/>
              <a:t> </a:t>
            </a:r>
            <a:r>
              <a:rPr lang="cs-CZ" sz="28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  <a:r>
              <a:rPr lang="cs-CZ" sz="2800" dirty="0">
                <a:solidFill>
                  <a:schemeClr val="bg1">
                    <a:lumMod val="50000"/>
                  </a:schemeClr>
                </a:solidFill>
              </a:rPr>
              <a:t>1969)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0278AE-C62A-3610-2127-E5F5BEDC2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133527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 descr="Obsah obrázku text, úsměv, plakát, grafický design&#10;&#10;Obsah generovaný pomocí AI může být nesprávný.">
            <a:extLst>
              <a:ext uri="{FF2B5EF4-FFF2-40B4-BE49-F238E27FC236}">
                <a16:creationId xmlns:a16="http://schemas.microsoft.com/office/drawing/2014/main" id="{AF2A462A-2AFE-7F8B-8EA1-CD4252292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96" y="1839947"/>
            <a:ext cx="2241344" cy="3164249"/>
          </a:xfrm>
          <a:prstGeom prst="rect">
            <a:avLst/>
          </a:prstGeom>
        </p:spPr>
      </p:pic>
      <p:pic>
        <p:nvPicPr>
          <p:cNvPr id="10" name="Obrázek 9" descr="Obsah obrázku text, plakát, kniha, fikce&#10;&#10;Obsah generovaný pomocí AI může být nesprávný.">
            <a:extLst>
              <a:ext uri="{FF2B5EF4-FFF2-40B4-BE49-F238E27FC236}">
                <a16:creationId xmlns:a16="http://schemas.microsoft.com/office/drawing/2014/main" id="{8153BCA2-BB07-6DC4-7260-83C4686B5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288" y="1086203"/>
            <a:ext cx="1589712" cy="2244298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09140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 descr="Obsah obrázku text, kniha, plakát, Obal knihy&#10;&#10;Obsah generovaný pomocí AI může být nesprávný.">
            <a:extLst>
              <a:ext uri="{FF2B5EF4-FFF2-40B4-BE49-F238E27FC236}">
                <a16:creationId xmlns:a16="http://schemas.microsoft.com/office/drawing/2014/main" id="{C4E24629-E97D-A868-7CF3-4FED8BFCB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2339" y="3522263"/>
            <a:ext cx="1591902" cy="2247390"/>
          </a:xfrm>
          <a:prstGeom prst="rect">
            <a:avLst/>
          </a:prstGeom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61BF4A9-1C86-694D-7BF1-051F8364E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889" y="2543364"/>
            <a:ext cx="2965481" cy="3599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i="1" dirty="0"/>
              <a:t>Čau, debile</a:t>
            </a:r>
            <a:r>
              <a:rPr lang="cs-CZ" sz="2000" dirty="0"/>
              <a:t>. Přel. Petra Zikmundová. AM–Vyšehrad, 2025</a:t>
            </a:r>
            <a:endParaRPr lang="cs-CZ" sz="2000" i="1" dirty="0"/>
          </a:p>
          <a:p>
            <a:pPr marL="0" indent="0">
              <a:buNone/>
            </a:pPr>
            <a:r>
              <a:rPr lang="cs-CZ" sz="2000" i="1" dirty="0"/>
              <a:t>Teorie King Konga</a:t>
            </a:r>
            <a:r>
              <a:rPr lang="cs-CZ" sz="2000" dirty="0"/>
              <a:t>. Přel. Petra Zikmundová. AM–Garamond, 2024</a:t>
            </a:r>
            <a:endParaRPr lang="cs-CZ" sz="2000" i="1" dirty="0"/>
          </a:p>
          <a:p>
            <a:pPr marL="0" indent="0">
              <a:buNone/>
            </a:pPr>
            <a:r>
              <a:rPr lang="cs-CZ" sz="2000" i="1" dirty="0"/>
              <a:t>Život </a:t>
            </a:r>
            <a:r>
              <a:rPr lang="cs-CZ" sz="2000" i="1" dirty="0" err="1"/>
              <a:t>Vernona</a:t>
            </a:r>
            <a:r>
              <a:rPr lang="cs-CZ" sz="2000" i="1" dirty="0"/>
              <a:t> </a:t>
            </a:r>
            <a:r>
              <a:rPr lang="cs-CZ" sz="2000" i="1" dirty="0" err="1"/>
              <a:t>Subutexe</a:t>
            </a:r>
            <a:r>
              <a:rPr lang="cs-CZ" sz="2000" i="1" dirty="0"/>
              <a:t> </a:t>
            </a:r>
            <a:r>
              <a:rPr lang="cs-CZ" sz="2000" dirty="0"/>
              <a:t>1, 2, 3. Přel. Petra Zikmundová. AM–Garamond, 2023–2024</a:t>
            </a:r>
          </a:p>
        </p:txBody>
      </p:sp>
    </p:spTree>
    <p:extLst>
      <p:ext uri="{BB962C8B-B14F-4D97-AF65-F5344CB8AC3E}">
        <p14:creationId xmlns:p14="http://schemas.microsoft.com/office/powerpoint/2010/main" val="9541636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489" y="216727"/>
            <a:ext cx="3709137" cy="894842"/>
          </a:xfrm>
        </p:spPr>
        <p:txBody>
          <a:bodyPr>
            <a:normAutofit fontScale="90000"/>
          </a:bodyPr>
          <a:lstStyle/>
          <a:p>
            <a:r>
              <a:rPr lang="en-US" sz="3500" dirty="0"/>
              <a:t>Michel Houellebecq </a:t>
            </a:r>
            <a:r>
              <a:rPr lang="en-US" sz="3500" dirty="0">
                <a:solidFill>
                  <a:schemeClr val="bg1">
                    <a:lumMod val="50000"/>
                  </a:schemeClr>
                </a:solidFill>
              </a:rPr>
              <a:t>(*1956)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94" y="1328296"/>
            <a:ext cx="3793336" cy="5529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i="1" dirty="0"/>
              <a:t>H.P. </a:t>
            </a:r>
            <a:r>
              <a:rPr lang="cs-CZ" sz="1400" i="1" dirty="0" err="1"/>
              <a:t>Lovecraft</a:t>
            </a:r>
            <a:r>
              <a:rPr lang="cs-CZ" sz="1400" i="1" dirty="0"/>
              <a:t>. Proti světu, proti životu</a:t>
            </a:r>
            <a:r>
              <a:rPr lang="cs-CZ" sz="1400" dirty="0"/>
              <a:t>. S předmluvou Stephena Kinga. Přel. Alan </a:t>
            </a:r>
            <a:r>
              <a:rPr lang="cs-CZ" sz="1400" dirty="0" err="1"/>
              <a:t>Beguivin</a:t>
            </a:r>
            <a:r>
              <a:rPr lang="cs-CZ" sz="1400" dirty="0"/>
              <a:t>. AM-</a:t>
            </a:r>
            <a:r>
              <a:rPr lang="en-US" sz="1400" dirty="0" err="1"/>
              <a:t>Vyšehrad</a:t>
            </a:r>
            <a:r>
              <a:rPr lang="en-US" sz="1400" dirty="0"/>
              <a:t>, 2024</a:t>
            </a:r>
            <a:endParaRPr lang="en-US" sz="1400" i="1" dirty="0"/>
          </a:p>
          <a:p>
            <a:pPr marL="0" indent="0">
              <a:buNone/>
            </a:pPr>
            <a:r>
              <a:rPr lang="en-US" sz="1400" i="1" dirty="0" err="1"/>
              <a:t>Zničit</a:t>
            </a:r>
            <a:r>
              <a:rPr lang="en-US" sz="1400" i="1" dirty="0"/>
              <a:t>. </a:t>
            </a:r>
            <a:r>
              <a:rPr lang="en-US" sz="1400" dirty="0" err="1"/>
              <a:t>Přel</a:t>
            </a:r>
            <a:r>
              <a:rPr lang="en-US" sz="1400" dirty="0"/>
              <a:t>. Alan </a:t>
            </a:r>
            <a:r>
              <a:rPr lang="en-US" sz="1400" dirty="0" err="1"/>
              <a:t>Beguivin</a:t>
            </a:r>
            <a:r>
              <a:rPr lang="en-US" sz="1400" dirty="0"/>
              <a:t>. EMG-Odeon, 2022</a:t>
            </a:r>
          </a:p>
          <a:p>
            <a:pPr marL="0" indent="0">
              <a:buNone/>
            </a:pPr>
            <a:r>
              <a:rPr lang="cs-CZ" sz="1400" dirty="0"/>
              <a:t>Michel </a:t>
            </a:r>
            <a:r>
              <a:rPr lang="cs-CZ" sz="1400" dirty="0" err="1"/>
              <a:t>Houellebecq</a:t>
            </a:r>
            <a:r>
              <a:rPr lang="cs-CZ" sz="1400" dirty="0"/>
              <a:t>, Bernard-Henri Lévy. </a:t>
            </a:r>
            <a:r>
              <a:rPr lang="cs-CZ" sz="1400" i="1" dirty="0"/>
              <a:t>Veřejní nepřátelé</a:t>
            </a:r>
            <a:r>
              <a:rPr lang="cs-CZ" sz="1400" dirty="0"/>
              <a:t>. Přel. Alan </a:t>
            </a:r>
            <a:r>
              <a:rPr lang="cs-CZ" sz="1400" dirty="0" err="1"/>
              <a:t>Beguivin</a:t>
            </a:r>
            <a:r>
              <a:rPr lang="cs-CZ" sz="1400" dirty="0"/>
              <a:t> .</a:t>
            </a:r>
            <a:r>
              <a:rPr lang="en-US" sz="1400" dirty="0"/>
              <a:t> </a:t>
            </a:r>
            <a:r>
              <a:rPr lang="en-US" sz="1400" dirty="0" err="1"/>
              <a:t>Vyšehrad</a:t>
            </a:r>
            <a:r>
              <a:rPr lang="en-US" sz="1400" dirty="0"/>
              <a:t>, 2022</a:t>
            </a:r>
            <a:endParaRPr lang="en-US" sz="1400" i="1" dirty="0"/>
          </a:p>
          <a:p>
            <a:pPr marL="0" indent="0">
              <a:buNone/>
            </a:pPr>
            <a:r>
              <a:rPr lang="en-US" sz="1400" i="1" dirty="0" err="1"/>
              <a:t>Eseje</a:t>
            </a:r>
            <a:r>
              <a:rPr lang="en-US" sz="1400" i="1" dirty="0"/>
              <a:t>. </a:t>
            </a:r>
            <a:r>
              <a:rPr lang="en-US" sz="1400" dirty="0" err="1"/>
              <a:t>Sestavil</a:t>
            </a:r>
            <a:r>
              <a:rPr lang="en-US" sz="1400" dirty="0"/>
              <a:t> a </a:t>
            </a:r>
            <a:r>
              <a:rPr lang="en-US" sz="1400" dirty="0" err="1"/>
              <a:t>přel</a:t>
            </a:r>
            <a:r>
              <a:rPr lang="en-US" sz="1400" dirty="0"/>
              <a:t>. Alan </a:t>
            </a:r>
            <a:r>
              <a:rPr lang="en-US" sz="1400" dirty="0" err="1"/>
              <a:t>Beguivin</a:t>
            </a:r>
            <a:r>
              <a:rPr lang="en-US" sz="1400" dirty="0"/>
              <a:t>. </a:t>
            </a:r>
            <a:r>
              <a:rPr lang="en-US" sz="1400" dirty="0" err="1"/>
              <a:t>Vyšehrad</a:t>
            </a:r>
            <a:r>
              <a:rPr lang="en-US" sz="1400" dirty="0"/>
              <a:t>, 2020</a:t>
            </a:r>
            <a:endParaRPr lang="en-US" sz="1400" i="1" dirty="0"/>
          </a:p>
          <a:p>
            <a:pPr marL="0" indent="0">
              <a:buNone/>
            </a:pPr>
            <a:r>
              <a:rPr lang="en-US" sz="1400" i="1" dirty="0"/>
              <a:t>Serotonin. </a:t>
            </a:r>
            <a:r>
              <a:rPr lang="en-US" sz="1400" dirty="0" err="1"/>
              <a:t>Přel</a:t>
            </a:r>
            <a:r>
              <a:rPr lang="en-US" sz="1400" dirty="0"/>
              <a:t>. Alan </a:t>
            </a:r>
            <a:r>
              <a:rPr lang="en-US" sz="1400" dirty="0" err="1"/>
              <a:t>Beguivin</a:t>
            </a:r>
            <a:r>
              <a:rPr lang="en-US" sz="1400" dirty="0"/>
              <a:t>. EMG-Odeon, 2019</a:t>
            </a:r>
            <a:endParaRPr lang="en-US" sz="1400" i="1" dirty="0"/>
          </a:p>
          <a:p>
            <a:pPr marL="0" indent="0">
              <a:buNone/>
            </a:pPr>
            <a:r>
              <a:rPr lang="en-US" sz="1400" i="1" dirty="0" err="1"/>
              <a:t>Podvolení</a:t>
            </a:r>
            <a:r>
              <a:rPr lang="en-US" sz="1400" i="1" dirty="0"/>
              <a:t>. </a:t>
            </a:r>
            <a:r>
              <a:rPr lang="en-US" sz="1400" dirty="0" err="1"/>
              <a:t>Přel</a:t>
            </a:r>
            <a:r>
              <a:rPr lang="en-US" sz="1400" dirty="0"/>
              <a:t>. Alan </a:t>
            </a:r>
            <a:r>
              <a:rPr lang="en-US" sz="1400" dirty="0" err="1"/>
              <a:t>Beguivin</a:t>
            </a:r>
            <a:r>
              <a:rPr lang="en-US" sz="1400" dirty="0"/>
              <a:t>. EMG-Odeon, 2015</a:t>
            </a:r>
          </a:p>
          <a:p>
            <a:pPr marL="0" indent="0">
              <a:buNone/>
            </a:pPr>
            <a:r>
              <a:rPr lang="en-US" sz="1400" i="1" dirty="0"/>
              <a:t>Mapa a </a:t>
            </a:r>
            <a:r>
              <a:rPr lang="en-US" sz="1400" i="1" dirty="0" err="1"/>
              <a:t>území</a:t>
            </a:r>
            <a:r>
              <a:rPr lang="en-US" sz="1400" i="1" dirty="0"/>
              <a:t>. </a:t>
            </a:r>
            <a:r>
              <a:rPr lang="en-US" sz="1400" dirty="0" err="1"/>
              <a:t>Přel</a:t>
            </a:r>
            <a:r>
              <a:rPr lang="en-US" sz="1400" dirty="0"/>
              <a:t>. Alan </a:t>
            </a:r>
            <a:r>
              <a:rPr lang="en-US" sz="1400" dirty="0" err="1"/>
              <a:t>Beguivin</a:t>
            </a:r>
            <a:r>
              <a:rPr lang="en-US" sz="1400" dirty="0"/>
              <a:t>. EMG-Odeon, 2012, 2019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(Prix Goncourt 2010)</a:t>
            </a:r>
          </a:p>
          <a:p>
            <a:pPr marL="0" indent="0">
              <a:buNone/>
            </a:pPr>
            <a:r>
              <a:rPr lang="en-US" sz="1400" i="1" dirty="0" err="1"/>
              <a:t>Platforma</a:t>
            </a:r>
            <a:r>
              <a:rPr lang="en-US" sz="1400" i="1" dirty="0"/>
              <a:t>. </a:t>
            </a:r>
            <a:r>
              <a:rPr lang="en-US" sz="1400" dirty="0" err="1"/>
              <a:t>Přel</a:t>
            </a:r>
            <a:r>
              <a:rPr lang="en-US" sz="1400" dirty="0"/>
              <a:t>. Alan </a:t>
            </a:r>
            <a:r>
              <a:rPr lang="en-US" sz="1400" dirty="0" err="1"/>
              <a:t>Beguivin</a:t>
            </a:r>
            <a:r>
              <a:rPr lang="en-US" sz="1400" dirty="0"/>
              <a:t>. Garamond, 2008, 2013; EMG-Odeon, 2020</a:t>
            </a:r>
          </a:p>
          <a:p>
            <a:pPr marL="0" indent="0">
              <a:buNone/>
            </a:pPr>
            <a:r>
              <a:rPr lang="en-US" sz="1400" i="1" dirty="0" err="1"/>
              <a:t>Možnost</a:t>
            </a:r>
            <a:r>
              <a:rPr lang="en-US" sz="1400" i="1" dirty="0"/>
              <a:t> </a:t>
            </a:r>
            <a:r>
              <a:rPr lang="en-US" sz="1400" i="1" dirty="0" err="1"/>
              <a:t>ostrova</a:t>
            </a:r>
            <a:r>
              <a:rPr lang="en-US" sz="1400" i="1" dirty="0"/>
              <a:t>. </a:t>
            </a:r>
            <a:r>
              <a:rPr lang="en-US" sz="1400" dirty="0" err="1"/>
              <a:t>Přel</a:t>
            </a:r>
            <a:r>
              <a:rPr lang="en-US" sz="1400" dirty="0"/>
              <a:t>. Jovanka </a:t>
            </a:r>
            <a:r>
              <a:rPr lang="en-US" sz="1400" dirty="0" err="1"/>
              <a:t>Šotolová</a:t>
            </a:r>
            <a:r>
              <a:rPr lang="en-US" sz="1400" dirty="0"/>
              <a:t>. EMG-Odeon, 2007</a:t>
            </a:r>
          </a:p>
          <a:p>
            <a:pPr marL="0" indent="0">
              <a:buNone/>
            </a:pPr>
            <a:r>
              <a:rPr lang="en-US" sz="1400" i="1" dirty="0" err="1"/>
              <a:t>Elementární</a:t>
            </a:r>
            <a:r>
              <a:rPr lang="en-US" sz="1400" i="1" dirty="0"/>
              <a:t> </a:t>
            </a:r>
            <a:r>
              <a:rPr lang="en-US" sz="1400" i="1" dirty="0" err="1"/>
              <a:t>částice</a:t>
            </a:r>
            <a:r>
              <a:rPr lang="en-US" sz="1400" i="1" dirty="0"/>
              <a:t>. </a:t>
            </a:r>
            <a:r>
              <a:rPr lang="en-US" sz="1400" dirty="0" err="1"/>
              <a:t>Přel</a:t>
            </a:r>
            <a:r>
              <a:rPr lang="en-US" sz="1400" dirty="0"/>
              <a:t>. Alan </a:t>
            </a:r>
            <a:r>
              <a:rPr lang="en-US" sz="1400" dirty="0" err="1"/>
              <a:t>Beguivin</a:t>
            </a:r>
            <a:r>
              <a:rPr lang="en-US" sz="1400" dirty="0"/>
              <a:t>. Garamond, 2007, 2013; EMG-Odeon, 2019</a:t>
            </a:r>
          </a:p>
          <a:p>
            <a:pPr marL="0" indent="0">
              <a:buNone/>
            </a:pPr>
            <a:r>
              <a:rPr lang="en-US" sz="1400" i="1" dirty="0" err="1"/>
              <a:t>Rozšíření</a:t>
            </a:r>
            <a:r>
              <a:rPr lang="en-US" sz="1400" i="1" dirty="0"/>
              <a:t> </a:t>
            </a:r>
            <a:r>
              <a:rPr lang="en-US" sz="1400" i="1" dirty="0" err="1"/>
              <a:t>bitevního</a:t>
            </a:r>
            <a:r>
              <a:rPr lang="en-US" sz="1400" i="1" dirty="0"/>
              <a:t> pole </a:t>
            </a:r>
            <a:r>
              <a:rPr lang="en-US" sz="1400" dirty="0"/>
              <a:t>(1994). </a:t>
            </a:r>
            <a:r>
              <a:rPr lang="en-US" sz="1400" dirty="0" err="1"/>
              <a:t>Přel</a:t>
            </a:r>
            <a:r>
              <a:rPr lang="en-US" sz="1400" dirty="0"/>
              <a:t>. Alan </a:t>
            </a:r>
            <a:r>
              <a:rPr lang="en-US" sz="1400" dirty="0" err="1"/>
              <a:t>Beguivin</a:t>
            </a:r>
            <a:r>
              <a:rPr lang="en-US" sz="1400" dirty="0"/>
              <a:t>. Mladá </a:t>
            </a:r>
            <a:r>
              <a:rPr lang="en-US" sz="1400" dirty="0" err="1"/>
              <a:t>fronta</a:t>
            </a:r>
            <a:r>
              <a:rPr lang="en-US" sz="1400" dirty="0"/>
              <a:t>, 2004. EMG-Odeon, 2012</a:t>
            </a:r>
          </a:p>
        </p:txBody>
      </p:sp>
      <p:pic>
        <p:nvPicPr>
          <p:cNvPr id="7" name="Obrázek 6" descr="Obsah obrázku mrak, text, obloha, snímek obrazovky&#10;&#10;Obsah generovaný pomocí AI může být nesprávný.">
            <a:extLst>
              <a:ext uri="{FF2B5EF4-FFF2-40B4-BE49-F238E27FC236}">
                <a16:creationId xmlns:a16="http://schemas.microsoft.com/office/drawing/2014/main" id="{CA601524-FCAF-BC9C-65BF-512BF1A1B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229" y="552741"/>
            <a:ext cx="2373279" cy="335051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8768609-F00F-9242-8767-550E54B62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351" y="2245583"/>
            <a:ext cx="2493839" cy="165766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6F12E79-E364-884C-9FD1-0427398C90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8626" y="4063564"/>
            <a:ext cx="1344467" cy="22279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2608" y="4061443"/>
            <a:ext cx="1381343" cy="2227974"/>
          </a:xfrm>
          <a:prstGeom prst="rect">
            <a:avLst/>
          </a:prstGeom>
        </p:spPr>
      </p:pic>
      <p:pic>
        <p:nvPicPr>
          <p:cNvPr id="10" name="Obrázek 9" descr="Obsah obrázku text, Lidská tvář, plakát, kniha&#10;&#10;Obsah generovaný pomocí AI může být nesprávný.">
            <a:extLst>
              <a:ext uri="{FF2B5EF4-FFF2-40B4-BE49-F238E27FC236}">
                <a16:creationId xmlns:a16="http://schemas.microsoft.com/office/drawing/2014/main" id="{4F88A39E-20B6-678D-BC99-8C4D11B724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1958" y="4059309"/>
            <a:ext cx="1578148" cy="222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771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E267A9A-3339-F8E6-CD25-1670F4B86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3AFAE2D-910C-D6B6-B735-E057CE24F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2140" y="1067039"/>
            <a:ext cx="3371996" cy="1350226"/>
          </a:xfrm>
        </p:spPr>
        <p:txBody>
          <a:bodyPr anchor="b">
            <a:normAutofit fontScale="90000"/>
          </a:bodyPr>
          <a:lstStyle/>
          <a:p>
            <a:r>
              <a:rPr lang="cs-CZ" dirty="0"/>
              <a:t>Constance </a:t>
            </a:r>
            <a:r>
              <a:rPr lang="cs-CZ" dirty="0" err="1"/>
              <a:t>Debré</a:t>
            </a:r>
            <a:r>
              <a:rPr lang="cs-CZ" dirty="0"/>
              <a:t>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1972)</a:t>
            </a:r>
          </a:p>
        </p:txBody>
      </p:sp>
      <p:pic>
        <p:nvPicPr>
          <p:cNvPr id="5" name="Obrázek 4" descr="Obsah obrázku text, snímek obrazovky, design&#10;&#10;Obsah generovaný pomocí AI může být nesprávný.">
            <a:extLst>
              <a:ext uri="{FF2B5EF4-FFF2-40B4-BE49-F238E27FC236}">
                <a16:creationId xmlns:a16="http://schemas.microsoft.com/office/drawing/2014/main" id="{44A881D2-DE8D-C25F-6CFA-441BC97C2F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4944"/>
          <a:stretch>
            <a:fillRect/>
          </a:stretch>
        </p:blipFill>
        <p:spPr>
          <a:xfrm>
            <a:off x="879506" y="1067039"/>
            <a:ext cx="3463894" cy="4648478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ADB7B9-81FD-52A1-7CFB-0918E07DC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2140" y="2501146"/>
            <a:ext cx="3371997" cy="3214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i="1" dirty="0"/>
              <a:t>Love </a:t>
            </a:r>
            <a:r>
              <a:rPr lang="cs-CZ" sz="2000" i="1" dirty="0" err="1"/>
              <a:t>me</a:t>
            </a:r>
            <a:r>
              <a:rPr lang="cs-CZ" sz="2000" i="1" dirty="0"/>
              <a:t> tender</a:t>
            </a:r>
            <a:br>
              <a:rPr lang="cs-CZ" sz="2000" i="1" dirty="0"/>
            </a:br>
            <a:r>
              <a:rPr lang="cs-CZ" sz="2000" dirty="0"/>
              <a:t>Přel. Petra Zikmundová. </a:t>
            </a:r>
            <a:r>
              <a:rPr lang="cs-CZ" sz="2000" dirty="0" err="1"/>
              <a:t>Tranzit.cz</a:t>
            </a:r>
            <a:r>
              <a:rPr lang="cs-CZ" sz="2000" dirty="0"/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177989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653779-B659-5846-84D2-C964CCA06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59" y="557190"/>
            <a:ext cx="3363369" cy="1686349"/>
          </a:xfrm>
        </p:spPr>
        <p:txBody>
          <a:bodyPr>
            <a:normAutofit/>
          </a:bodyPr>
          <a:lstStyle/>
          <a:p>
            <a:r>
              <a:rPr lang="cs-CZ" sz="3500" dirty="0"/>
              <a:t>Jean-Paul </a:t>
            </a:r>
            <a:r>
              <a:rPr lang="cs-CZ" sz="3500" dirty="0" err="1"/>
              <a:t>Dubois</a:t>
            </a:r>
            <a:br>
              <a:rPr lang="cs-CZ" sz="3500" dirty="0"/>
            </a:br>
            <a:r>
              <a:rPr lang="cs-CZ" sz="3500" dirty="0">
                <a:solidFill>
                  <a:schemeClr val="bg1">
                    <a:lumMod val="50000"/>
                  </a:schemeClr>
                </a:solidFill>
              </a:rPr>
              <a:t>(*1950)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72FC01-624B-5D49-9A82-AB1E2C164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59" y="2415254"/>
            <a:ext cx="3629674" cy="3885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i="1" dirty="0"/>
              <a:t>Původ slz </a:t>
            </a:r>
            <a:br>
              <a:rPr lang="cs-CZ" sz="1600" i="1" dirty="0"/>
            </a:br>
            <a:r>
              <a:rPr lang="cs-CZ" sz="1600" dirty="0"/>
              <a:t>Přel. Alexandra </a:t>
            </a:r>
            <a:r>
              <a:rPr lang="cs-CZ" sz="1600" dirty="0" err="1"/>
              <a:t>Pfimpflová</a:t>
            </a:r>
            <a:r>
              <a:rPr lang="cs-CZ" sz="1600" dirty="0"/>
              <a:t>. EMG-Odeon, 2025</a:t>
            </a:r>
            <a:endParaRPr lang="cs-CZ" sz="1600" i="1" dirty="0"/>
          </a:p>
          <a:p>
            <a:pPr marL="0" indent="0">
              <a:buNone/>
            </a:pPr>
            <a:r>
              <a:rPr lang="cs-CZ" sz="1600" i="1" dirty="0"/>
              <a:t>Na světě žijeme každý jinak</a:t>
            </a:r>
            <a:br>
              <a:rPr lang="cs-CZ" sz="1600" i="1" dirty="0"/>
            </a:br>
            <a:r>
              <a:rPr lang="cs-CZ" sz="1600" dirty="0"/>
              <a:t>Přel. Alexandra </a:t>
            </a:r>
            <a:r>
              <a:rPr lang="cs-CZ" sz="1600" dirty="0" err="1"/>
              <a:t>Pfimpflová</a:t>
            </a:r>
            <a:r>
              <a:rPr lang="cs-CZ" sz="1600" dirty="0"/>
              <a:t>. EMG-Odeon, 2020</a:t>
            </a:r>
            <a:br>
              <a:rPr lang="cs-CZ" sz="1600" i="1" dirty="0"/>
            </a:b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(Prix Goncourt, 2019)</a:t>
            </a:r>
          </a:p>
          <a:p>
            <a:pPr marL="0" indent="0">
              <a:buNone/>
            </a:pPr>
            <a:r>
              <a:rPr lang="cs-CZ" sz="1600" i="1" dirty="0"/>
              <a:t>To nemyslíte vážně, pane </a:t>
            </a:r>
            <a:r>
              <a:rPr lang="cs-CZ" sz="1600" i="1" dirty="0" err="1"/>
              <a:t>Tanner</a:t>
            </a:r>
            <a:br>
              <a:rPr lang="cs-CZ" sz="1600" i="1" dirty="0"/>
            </a:br>
            <a:r>
              <a:rPr lang="cs-CZ" sz="1600" dirty="0"/>
              <a:t>Přel. Pavla Doležalová a Zuzana Raková. CDK, 2014</a:t>
            </a:r>
          </a:p>
          <a:p>
            <a:pPr marL="0" indent="0">
              <a:buNone/>
            </a:pPr>
            <a:r>
              <a:rPr lang="cs-CZ" sz="1600" i="1" dirty="0"/>
              <a:t>Život po francouzsku</a:t>
            </a:r>
            <a:r>
              <a:rPr lang="cs-CZ" sz="1600" dirty="0"/>
              <a:t> </a:t>
            </a:r>
            <a:br>
              <a:rPr lang="cs-CZ" sz="1600" dirty="0"/>
            </a:br>
            <a:r>
              <a:rPr lang="cs-CZ" sz="1600" dirty="0"/>
              <a:t>Přel. Alexandra </a:t>
            </a:r>
            <a:r>
              <a:rPr lang="cs-CZ" sz="1600" dirty="0" err="1"/>
              <a:t>Pfimpflová</a:t>
            </a:r>
            <a:r>
              <a:rPr lang="cs-CZ" sz="1600" dirty="0"/>
              <a:t>, EMG-Odeon. 2006, 2020</a:t>
            </a:r>
            <a:br>
              <a:rPr lang="cs-CZ" sz="1600" dirty="0"/>
            </a:b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(Prix </a:t>
            </a:r>
            <a:r>
              <a:rPr lang="cs-CZ" sz="1600" dirty="0" err="1">
                <a:solidFill>
                  <a:schemeClr val="bg1">
                    <a:lumMod val="50000"/>
                  </a:schemeClr>
                </a:solidFill>
              </a:rPr>
              <a:t>Femina</a:t>
            </a: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, 2004)</a:t>
            </a:r>
          </a:p>
          <a:p>
            <a:pPr marL="0" indent="0">
              <a:buNone/>
            </a:pPr>
            <a:endParaRPr lang="cs-CZ" sz="1600" dirty="0"/>
          </a:p>
          <a:p>
            <a:endParaRPr lang="cs-CZ" sz="1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C76E38F-6241-354F-A093-2DC131802E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46" r="378"/>
          <a:stretch/>
        </p:blipFill>
        <p:spPr>
          <a:xfrm>
            <a:off x="3948599" y="178502"/>
            <a:ext cx="1471674" cy="2615184"/>
          </a:xfrm>
          <a:prstGeom prst="rect">
            <a:avLst/>
          </a:prstGeom>
        </p:spPr>
      </p:pic>
      <p:pic>
        <p:nvPicPr>
          <p:cNvPr id="8" name="Obrázek 7" descr="Obsah obrázku text, pták, vodní pták, křídlo&#10;&#10;Obsah generovaný pomocí AI může být nesprávný.">
            <a:extLst>
              <a:ext uri="{FF2B5EF4-FFF2-40B4-BE49-F238E27FC236}">
                <a16:creationId xmlns:a16="http://schemas.microsoft.com/office/drawing/2014/main" id="{5E593583-8DEF-542F-BF6D-FBA434F24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103" y="225803"/>
            <a:ext cx="1590574" cy="252058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C8FCDA4-2ED2-3A4E-88B0-9DBF419415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389" r="-1" b="8714"/>
          <a:stretch/>
        </p:blipFill>
        <p:spPr>
          <a:xfrm>
            <a:off x="7395744" y="579807"/>
            <a:ext cx="1590574" cy="1812573"/>
          </a:xfrm>
          <a:prstGeom prst="rect">
            <a:avLst/>
          </a:prstGeom>
        </p:spPr>
      </p:pic>
      <p:pic>
        <p:nvPicPr>
          <p:cNvPr id="6" name="Obrázek 5" descr="Obsah obrázku text, obloha&#10;&#10;Popis byl vytvořen automaticky">
            <a:extLst>
              <a:ext uri="{FF2B5EF4-FFF2-40B4-BE49-F238E27FC236}">
                <a16:creationId xmlns:a16="http://schemas.microsoft.com/office/drawing/2014/main" id="{2C438277-1CFE-E044-8D74-E283C88B52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4933" y="3136295"/>
            <a:ext cx="1590575" cy="2245517"/>
          </a:xfrm>
          <a:prstGeom prst="rect">
            <a:avLst/>
          </a:prstGeom>
        </p:spPr>
      </p:pic>
      <p:pic>
        <p:nvPicPr>
          <p:cNvPr id="10" name="Obrázek 9" descr="Obsah obrázku text, osoba, muž, elektronika&#10;&#10;Popis byl vytvořen automaticky">
            <a:extLst>
              <a:ext uri="{FF2B5EF4-FFF2-40B4-BE49-F238E27FC236}">
                <a16:creationId xmlns:a16="http://schemas.microsoft.com/office/drawing/2014/main" id="{A463BD41-2190-E64A-B54C-8C3AEDC2E0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7887" y="3136295"/>
            <a:ext cx="1590575" cy="224551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5F1CA80-3579-4540-9B3F-7F62AD5D24B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099" r="26038"/>
          <a:stretch/>
        </p:blipFill>
        <p:spPr>
          <a:xfrm>
            <a:off x="7505955" y="2951462"/>
            <a:ext cx="1381720" cy="261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1662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137" y="640263"/>
            <a:ext cx="4653738" cy="1344975"/>
          </a:xfrm>
        </p:spPr>
        <p:txBody>
          <a:bodyPr>
            <a:normAutofit/>
          </a:bodyPr>
          <a:lstStyle/>
          <a:p>
            <a:r>
              <a:rPr lang="en-US" sz="3500" dirty="0" err="1"/>
              <a:t>Sorj</a:t>
            </a:r>
            <a:r>
              <a:rPr lang="en-US" sz="3500" dirty="0"/>
              <a:t> </a:t>
            </a:r>
            <a:r>
              <a:rPr lang="en-US" sz="3500" dirty="0" err="1"/>
              <a:t>Chalandon</a:t>
            </a:r>
            <a:r>
              <a:rPr lang="en-US" sz="3500" dirty="0"/>
              <a:t> </a:t>
            </a:r>
            <a:r>
              <a:rPr lang="en-US" sz="3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(*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1952)</a:t>
            </a:r>
            <a:endParaRPr lang="en-US" sz="3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136" y="1842656"/>
            <a:ext cx="5571662" cy="4059380"/>
          </a:xfrm>
        </p:spPr>
        <p:txBody>
          <a:bodyPr>
            <a:normAutofit fontScale="77500" lnSpcReduction="20000"/>
          </a:bodyPr>
          <a:lstStyle/>
          <a:p>
            <a:endParaRPr lang="en-US" i="1" dirty="0"/>
          </a:p>
          <a:p>
            <a:pPr marL="0" indent="0">
              <a:buNone/>
            </a:pPr>
            <a:r>
              <a:rPr lang="en-US" i="1" dirty="0" err="1"/>
              <a:t>Můj</a:t>
            </a:r>
            <a:r>
              <a:rPr lang="en-US" i="1" dirty="0"/>
              <a:t> </a:t>
            </a:r>
            <a:r>
              <a:rPr lang="en-US" i="1" dirty="0" err="1"/>
              <a:t>zrádce</a:t>
            </a:r>
            <a:r>
              <a:rPr lang="en-US" dirty="0"/>
              <a:t>. </a:t>
            </a:r>
            <a:r>
              <a:rPr lang="en-US" dirty="0" err="1"/>
              <a:t>Přel</a:t>
            </a:r>
            <a:r>
              <a:rPr lang="en-US" dirty="0"/>
              <a:t>. </a:t>
            </a:r>
            <a:r>
              <a:rPr lang="en-US" dirty="0" err="1"/>
              <a:t>Danuše</a:t>
            </a:r>
            <a:r>
              <a:rPr lang="en-US" dirty="0"/>
              <a:t> </a:t>
            </a:r>
            <a:r>
              <a:rPr lang="en-US" dirty="0" err="1"/>
              <a:t>Navrátilová</a:t>
            </a:r>
            <a:r>
              <a:rPr lang="en-US" dirty="0"/>
              <a:t>. Argo, 2016</a:t>
            </a:r>
          </a:p>
          <a:p>
            <a:pPr marL="0" indent="0">
              <a:buNone/>
            </a:pPr>
            <a:r>
              <a:rPr lang="en-US" i="1" dirty="0" err="1"/>
              <a:t>Čtvrtá</a:t>
            </a:r>
            <a:r>
              <a:rPr lang="en-US" i="1" dirty="0"/>
              <a:t> </a:t>
            </a:r>
            <a:r>
              <a:rPr lang="en-US" i="1" dirty="0" err="1"/>
              <a:t>zeď</a:t>
            </a:r>
            <a:r>
              <a:rPr lang="en-US" dirty="0"/>
              <a:t>. </a:t>
            </a:r>
            <a:r>
              <a:rPr lang="en-US" dirty="0" err="1"/>
              <a:t>Přel</a:t>
            </a:r>
            <a:r>
              <a:rPr lang="en-US" dirty="0"/>
              <a:t>. </a:t>
            </a:r>
            <a:r>
              <a:rPr lang="en-US" dirty="0" err="1"/>
              <a:t>Danuše</a:t>
            </a:r>
            <a:r>
              <a:rPr lang="en-US" dirty="0"/>
              <a:t> </a:t>
            </a:r>
            <a:r>
              <a:rPr lang="en-US" dirty="0" err="1"/>
              <a:t>Navrátilová</a:t>
            </a:r>
            <a:r>
              <a:rPr lang="en-US" dirty="0"/>
              <a:t>. Argo, 2016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libanonská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občanská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válka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(Prix Goncourt des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lycéens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2013)</a:t>
            </a:r>
          </a:p>
          <a:p>
            <a:pPr marL="0" indent="0">
              <a:buNone/>
            </a:pPr>
            <a:r>
              <a:rPr lang="en-US" i="1" dirty="0" err="1"/>
              <a:t>Návrat</a:t>
            </a:r>
            <a:r>
              <a:rPr lang="en-US" i="1" dirty="0"/>
              <a:t> do </a:t>
            </a:r>
            <a:r>
              <a:rPr lang="en-US" i="1" dirty="0" err="1"/>
              <a:t>Killybegs</a:t>
            </a:r>
            <a:r>
              <a:rPr lang="en-US" dirty="0"/>
              <a:t>. </a:t>
            </a:r>
            <a:r>
              <a:rPr lang="en-US" dirty="0" err="1"/>
              <a:t>Přel</a:t>
            </a:r>
            <a:r>
              <a:rPr lang="en-US" dirty="0"/>
              <a:t>. </a:t>
            </a:r>
            <a:r>
              <a:rPr lang="en-US" dirty="0" err="1"/>
              <a:t>Danuše</a:t>
            </a:r>
            <a:r>
              <a:rPr lang="en-US" dirty="0"/>
              <a:t> </a:t>
            </a:r>
            <a:r>
              <a:rPr lang="en-US" dirty="0" err="1"/>
              <a:t>Navrátilová</a:t>
            </a:r>
            <a:r>
              <a:rPr lang="en-US" dirty="0"/>
              <a:t>. Argo, 2015 </a:t>
            </a:r>
            <a:br>
              <a:rPr lang="en-US" dirty="0"/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Grand prix du roman de l'Académie française 2011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nar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v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Tunisku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2006 Prix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Médicis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za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Une </a:t>
            </a:r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promesse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904" y="306909"/>
            <a:ext cx="1626325" cy="2286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4AB3AE1-3B1C-9F4A-9B1F-5654324BF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798" y="2828925"/>
            <a:ext cx="2400537" cy="33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17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FDD22F-4408-D78C-F549-CFBE34F6B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889" y="1128094"/>
            <a:ext cx="2965481" cy="1415270"/>
          </a:xfrm>
        </p:spPr>
        <p:txBody>
          <a:bodyPr anchor="t">
            <a:normAutofit/>
          </a:bodyPr>
          <a:lstStyle/>
          <a:p>
            <a:r>
              <a:rPr lang="cs-CZ" sz="2800" dirty="0"/>
              <a:t>Jean-Philippe </a:t>
            </a:r>
            <a:r>
              <a:rPr lang="cs-CZ" sz="2800" dirty="0" err="1"/>
              <a:t>Toussaint</a:t>
            </a:r>
            <a:r>
              <a:rPr lang="cs-CZ" sz="2800" dirty="0"/>
              <a:t> </a:t>
            </a:r>
            <a:r>
              <a:rPr lang="cs-CZ" sz="28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cs-CZ" sz="2800" dirty="0">
                <a:solidFill>
                  <a:schemeClr val="bg1">
                    <a:lumMod val="50000"/>
                  </a:schemeClr>
                </a:solidFill>
              </a:rPr>
              <a:t>1957)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0278AE-C62A-3610-2127-E5F5BEDC2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133527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ek 8" descr="Obsah obrázku text, plakát, Písmo, Grafika&#10;&#10;Obsah generovaný pomocí AI může být nesprávný.">
            <a:extLst>
              <a:ext uri="{FF2B5EF4-FFF2-40B4-BE49-F238E27FC236}">
                <a16:creationId xmlns:a16="http://schemas.microsoft.com/office/drawing/2014/main" id="{EFBC4432-2BA4-F030-B8EA-E4814F44C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96" y="1839947"/>
            <a:ext cx="2241344" cy="3164249"/>
          </a:xfrm>
          <a:prstGeom prst="rect">
            <a:avLst/>
          </a:prstGeom>
        </p:spPr>
      </p:pic>
      <p:pic>
        <p:nvPicPr>
          <p:cNvPr id="7" name="Obrázek 6" descr="Obsah obrázku text, snímek obrazovky, dřez, koupelna&#10;&#10;Obsah generovaný pomocí AI může být nesprávný.">
            <a:extLst>
              <a:ext uri="{FF2B5EF4-FFF2-40B4-BE49-F238E27FC236}">
                <a16:creationId xmlns:a16="http://schemas.microsoft.com/office/drawing/2014/main" id="{5CBEA18A-568D-BDEF-AB0C-F23E9B2DF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288" y="1086203"/>
            <a:ext cx="1589712" cy="224429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09140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 descr="Obsah obrázku text, snímek obrazovky, Písmo, design&#10;&#10;Obsah generovaný pomocí AI může být nesprávný.">
            <a:extLst>
              <a:ext uri="{FF2B5EF4-FFF2-40B4-BE49-F238E27FC236}">
                <a16:creationId xmlns:a16="http://schemas.microsoft.com/office/drawing/2014/main" id="{F85CFA29-299B-6740-DA9C-C286CD8835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2339" y="3522263"/>
            <a:ext cx="1591902" cy="218677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D1940E-E033-83E1-DC0C-2CCA5F773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889" y="2543364"/>
            <a:ext cx="2965481" cy="3599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700" i="1" dirty="0"/>
              <a:t>Flashdisk</a:t>
            </a:r>
            <a:r>
              <a:rPr lang="cs-CZ" sz="1700" dirty="0"/>
              <a:t>. Přel. Jovanka Šotolová. </a:t>
            </a:r>
            <a:r>
              <a:rPr lang="cs-CZ" sz="1700" dirty="0" err="1"/>
              <a:t>Fra</a:t>
            </a:r>
            <a:r>
              <a:rPr lang="cs-CZ" sz="1700" dirty="0"/>
              <a:t>, 2024</a:t>
            </a:r>
          </a:p>
          <a:p>
            <a:pPr marL="0" indent="0">
              <a:buNone/>
            </a:pPr>
            <a:r>
              <a:rPr lang="cs-CZ" sz="1700" i="1" dirty="0"/>
              <a:t>Koupelna</a:t>
            </a:r>
            <a:r>
              <a:rPr lang="cs-CZ" sz="1700" dirty="0"/>
              <a:t>. Přel. Jovanka Šotolová. </a:t>
            </a:r>
            <a:r>
              <a:rPr lang="cs-CZ" sz="1700" dirty="0" err="1"/>
              <a:t>Fra</a:t>
            </a:r>
            <a:r>
              <a:rPr lang="cs-CZ" sz="1700" dirty="0"/>
              <a:t>, 2013</a:t>
            </a:r>
          </a:p>
          <a:p>
            <a:pPr marL="0" indent="0">
              <a:buNone/>
            </a:pPr>
            <a:endParaRPr lang="cs-CZ" sz="1700" i="1" dirty="0"/>
          </a:p>
          <a:p>
            <a:pPr marL="0" indent="0">
              <a:buNone/>
            </a:pPr>
            <a:r>
              <a:rPr lang="cs-CZ" sz="1700" i="1" dirty="0" err="1"/>
              <a:t>L‘Échiquier</a:t>
            </a:r>
            <a:r>
              <a:rPr lang="cs-CZ" sz="1700" dirty="0"/>
              <a:t>. Les </a:t>
            </a:r>
            <a:r>
              <a:rPr lang="cs-CZ" sz="1700" dirty="0" err="1"/>
              <a:t>Éditions</a:t>
            </a:r>
            <a:r>
              <a:rPr lang="cs-CZ" sz="1700" dirty="0"/>
              <a:t> de </a:t>
            </a:r>
            <a:r>
              <a:rPr lang="cs-CZ" sz="1700" dirty="0" err="1"/>
              <a:t>Minuit</a:t>
            </a:r>
            <a:r>
              <a:rPr lang="cs-CZ" sz="1700" dirty="0"/>
              <a:t>, 2023</a:t>
            </a:r>
          </a:p>
          <a:p>
            <a:pPr marL="0" indent="0">
              <a:buNone/>
            </a:pPr>
            <a:r>
              <a:rPr lang="cs-CZ" sz="1700" dirty="0">
                <a:solidFill>
                  <a:schemeClr val="bg1">
                    <a:lumMod val="50000"/>
                  </a:schemeClr>
                </a:solidFill>
              </a:rPr>
              <a:t>Český Goncourt</a:t>
            </a:r>
          </a:p>
        </p:txBody>
      </p:sp>
    </p:spTree>
    <p:extLst>
      <p:ext uri="{BB962C8B-B14F-4D97-AF65-F5344CB8AC3E}">
        <p14:creationId xmlns:p14="http://schemas.microsoft.com/office/powerpoint/2010/main" val="21663783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3B85F9-9CA8-2B5F-4522-0B5D742E7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210138F-6758-4738-AB92-29E9BAD6F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040" y="1293963"/>
            <a:ext cx="3748725" cy="24590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b="1" dirty="0"/>
              <a:t>Vanessa </a:t>
            </a:r>
            <a:r>
              <a:rPr lang="en-US" sz="4200" b="1" dirty="0" err="1"/>
              <a:t>Springora</a:t>
            </a:r>
            <a:r>
              <a:rPr lang="en-US" sz="4200" b="1" dirty="0"/>
              <a:t> </a:t>
            </a:r>
            <a:r>
              <a:rPr lang="en-US" sz="4200" b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en-US" sz="4200" b="1" dirty="0">
                <a:solidFill>
                  <a:schemeClr val="bg1">
                    <a:lumMod val="50000"/>
                  </a:schemeClr>
                </a:solidFill>
              </a:rPr>
              <a:t>1972)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AB4064-BA02-53A6-2F4A-281816E3A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038" y="3874545"/>
            <a:ext cx="3748726" cy="149258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i="1" dirty="0" err="1"/>
              <a:t>Svolení</a:t>
            </a:r>
            <a:br>
              <a:rPr lang="en-US" sz="2000" i="1" dirty="0"/>
            </a:br>
            <a:r>
              <a:rPr lang="en-US" sz="2000" dirty="0" err="1"/>
              <a:t>Přel</a:t>
            </a:r>
            <a:r>
              <a:rPr lang="en-US" sz="2000" dirty="0"/>
              <a:t>. Tomáš Havel. Host, 2021</a:t>
            </a:r>
          </a:p>
        </p:txBody>
      </p:sp>
      <p:pic>
        <p:nvPicPr>
          <p:cNvPr id="5" name="Obrázek 4" descr="Obsah obrázku text, Lidská tvář, kniha, plakát&#10;&#10;Obsah generovaný pomocí AI může být nesprávný.">
            <a:extLst>
              <a:ext uri="{FF2B5EF4-FFF2-40B4-BE49-F238E27FC236}">
                <a16:creationId xmlns:a16="http://schemas.microsoft.com/office/drawing/2014/main" id="{68F2E876-B355-5CD8-6170-6677CB03E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28" y="563076"/>
            <a:ext cx="3983247" cy="562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14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7">
            <a:extLst>
              <a:ext uri="{FF2B5EF4-FFF2-40B4-BE49-F238E27FC236}">
                <a16:creationId xmlns:a16="http://schemas.microsoft.com/office/drawing/2014/main" id="{E6FFB8BF-E463-9DD6-8832-7A35E2B78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22" y="2269671"/>
            <a:ext cx="3840829" cy="23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18">
            <a:extLst>
              <a:ext uri="{FF2B5EF4-FFF2-40B4-BE49-F238E27FC236}">
                <a16:creationId xmlns:a16="http://schemas.microsoft.com/office/drawing/2014/main" id="{2FC63ECE-539C-4826-F50D-D55A9265B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439" y="2269671"/>
            <a:ext cx="3817939" cy="23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5A3A774E-510F-E080-1998-4F5AE724C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0C1C0C0-607B-269E-433E-41EDD100D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20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cs-CZ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</a:t>
            </a:r>
            <a:endParaRPr kumimoji="0" lang="fr-FR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93330DA-57F7-4034-1789-5708BAB6F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6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9666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oblečení, osoba, vysoké podpatky, Kotník&#10;&#10;Popis byl vytvořen automaticky">
            <a:extLst>
              <a:ext uri="{FF2B5EF4-FFF2-40B4-BE49-F238E27FC236}">
                <a16:creationId xmlns:a16="http://schemas.microsoft.com/office/drawing/2014/main" id="{02D278A1-59EC-678C-016C-218162BC4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19" y="1447586"/>
            <a:ext cx="2749580" cy="388176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4C7B9AD-ECEE-4E27-C62B-D2E8C262CEEE}"/>
              </a:ext>
            </a:extLst>
          </p:cNvPr>
          <p:cNvSpPr txBox="1"/>
          <p:nvPr/>
        </p:nvSpPr>
        <p:spPr>
          <a:xfrm>
            <a:off x="4577743" y="2757357"/>
            <a:ext cx="3914480" cy="2586169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3200" dirty="0"/>
              <a:t>Pascale Robert-</a:t>
            </a:r>
            <a:r>
              <a:rPr lang="en-US" sz="3200" dirty="0" err="1"/>
              <a:t>Diard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(*1961)</a:t>
            </a:r>
            <a:endParaRPr lang="en-US" sz="3200" dirty="0"/>
          </a:p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2000" i="1" dirty="0"/>
              <a:t>Malá </a:t>
            </a:r>
            <a:r>
              <a:rPr lang="en-US" sz="2000" i="1" dirty="0" err="1"/>
              <a:t>lhářka</a:t>
            </a:r>
            <a:br>
              <a:rPr lang="en-US" sz="2000" i="1" dirty="0"/>
            </a:br>
            <a:r>
              <a:rPr lang="en-US" sz="2000" dirty="0" err="1"/>
              <a:t>Přel</a:t>
            </a:r>
            <a:r>
              <a:rPr lang="en-US" sz="2000" dirty="0"/>
              <a:t>. Tomáš Havel. Argo, 2024</a:t>
            </a:r>
          </a:p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966547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B902CB9-C7DC-4673-B7D5-F22DCF0EC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39AD65F-F706-EC48-BE48-BA9E1B6D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37" y="413424"/>
            <a:ext cx="2999978" cy="1690798"/>
          </a:xfrm>
        </p:spPr>
        <p:txBody>
          <a:bodyPr>
            <a:normAutofit/>
          </a:bodyPr>
          <a:lstStyle/>
          <a:p>
            <a:r>
              <a:rPr lang="cs-CZ" sz="3500" dirty="0" err="1"/>
              <a:t>Édouard</a:t>
            </a:r>
            <a:r>
              <a:rPr lang="cs-CZ" sz="3500" dirty="0"/>
              <a:t> Louis </a:t>
            </a:r>
            <a:r>
              <a:rPr lang="cs-CZ" sz="3500" dirty="0">
                <a:solidFill>
                  <a:schemeClr val="bg1">
                    <a:lumMod val="50000"/>
                  </a:schemeClr>
                </a:solidFill>
              </a:rPr>
              <a:t>(*1992)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D8A287-FA9A-AA4A-AA78-CB8864C50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624" y="2104222"/>
            <a:ext cx="3221004" cy="4200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i="1" dirty="0" err="1"/>
              <a:t>Monique</a:t>
            </a:r>
            <a:r>
              <a:rPr lang="cs-CZ" sz="1600" i="1" dirty="0"/>
              <a:t> na útěku.</a:t>
            </a:r>
            <a:r>
              <a:rPr lang="cs-CZ" sz="1600" dirty="0"/>
              <a:t> </a:t>
            </a:r>
            <a:br>
              <a:rPr lang="cs-CZ" sz="1600" dirty="0"/>
            </a:br>
            <a:r>
              <a:rPr lang="cs-CZ" sz="1600" dirty="0"/>
              <a:t>Přel. Sára Vybíralová. Paseka, 2025</a:t>
            </a:r>
          </a:p>
          <a:p>
            <a:pPr marL="0" indent="0">
              <a:buNone/>
            </a:pPr>
            <a:r>
              <a:rPr lang="cs-CZ" sz="1600" dirty="0" err="1"/>
              <a:t>Ken</a:t>
            </a:r>
            <a:r>
              <a:rPr lang="cs-CZ" sz="1600" dirty="0"/>
              <a:t> </a:t>
            </a:r>
            <a:r>
              <a:rPr lang="cs-CZ" sz="1600" dirty="0" err="1"/>
              <a:t>Loach</a:t>
            </a:r>
            <a:r>
              <a:rPr lang="cs-CZ" sz="1600" dirty="0"/>
              <a:t>, </a:t>
            </a:r>
            <a:r>
              <a:rPr lang="cs-CZ" sz="1600" dirty="0" err="1"/>
              <a:t>Édouard</a:t>
            </a:r>
            <a:r>
              <a:rPr lang="cs-CZ" sz="1600" dirty="0"/>
              <a:t> Louis. </a:t>
            </a:r>
            <a:r>
              <a:rPr lang="cs-CZ" sz="1600" i="1" dirty="0"/>
              <a:t>Dialog o umění a politice.</a:t>
            </a:r>
            <a:br>
              <a:rPr lang="cs-CZ" sz="1600" i="1" dirty="0"/>
            </a:br>
            <a:r>
              <a:rPr lang="cs-CZ" sz="1600" dirty="0"/>
              <a:t>Přel. Sára Vybíralová. Paseka, 2024</a:t>
            </a:r>
          </a:p>
          <a:p>
            <a:pPr marL="0" indent="0">
              <a:buNone/>
            </a:pPr>
            <a:r>
              <a:rPr lang="cs-CZ" sz="1600" i="1" dirty="0"/>
              <a:t>Jak se stát jiným</a:t>
            </a:r>
            <a:br>
              <a:rPr lang="cs-CZ" sz="1600" i="1" dirty="0"/>
            </a:br>
            <a:r>
              <a:rPr lang="cs-CZ" sz="1600" dirty="0"/>
              <a:t>Přel. Sára Vybíralová. Paseka, 2023</a:t>
            </a:r>
          </a:p>
          <a:p>
            <a:pPr marL="0" indent="0">
              <a:buNone/>
            </a:pPr>
            <a:r>
              <a:rPr lang="cs-CZ" sz="1600" i="1" dirty="0"/>
              <a:t>Boje a proměny jedné ženy</a:t>
            </a:r>
            <a:br>
              <a:rPr lang="cs-CZ" sz="1600" i="1" dirty="0"/>
            </a:br>
            <a:r>
              <a:rPr lang="cs-CZ" sz="1600" dirty="0"/>
              <a:t>Přel. Sára Vybíralová. Paseka, 2022</a:t>
            </a:r>
          </a:p>
          <a:p>
            <a:pPr marL="0" indent="0">
              <a:buNone/>
            </a:pPr>
            <a:r>
              <a:rPr lang="cs-CZ" sz="1600" i="1" dirty="0"/>
              <a:t>Kdo zabil mého otce</a:t>
            </a:r>
            <a:br>
              <a:rPr lang="cs-CZ" sz="1600" i="1" dirty="0"/>
            </a:br>
            <a:r>
              <a:rPr lang="cs-CZ" sz="1600" dirty="0"/>
              <a:t>Přel. Sára Vybíralová. Paseka, 2021</a:t>
            </a:r>
            <a:endParaRPr lang="cs-CZ" sz="1600" i="1" dirty="0"/>
          </a:p>
          <a:p>
            <a:pPr marL="0" indent="0">
              <a:buNone/>
            </a:pPr>
            <a:r>
              <a:rPr lang="cs-CZ" sz="1600" i="1" dirty="0"/>
              <a:t>Dějiny násilí</a:t>
            </a:r>
            <a:br>
              <a:rPr lang="cs-CZ" sz="1600" i="1" dirty="0"/>
            </a:br>
            <a:r>
              <a:rPr lang="cs-CZ" sz="1600" dirty="0"/>
              <a:t>Přel. Sára Vybíralová. Paseka, 2019</a:t>
            </a:r>
            <a:endParaRPr lang="cs-CZ" sz="1600" i="1" dirty="0"/>
          </a:p>
          <a:p>
            <a:pPr marL="0" indent="0">
              <a:buNone/>
            </a:pPr>
            <a:r>
              <a:rPr lang="cs-CZ" sz="1600" i="1" dirty="0"/>
              <a:t>Skoncovat s </a:t>
            </a:r>
            <a:r>
              <a:rPr lang="cs-CZ" sz="1600" i="1" dirty="0" err="1"/>
              <a:t>Eddym</a:t>
            </a:r>
            <a:r>
              <a:rPr lang="cs-CZ" sz="1600" i="1" dirty="0"/>
              <a:t> B</a:t>
            </a:r>
            <a:r>
              <a:rPr lang="cs-CZ" sz="1600" dirty="0"/>
              <a:t>. </a:t>
            </a:r>
            <a:br>
              <a:rPr lang="cs-CZ" sz="1600" dirty="0"/>
            </a:br>
            <a:r>
              <a:rPr lang="cs-CZ" sz="1600" dirty="0"/>
              <a:t>Přel. Sára Vybíralová. Paseka, 2017</a:t>
            </a:r>
          </a:p>
        </p:txBody>
      </p:sp>
      <p:pic>
        <p:nvPicPr>
          <p:cNvPr id="8" name="Obrázek 7" descr="Obsah obrázku osoba, oblečení, muž, text&#10;&#10;Obsah generovaný pomocí AI může být nesprávný.">
            <a:extLst>
              <a:ext uri="{FF2B5EF4-FFF2-40B4-BE49-F238E27FC236}">
                <a16:creationId xmlns:a16="http://schemas.microsoft.com/office/drawing/2014/main" id="{B0922898-ACA0-7FC4-298D-DD4ADE1B2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229" y="552741"/>
            <a:ext cx="2373279" cy="335051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DD2FF90-45FB-8949-996B-AE8F4C91E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351" y="2243715"/>
            <a:ext cx="2493839" cy="165953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96A3F1E-81F5-4446-929A-F10395FF6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689" y="4063564"/>
            <a:ext cx="1444341" cy="2227974"/>
          </a:xfrm>
          <a:prstGeom prst="rect">
            <a:avLst/>
          </a:prstGeom>
        </p:spPr>
      </p:pic>
      <p:pic>
        <p:nvPicPr>
          <p:cNvPr id="10" name="Obrázek 9" descr="Obsah obrázku nábytek, text, stůl, židle&#10;&#10;Obsah generovaný pomocí AI může být nesprávný.">
            <a:extLst>
              <a:ext uri="{FF2B5EF4-FFF2-40B4-BE49-F238E27FC236}">
                <a16:creationId xmlns:a16="http://schemas.microsoft.com/office/drawing/2014/main" id="{F20F5874-30FA-ADD9-9E37-EDC603AD33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4206" y="4061443"/>
            <a:ext cx="1578148" cy="222797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83D9E42-F286-9240-AD6A-C70289EBC6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1958" y="4059309"/>
            <a:ext cx="1578148" cy="222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756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B65277-82C6-6D08-6DCA-4A7DCC3B7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5FE303F-9D52-E8D3-078E-4EF46A669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0101" y="603504"/>
            <a:ext cx="4183427" cy="1527048"/>
          </a:xfrm>
        </p:spPr>
        <p:txBody>
          <a:bodyPr anchor="b">
            <a:normAutofit/>
          </a:bodyPr>
          <a:lstStyle/>
          <a:p>
            <a:r>
              <a:rPr lang="cs-CZ" dirty="0"/>
              <a:t>Philippe </a:t>
            </a:r>
            <a:r>
              <a:rPr lang="cs-CZ" dirty="0" err="1"/>
              <a:t>Besson</a:t>
            </a:r>
            <a:r>
              <a:rPr lang="cs-CZ" dirty="0"/>
              <a:t>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1967)</a:t>
            </a:r>
          </a:p>
        </p:txBody>
      </p:sp>
      <p:pic>
        <p:nvPicPr>
          <p:cNvPr id="5" name="Obrázek 4" descr="Obsah obrázku snímek obrazovky, kniha, text, účes&#10;&#10;Obsah generovaný pomocí AI může být nesprávný.">
            <a:extLst>
              <a:ext uri="{FF2B5EF4-FFF2-40B4-BE49-F238E27FC236}">
                <a16:creationId xmlns:a16="http://schemas.microsoft.com/office/drawing/2014/main" id="{6F0F6071-F580-C842-4B53-B09360120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86" y="964750"/>
            <a:ext cx="3511129" cy="4956886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55E576-F26C-CE47-D89E-FDFA3001D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101" y="2212848"/>
            <a:ext cx="4183427" cy="4096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i="1" dirty="0"/>
              <a:t>Nech těch lží</a:t>
            </a:r>
            <a:br>
              <a:rPr lang="cs-CZ" sz="2000" i="1" dirty="0"/>
            </a:br>
            <a:r>
              <a:rPr lang="cs-CZ" sz="2000" dirty="0"/>
              <a:t>Přel. Markéta Krušinová. Paseka, 2024</a:t>
            </a:r>
          </a:p>
          <a:p>
            <a:pPr marL="0" indent="0">
              <a:buNone/>
            </a:pPr>
            <a:r>
              <a:rPr lang="cs-CZ" sz="2000" i="1" dirty="0"/>
              <a:t>Florenťan</a:t>
            </a:r>
            <a:br>
              <a:rPr lang="cs-CZ" sz="2000" i="1" dirty="0"/>
            </a:br>
            <a:r>
              <a:rPr lang="cs-CZ" sz="2000" dirty="0"/>
              <a:t>Přel. Martina Sládková. Baronet, 2005</a:t>
            </a:r>
          </a:p>
        </p:txBody>
      </p:sp>
    </p:spTree>
    <p:extLst>
      <p:ext uri="{BB962C8B-B14F-4D97-AF65-F5344CB8AC3E}">
        <p14:creationId xmlns:p14="http://schemas.microsoft.com/office/powerpoint/2010/main" val="22990988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E90756-F4DF-26F6-6E0D-3515C47C9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39" y="374929"/>
            <a:ext cx="5439027" cy="1035934"/>
          </a:xfrm>
        </p:spPr>
        <p:txBody>
          <a:bodyPr anchor="b">
            <a:normAutofit/>
          </a:bodyPr>
          <a:lstStyle/>
          <a:p>
            <a:r>
              <a:rPr lang="cs-CZ" sz="2800" dirty="0"/>
              <a:t>Pauline </a:t>
            </a:r>
            <a:r>
              <a:rPr lang="cs-CZ" sz="2800" dirty="0" err="1"/>
              <a:t>Delabroy-Allard</a:t>
            </a:r>
            <a:r>
              <a:rPr lang="cs-CZ" sz="2800" dirty="0"/>
              <a:t> </a:t>
            </a:r>
            <a:r>
              <a:rPr lang="cs-CZ" sz="28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cs-CZ" sz="2800" dirty="0">
                <a:solidFill>
                  <a:schemeClr val="bg1">
                    <a:lumMod val="50000"/>
                  </a:schemeClr>
                </a:solidFill>
              </a:rPr>
              <a:t>1988)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811F9B-58D5-1481-0A44-C646C0394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635" y="1834870"/>
            <a:ext cx="2465880" cy="335787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2000" i="1" dirty="0"/>
              <a:t>Kdo ví</a:t>
            </a:r>
            <a:br>
              <a:rPr lang="cs-CZ" sz="2000" i="1" dirty="0"/>
            </a:br>
            <a:r>
              <a:rPr lang="cs-CZ" sz="2000" dirty="0"/>
              <a:t>Přel. Vendula </a:t>
            </a:r>
            <a:r>
              <a:rPr lang="cs-CZ" sz="2000" dirty="0" err="1"/>
              <a:t>Něchajenko</a:t>
            </a:r>
            <a:r>
              <a:rPr lang="cs-CZ" sz="2000" dirty="0"/>
              <a:t>. </a:t>
            </a:r>
            <a:r>
              <a:rPr lang="cs-CZ" sz="2000" dirty="0" err="1"/>
              <a:t>Ilustr</a:t>
            </a:r>
            <a:r>
              <a:rPr lang="cs-CZ" sz="2000" dirty="0"/>
              <a:t>. Juliana </a:t>
            </a:r>
            <a:r>
              <a:rPr lang="cs-CZ" sz="2000" dirty="0" err="1"/>
              <a:t>Chomová</a:t>
            </a:r>
            <a:r>
              <a:rPr lang="cs-CZ" sz="2000" dirty="0"/>
              <a:t>. Incipit, 2023</a:t>
            </a:r>
          </a:p>
          <a:p>
            <a:pPr marL="0" indent="0">
              <a:buNone/>
            </a:pPr>
            <a:r>
              <a:rPr lang="cs-CZ" sz="2000" i="1" dirty="0"/>
              <a:t>Taková je Sarah</a:t>
            </a:r>
            <a:br>
              <a:rPr lang="cs-CZ" sz="2000" i="1" dirty="0"/>
            </a:br>
            <a:r>
              <a:rPr lang="cs-CZ" sz="2000" dirty="0"/>
              <a:t>Přel. Vendula Pazderová. </a:t>
            </a:r>
            <a:r>
              <a:rPr lang="cs-CZ" sz="2000" dirty="0" err="1"/>
              <a:t>Ilustr</a:t>
            </a:r>
            <a:r>
              <a:rPr lang="cs-CZ" sz="2000" dirty="0"/>
              <a:t>. Adéla Marie Jirků. Incipit, 2021</a:t>
            </a:r>
          </a:p>
        </p:txBody>
      </p:sp>
      <p:pic>
        <p:nvPicPr>
          <p:cNvPr id="7" name="Obrázek 6" descr="Obsah obrázku plakát, text, Grafika, grafický design&#10;&#10;Obsah generovaný pomocí AI může být nesprávný.">
            <a:extLst>
              <a:ext uri="{FF2B5EF4-FFF2-40B4-BE49-F238E27FC236}">
                <a16:creationId xmlns:a16="http://schemas.microsoft.com/office/drawing/2014/main" id="{40A2EE33-1D96-F019-29D3-C86E8F517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853" y="1688379"/>
            <a:ext cx="2465880" cy="3481241"/>
          </a:xfrm>
          <a:prstGeom prst="rect">
            <a:avLst/>
          </a:prstGeom>
        </p:spPr>
      </p:pic>
      <p:pic>
        <p:nvPicPr>
          <p:cNvPr id="5" name="Obrázek 4" descr="Obsah obrázku text, kniha, snímek obrazovky, Písmo&#10;&#10;Obsah generovaný pomocí AI může být nesprávný.">
            <a:extLst>
              <a:ext uri="{FF2B5EF4-FFF2-40B4-BE49-F238E27FC236}">
                <a16:creationId xmlns:a16="http://schemas.microsoft.com/office/drawing/2014/main" id="{A45B8E6D-4FB9-2BE6-F753-9439A2C78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835" y="1665251"/>
            <a:ext cx="2498644" cy="352749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92AA144-DDFF-C43B-6866-516C9091D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737460"/>
            <a:ext cx="9144000" cy="123364"/>
            <a:chOff x="1" y="6737460"/>
            <a:chExt cx="12192000" cy="12336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6557A69-9517-26A8-EF3F-E65057EEC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7C5987E-7AB5-0A21-D727-68B38B342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05497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CCFB1940-D2C7-2E70-9C73-D3AB179DAD13}"/>
              </a:ext>
            </a:extLst>
          </p:cNvPr>
          <p:cNvSpPr txBox="1"/>
          <p:nvPr/>
        </p:nvSpPr>
        <p:spPr>
          <a:xfrm>
            <a:off x="300022" y="1676653"/>
            <a:ext cx="2718600" cy="3897881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3200" dirty="0"/>
              <a:t>Muriel Barbery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(*1969)</a:t>
            </a:r>
          </a:p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2000" i="1" dirty="0"/>
          </a:p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2000" i="1" dirty="0" err="1"/>
              <a:t>Nesčetně</a:t>
            </a:r>
            <a:r>
              <a:rPr lang="en-US" sz="2000" i="1" dirty="0"/>
              <a:t> </a:t>
            </a:r>
            <a:r>
              <a:rPr lang="en-US" sz="2000" i="1" dirty="0" err="1"/>
              <a:t>hvězd</a:t>
            </a:r>
            <a:br>
              <a:rPr lang="en-US" sz="2000" i="1" dirty="0"/>
            </a:br>
            <a:r>
              <a:rPr lang="en-US" sz="2000" dirty="0" err="1"/>
              <a:t>Přel</a:t>
            </a:r>
            <a:r>
              <a:rPr lang="en-US" sz="2000" dirty="0"/>
              <a:t>. Eva Sládková, Host, 2023, 224 s.</a:t>
            </a:r>
          </a:p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2000" i="1" dirty="0"/>
              <a:t>Růže </a:t>
            </a:r>
            <a:r>
              <a:rPr lang="en-US" sz="2000" i="1" dirty="0" err="1"/>
              <a:t>sama</a:t>
            </a:r>
            <a:br>
              <a:rPr lang="en-US" sz="2000" i="1" dirty="0"/>
            </a:br>
            <a:r>
              <a:rPr lang="en-US" sz="2000" dirty="0" err="1"/>
              <a:t>Přel</a:t>
            </a:r>
            <a:r>
              <a:rPr lang="en-US" sz="2000" dirty="0"/>
              <a:t>. Eva Sládková, Host, 2021, 180 s.</a:t>
            </a:r>
          </a:p>
        </p:txBody>
      </p:sp>
      <p:pic>
        <p:nvPicPr>
          <p:cNvPr id="5" name="Obrázek 4" descr="Obsah obrázku text, plakát, Leták, grafický design&#10;&#10;Popis byl vytvořen automaticky">
            <a:extLst>
              <a:ext uri="{FF2B5EF4-FFF2-40B4-BE49-F238E27FC236}">
                <a16:creationId xmlns:a16="http://schemas.microsoft.com/office/drawing/2014/main" id="{666C09BE-38E7-A924-0B0A-28FD8E201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27" y="1676653"/>
            <a:ext cx="2280006" cy="3504695"/>
          </a:xfrm>
          <a:prstGeom prst="rect">
            <a:avLst/>
          </a:prstGeom>
        </p:spPr>
      </p:pic>
      <p:pic>
        <p:nvPicPr>
          <p:cNvPr id="7" name="Obrázek 6" descr="Obsah obrázku text, savec&#10;&#10;Popis byl vytvořen automaticky">
            <a:extLst>
              <a:ext uri="{FF2B5EF4-FFF2-40B4-BE49-F238E27FC236}">
                <a16:creationId xmlns:a16="http://schemas.microsoft.com/office/drawing/2014/main" id="{6C12F981-7412-B0C1-AE6A-4F845B7C4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911" y="1676653"/>
            <a:ext cx="2482493" cy="350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415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B65277-82C6-6D08-6DCA-4A7DCC3B7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0D5FC53-77F1-406D-12CD-4753113C0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0101" y="603504"/>
            <a:ext cx="4183427" cy="1527048"/>
          </a:xfrm>
        </p:spPr>
        <p:txBody>
          <a:bodyPr anchor="b">
            <a:normAutofit/>
          </a:bodyPr>
          <a:lstStyle/>
          <a:p>
            <a:r>
              <a:rPr lang="cs-CZ" dirty="0" err="1"/>
              <a:t>Maylis</a:t>
            </a:r>
            <a:r>
              <a:rPr lang="cs-CZ" dirty="0"/>
              <a:t> de </a:t>
            </a:r>
            <a:r>
              <a:rPr lang="cs-CZ" dirty="0" err="1"/>
              <a:t>Kerangal</a:t>
            </a:r>
            <a:r>
              <a:rPr lang="cs-CZ" dirty="0"/>
              <a:t>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1967)</a:t>
            </a:r>
          </a:p>
        </p:txBody>
      </p:sp>
      <p:pic>
        <p:nvPicPr>
          <p:cNvPr id="5" name="Obrázek 4" descr="Obsah obrázku text, plakát, grafický design, Grafika&#10;&#10;Obsah generovaný pomocí AI může být nesprávný.">
            <a:extLst>
              <a:ext uri="{FF2B5EF4-FFF2-40B4-BE49-F238E27FC236}">
                <a16:creationId xmlns:a16="http://schemas.microsoft.com/office/drawing/2014/main" id="{AC360862-CFC7-5F99-8E38-3A77E4CF0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86" y="964750"/>
            <a:ext cx="3511129" cy="4956886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C9716A-1066-D197-971A-D5144CF80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101" y="2212848"/>
            <a:ext cx="4183427" cy="4096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i="1" dirty="0"/>
              <a:t>Život za život</a:t>
            </a:r>
            <a:br>
              <a:rPr lang="cs-CZ" sz="2000" dirty="0"/>
            </a:br>
            <a:r>
              <a:rPr lang="cs-CZ" sz="2000" dirty="0"/>
              <a:t>Přel. Tomáš Havel. Maraton, 2023</a:t>
            </a:r>
          </a:p>
        </p:txBody>
      </p:sp>
    </p:spTree>
    <p:extLst>
      <p:ext uri="{BB962C8B-B14F-4D97-AF65-F5344CB8AC3E}">
        <p14:creationId xmlns:p14="http://schemas.microsoft.com/office/powerpoint/2010/main" val="9476569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skica, kresba, černobílá, umění&#10;&#10;Popis byl vytvořen automaticky">
            <a:extLst>
              <a:ext uri="{FF2B5EF4-FFF2-40B4-BE49-F238E27FC236}">
                <a16:creationId xmlns:a16="http://schemas.microsoft.com/office/drawing/2014/main" id="{4A0F146F-9146-D66D-37F7-F07BBB258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19" y="1447586"/>
            <a:ext cx="2749580" cy="388176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438ABAD-823B-150A-96F2-8ADC4EEBE1C2}"/>
              </a:ext>
            </a:extLst>
          </p:cNvPr>
          <p:cNvSpPr txBox="1"/>
          <p:nvPr/>
        </p:nvSpPr>
        <p:spPr>
          <a:xfrm>
            <a:off x="3977090" y="1123721"/>
            <a:ext cx="4515134" cy="4219806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cs-CZ" sz="3200" kern="100" dirty="0" err="1"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Agota</a:t>
            </a:r>
            <a:r>
              <a:rPr lang="cs-CZ" sz="3200" kern="100" dirty="0"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3200" kern="100" dirty="0" err="1"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Kristof</a:t>
            </a:r>
            <a:r>
              <a:rPr lang="cs-CZ" sz="3200" kern="100" dirty="0"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(1935-2011)</a:t>
            </a:r>
          </a:p>
          <a:p>
            <a:endParaRPr lang="cs-CZ" sz="1500" i="1" kern="100" dirty="0">
              <a:latin typeface="Cambria" panose="020405030504060302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cs-CZ" sz="1600" i="1" kern="100" dirty="0"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Včera</a:t>
            </a:r>
            <a:br>
              <a:rPr lang="cs-CZ" sz="1600" i="1" kern="100" dirty="0"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cs-CZ" sz="1600" kern="100" dirty="0"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Přel. Jan </a:t>
            </a:r>
            <a:r>
              <a:rPr lang="cs-CZ" sz="1600" kern="100" dirty="0" err="1"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Machonin</a:t>
            </a:r>
            <a:r>
              <a:rPr lang="cs-CZ" sz="1600" kern="100" dirty="0"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Akropolis, Praha, 2024</a:t>
            </a:r>
          </a:p>
          <a:p>
            <a:endParaRPr lang="cs-CZ" sz="1600" kern="100" dirty="0">
              <a:latin typeface="Cambria" panose="020405030504060302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600" kern="100" dirty="0">
              <a:latin typeface="Cambria" panose="020405030504060302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cs-CZ" sz="1600" i="1" kern="100" dirty="0"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Velký sešit</a:t>
            </a:r>
            <a:br>
              <a:rPr lang="cs-CZ" sz="1600" i="1" kern="100" dirty="0"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cs-CZ" sz="1600" kern="100" dirty="0"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Přel. Jan a Sergej </a:t>
            </a:r>
            <a:r>
              <a:rPr lang="cs-CZ" sz="1600" kern="100" dirty="0" err="1"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Machoninovi</a:t>
            </a:r>
            <a:r>
              <a:rPr lang="cs-CZ" sz="1600" kern="100" dirty="0"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cs-CZ" sz="1600" kern="100" dirty="0" err="1"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Mladáí</a:t>
            </a:r>
            <a:r>
              <a:rPr lang="cs-CZ" sz="1600" kern="100" dirty="0"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fronta, Praha, 1995, Havlíčkův Brod, </a:t>
            </a:r>
            <a:r>
              <a:rPr lang="cs-CZ" sz="1600" kern="100" dirty="0" err="1"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Petrkov</a:t>
            </a:r>
            <a:r>
              <a:rPr lang="cs-CZ" sz="1600" kern="100" dirty="0"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2014</a:t>
            </a:r>
          </a:p>
          <a:p>
            <a:endParaRPr lang="cs-CZ" sz="1600" kern="100" dirty="0">
              <a:latin typeface="Cambria" panose="020405030504060302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cs-CZ" sz="1600" i="1" kern="100" dirty="0"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Důkaz. Třetí lež</a:t>
            </a:r>
            <a:br>
              <a:rPr lang="cs-CZ" sz="1600" i="1" kern="100" dirty="0"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cs-CZ" sz="1600" kern="100" dirty="0"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Přel. Drahoslava Janderová a Jan </a:t>
            </a:r>
            <a:r>
              <a:rPr lang="cs-CZ" sz="1600" kern="100" dirty="0" err="1"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Machonin</a:t>
            </a:r>
            <a:r>
              <a:rPr lang="cs-CZ" sz="1600" kern="100" dirty="0"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Mladá fronta, Praha, 2001</a:t>
            </a:r>
          </a:p>
        </p:txBody>
      </p:sp>
    </p:spTree>
    <p:extLst>
      <p:ext uri="{BB962C8B-B14F-4D97-AF65-F5344CB8AC3E}">
        <p14:creationId xmlns:p14="http://schemas.microsoft.com/office/powerpoint/2010/main" val="15574587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7B65277-82C6-6D08-6DCA-4A7DCC3B7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442B910-E544-3493-9040-69ACD4C2A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603504"/>
            <a:ext cx="4396797" cy="1527048"/>
          </a:xfrm>
        </p:spPr>
        <p:txBody>
          <a:bodyPr anchor="b">
            <a:normAutofit/>
          </a:bodyPr>
          <a:lstStyle/>
          <a:p>
            <a:r>
              <a:rPr lang="cs-CZ" dirty="0"/>
              <a:t>Ruth </a:t>
            </a:r>
            <a:r>
              <a:rPr lang="cs-CZ" dirty="0" err="1"/>
              <a:t>Zylberman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1971)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BAFDDB-35B0-9B02-42A1-3A22F2821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486" y="2212848"/>
            <a:ext cx="4396797" cy="4096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i="1" dirty="0"/>
              <a:t>Autobiografie jednoho pařížského domu. Příběhy, osudy a deportace 1942-1944</a:t>
            </a:r>
            <a:r>
              <a:rPr lang="cs-CZ" sz="2000" dirty="0"/>
              <a:t>. Přel. Jan Petříček. Maraton, 2024</a:t>
            </a:r>
          </a:p>
        </p:txBody>
      </p:sp>
      <p:pic>
        <p:nvPicPr>
          <p:cNvPr id="6" name="Obrázek 5" descr="Obsah obrázku text, Písmo, snímek obrazovky, plakát&#10;&#10;Obsah generovaný pomocí AI může být nesprávný.">
            <a:extLst>
              <a:ext uri="{FF2B5EF4-FFF2-40B4-BE49-F238E27FC236}">
                <a16:creationId xmlns:a16="http://schemas.microsoft.com/office/drawing/2014/main" id="{43A0F052-B264-9BDA-504B-8E0408A26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546" y="964750"/>
            <a:ext cx="3511129" cy="495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229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806D90D-4195-BD06-D720-F0614B752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8" y="547815"/>
            <a:ext cx="3875389" cy="1680519"/>
          </a:xfrm>
        </p:spPr>
        <p:txBody>
          <a:bodyPr>
            <a:normAutofit/>
          </a:bodyPr>
          <a:lstStyle/>
          <a:p>
            <a:r>
              <a:rPr lang="cs-CZ" sz="3500" dirty="0"/>
              <a:t>In </a:t>
            </a:r>
            <a:r>
              <a:rPr lang="cs-CZ" sz="3500" dirty="0" err="1"/>
              <a:t>Koli</a:t>
            </a:r>
            <a:r>
              <a:rPr lang="cs-CZ" sz="3500" dirty="0"/>
              <a:t> Jean </a:t>
            </a:r>
            <a:r>
              <a:rPr lang="cs-CZ" sz="3500" dirty="0" err="1"/>
              <a:t>Bofane</a:t>
            </a:r>
            <a:r>
              <a:rPr lang="cs-CZ" sz="3500" dirty="0"/>
              <a:t> </a:t>
            </a:r>
            <a:r>
              <a:rPr lang="cs-CZ" sz="35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cs-CZ" sz="3500" dirty="0">
                <a:solidFill>
                  <a:schemeClr val="bg1">
                    <a:lumMod val="50000"/>
                  </a:schemeClr>
                </a:solidFill>
              </a:rPr>
              <a:t>1954) Kongo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C0808E-66FF-BD95-9D54-0B3CC8A3C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964" y="547815"/>
            <a:ext cx="3884220" cy="16805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1700" i="1"/>
              <a:t>Konžská matematika</a:t>
            </a:r>
            <a:r>
              <a:rPr lang="cs-CZ" sz="1700"/>
              <a:t> </a:t>
            </a:r>
          </a:p>
          <a:p>
            <a:pPr marL="0" indent="0">
              <a:buNone/>
            </a:pPr>
            <a:r>
              <a:rPr lang="cs-CZ" sz="1700"/>
              <a:t>Přel. Tomáš Havel. Dauphin, 2023</a:t>
            </a:r>
          </a:p>
        </p:txBody>
      </p:sp>
      <p:pic>
        <p:nvPicPr>
          <p:cNvPr id="6" name="Obrázek 5" descr="Obsah obrázku text, Písmo, mapa&#10;&#10;Obsah generovaný pomocí AI může být nesprávný.">
            <a:extLst>
              <a:ext uri="{FF2B5EF4-FFF2-40B4-BE49-F238E27FC236}">
                <a16:creationId xmlns:a16="http://schemas.microsoft.com/office/drawing/2014/main" id="{7D5FCEA1-DA21-6274-989A-00B626300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978" y="2421924"/>
            <a:ext cx="2628729" cy="3711146"/>
          </a:xfrm>
          <a:prstGeom prst="rect">
            <a:avLst/>
          </a:prstGeom>
        </p:spPr>
      </p:pic>
      <p:pic>
        <p:nvPicPr>
          <p:cNvPr id="8" name="Obrázek 7" descr="Obsah obrázku osoba, Lidská tvář, oblečení, muž&#10;&#10;Obsah generovaný pomocí AI může být nesprávný.">
            <a:extLst>
              <a:ext uri="{FF2B5EF4-FFF2-40B4-BE49-F238E27FC236}">
                <a16:creationId xmlns:a16="http://schemas.microsoft.com/office/drawing/2014/main" id="{13CBB895-BD1F-C60F-3290-AB13A9C88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795" y="2504713"/>
            <a:ext cx="3875389" cy="354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901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E867A1-E5E5-7D45-BDB2-13043D20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37" y="640263"/>
            <a:ext cx="5034855" cy="1344975"/>
          </a:xfrm>
        </p:spPr>
        <p:txBody>
          <a:bodyPr>
            <a:normAutofit/>
          </a:bodyPr>
          <a:lstStyle/>
          <a:p>
            <a:r>
              <a:rPr lang="cs-CZ" sz="3500" dirty="0"/>
              <a:t>Alain </a:t>
            </a:r>
            <a:r>
              <a:rPr lang="cs-CZ" sz="3500" dirty="0" err="1"/>
              <a:t>Mabanckou</a:t>
            </a:r>
            <a:r>
              <a:rPr lang="cs-CZ" sz="3500" dirty="0"/>
              <a:t> </a:t>
            </a:r>
            <a:r>
              <a:rPr lang="cs-CZ" sz="3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(*1966)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C5BA21-E97B-D947-A2D2-1152F65D3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57" y="1985238"/>
            <a:ext cx="6011704" cy="39765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 err="1"/>
              <a:t>Prasklej</a:t>
            </a:r>
            <a:r>
              <a:rPr lang="cs-CZ" i="1" dirty="0"/>
              <a:t> sklenička</a:t>
            </a:r>
            <a:br>
              <a:rPr lang="cs-CZ" i="1" dirty="0"/>
            </a:br>
            <a:r>
              <a:rPr lang="cs-CZ" dirty="0"/>
              <a:t>Přel. Tomáš </a:t>
            </a:r>
            <a:r>
              <a:rPr lang="cs-CZ" dirty="0" err="1"/>
              <a:t>Kybal</a:t>
            </a:r>
            <a:r>
              <a:rPr lang="cs-CZ" dirty="0"/>
              <a:t>. Dauphin, 2015</a:t>
            </a:r>
          </a:p>
          <a:p>
            <a:pPr marL="0" indent="0">
              <a:buNone/>
            </a:pPr>
            <a:r>
              <a:rPr lang="cs-CZ" i="1" dirty="0"/>
              <a:t>Paměti dikobraza</a:t>
            </a:r>
            <a:br>
              <a:rPr lang="cs-CZ" dirty="0"/>
            </a:br>
            <a:r>
              <a:rPr lang="cs-CZ" dirty="0"/>
              <a:t>Přel. Tomáš </a:t>
            </a:r>
            <a:r>
              <a:rPr lang="cs-CZ" dirty="0" err="1"/>
              <a:t>Kybal</a:t>
            </a:r>
            <a:r>
              <a:rPr lang="cs-CZ" dirty="0"/>
              <a:t>. Dauphin, 2018</a:t>
            </a:r>
            <a:br>
              <a:rPr lang="cs-CZ" dirty="0"/>
            </a:b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(Prix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Renaudot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2006)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nar. v Kongu, dnes žije v Kalifornii a v Paříži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288C110-F71E-0543-AA99-EE814F3E4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222" y="306909"/>
            <a:ext cx="1245428" cy="175825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8B4FDFC-2E95-4F41-AFD8-E937718EB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223" y="2386895"/>
            <a:ext cx="1234928" cy="174342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C798547-EFEB-4142-841D-5C1C7592B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9442" y="4452055"/>
            <a:ext cx="1249993" cy="176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92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Obrázek 19">
            <a:extLst>
              <a:ext uri="{FF2B5EF4-FFF2-40B4-BE49-F238E27FC236}">
                <a16:creationId xmlns:a16="http://schemas.microsoft.com/office/drawing/2014/main" id="{A83C1C42-7A89-F9E6-3B9F-DD7F8BA7C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809" y="2891830"/>
            <a:ext cx="5190227" cy="261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7A42AA30-165A-82D1-48CD-A21FE6425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6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D22FA37-83C7-6E53-D573-40BA5284478E}"/>
              </a:ext>
            </a:extLst>
          </p:cNvPr>
          <p:cNvSpPr txBox="1"/>
          <p:nvPr/>
        </p:nvSpPr>
        <p:spPr>
          <a:xfrm>
            <a:off x="488391" y="1253885"/>
            <a:ext cx="4122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fr-FR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České</a:t>
            </a:r>
            <a:r>
              <a:rPr kumimoji="0" lang="fr-FR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kumimoji="0" lang="fr-FR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překlady</a:t>
            </a:r>
            <a:r>
              <a:rPr kumimoji="0" lang="fr-FR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kumimoji="0" lang="fr-FR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francouzské</a:t>
            </a:r>
            <a:r>
              <a:rPr kumimoji="0" lang="fr-FR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kumimoji="0" lang="fr-FR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literatury</a:t>
            </a:r>
            <a:r>
              <a:rPr lang="fr-FR" altLang="cs-CZ" dirty="0">
                <a:latin typeface="Cambria" panose="02040503050406030204" pitchFamily="18" charset="0"/>
                <a:ea typeface="Times New Roman" panose="02020603050405020304" pitchFamily="18" charset="0"/>
              </a:rPr>
              <a:t>:</a:t>
            </a:r>
            <a:r>
              <a:rPr kumimoji="0" lang="fr-FR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br>
              <a:rPr kumimoji="0" lang="fr-FR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kumimoji="0" lang="fr-FR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knižní</a:t>
            </a:r>
            <a:r>
              <a:rPr kumimoji="0" lang="fr-FR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kumimoji="0" lang="fr-FR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vydání</a:t>
            </a:r>
            <a:r>
              <a:rPr kumimoji="0" lang="fr-FR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kumimoji="0" lang="fr-FR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mezi</a:t>
            </a:r>
            <a:r>
              <a:rPr kumimoji="0" lang="fr-FR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1877 a 2017</a:t>
            </a:r>
            <a:endParaRPr kumimoji="0" lang="fr-FR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1010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818CF48-0955-558C-039F-B9E1EAF41429}"/>
              </a:ext>
            </a:extLst>
          </p:cNvPr>
          <p:cNvSpPr txBox="1"/>
          <p:nvPr/>
        </p:nvSpPr>
        <p:spPr>
          <a:xfrm>
            <a:off x="440675" y="1619480"/>
            <a:ext cx="2566930" cy="3723751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2000" dirty="0"/>
              <a:t>Manu </a:t>
            </a:r>
            <a:r>
              <a:rPr lang="en-US" sz="2000" dirty="0" err="1"/>
              <a:t>Larcenet</a:t>
            </a:r>
            <a:r>
              <a:rPr lang="en-US" sz="2000" dirty="0"/>
              <a:t>. </a:t>
            </a:r>
            <a:r>
              <a:rPr lang="en-US" sz="2000" i="1" dirty="0"/>
              <a:t>Cesta</a:t>
            </a:r>
            <a:br>
              <a:rPr lang="en-US" sz="2000" i="1" dirty="0"/>
            </a:br>
            <a:r>
              <a:rPr lang="en-US" sz="2000" dirty="0" err="1"/>
              <a:t>Přel</a:t>
            </a:r>
            <a:r>
              <a:rPr lang="en-US" sz="2000" dirty="0"/>
              <a:t>. Jana B. </a:t>
            </a:r>
            <a:r>
              <a:rPr lang="en-US" sz="2000" dirty="0" err="1"/>
              <a:t>Hniličková</a:t>
            </a:r>
            <a:r>
              <a:rPr lang="en-US" sz="2000" dirty="0"/>
              <a:t>. </a:t>
            </a:r>
            <a:br>
              <a:rPr lang="en-US" sz="2000" dirty="0"/>
            </a:br>
            <a:r>
              <a:rPr lang="en-US" sz="2000" dirty="0"/>
              <a:t>Argo, 2024</a:t>
            </a:r>
          </a:p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2000" dirty="0"/>
              <a:t>Philippe Claudel, Manu </a:t>
            </a:r>
            <a:r>
              <a:rPr lang="en-US" sz="2000" dirty="0" err="1"/>
              <a:t>Larcenet</a:t>
            </a:r>
            <a:r>
              <a:rPr lang="en-US" sz="2000" dirty="0"/>
              <a:t>: </a:t>
            </a:r>
            <a:br>
              <a:rPr lang="en-US" sz="2000" dirty="0"/>
            </a:br>
            <a:r>
              <a:rPr lang="en-US" sz="2000" i="1" dirty="0" err="1"/>
              <a:t>Brodeckova</a:t>
            </a:r>
            <a:r>
              <a:rPr lang="en-US" sz="2000" i="1" dirty="0"/>
              <a:t> </a:t>
            </a:r>
            <a:r>
              <a:rPr lang="en-US" sz="2000" i="1" dirty="0" err="1"/>
              <a:t>zpráva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 err="1"/>
              <a:t>Přel</a:t>
            </a:r>
            <a:r>
              <a:rPr lang="en-US" sz="2000" dirty="0"/>
              <a:t>. Richard </a:t>
            </a:r>
            <a:r>
              <a:rPr lang="en-US" sz="2000" dirty="0" err="1"/>
              <a:t>Podaný</a:t>
            </a:r>
            <a:r>
              <a:rPr lang="en-US" sz="2000" dirty="0"/>
              <a:t>. Argo, 2023</a:t>
            </a:r>
          </a:p>
        </p:txBody>
      </p:sp>
      <p:pic>
        <p:nvPicPr>
          <p:cNvPr id="7" name="Obrázek 6" descr="Obsah obrázku text, skica, muž, plakát&#10;&#10;Popis byl vytvořen automaticky">
            <a:extLst>
              <a:ext uri="{FF2B5EF4-FFF2-40B4-BE49-F238E27FC236}">
                <a16:creationId xmlns:a16="http://schemas.microsoft.com/office/drawing/2014/main" id="{D481B57A-487B-00D1-8B14-2B6E5C256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853" y="1758367"/>
            <a:ext cx="2465880" cy="3341267"/>
          </a:xfrm>
          <a:prstGeom prst="rect">
            <a:avLst/>
          </a:prstGeom>
        </p:spPr>
      </p:pic>
      <p:pic>
        <p:nvPicPr>
          <p:cNvPr id="5" name="Obrázek 4" descr="Obsah obrázku skica, text, kresba, obraz&#10;&#10;Popis byl vytvořen automaticky">
            <a:extLst>
              <a:ext uri="{FF2B5EF4-FFF2-40B4-BE49-F238E27FC236}">
                <a16:creationId xmlns:a16="http://schemas.microsoft.com/office/drawing/2014/main" id="{DFDF988C-12E4-31BF-D3E1-4AB9C435F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835" y="1858423"/>
            <a:ext cx="2498645" cy="314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17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7EC9F-C576-C7CC-CB9E-7BE2467EB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9D37F-6A9E-8657-2CC2-E78EEEF35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37" y="640263"/>
            <a:ext cx="5034855" cy="1344975"/>
          </a:xfrm>
        </p:spPr>
        <p:txBody>
          <a:bodyPr>
            <a:normAutofit/>
          </a:bodyPr>
          <a:lstStyle/>
          <a:p>
            <a:r>
              <a:rPr lang="en-US" sz="3500" dirty="0"/>
              <a:t>Philippe Claudel </a:t>
            </a:r>
            <a:r>
              <a:rPr lang="en-US" sz="3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(*1962)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55C56-5D0D-9983-9E94-A90FA49E1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5" y="2121762"/>
            <a:ext cx="5042359" cy="36269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i="1" dirty="0"/>
              <a:t>Vyšetřování</a:t>
            </a:r>
            <a:br>
              <a:rPr lang="cs-CZ" i="1" dirty="0"/>
            </a:br>
            <a:r>
              <a:rPr lang="cs-CZ" dirty="0"/>
              <a:t>Přel. Zora Obstová, Paseka, 2016</a:t>
            </a:r>
            <a:endParaRPr lang="cs-CZ" i="1" dirty="0"/>
          </a:p>
          <a:p>
            <a:pPr marL="0" indent="0">
              <a:buNone/>
            </a:pPr>
            <a:r>
              <a:rPr lang="cs-CZ" i="1" dirty="0" err="1"/>
              <a:t>Brodeckova</a:t>
            </a:r>
            <a:r>
              <a:rPr lang="cs-CZ" i="1" dirty="0"/>
              <a:t> zpráva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Přel. Kateřina Vinšová. Paseka, 2014</a:t>
            </a:r>
          </a:p>
          <a:p>
            <a:pPr marL="0" indent="0">
              <a:buNone/>
            </a:pPr>
            <a:r>
              <a:rPr lang="cs-CZ" i="1" dirty="0"/>
              <a:t>Vnučka pana </a:t>
            </a:r>
            <a:r>
              <a:rPr lang="cs-CZ" i="1" dirty="0" err="1"/>
              <a:t>Linha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Přel. Zora Obstová. Paseka, 2012</a:t>
            </a:r>
          </a:p>
          <a:p>
            <a:pPr marL="0" indent="0">
              <a:buNone/>
            </a:pPr>
            <a:r>
              <a:rPr lang="cs-CZ" i="1" dirty="0"/>
              <a:t>Šedé duše</a:t>
            </a:r>
            <a:br>
              <a:rPr lang="cs-CZ" dirty="0"/>
            </a:br>
            <a:r>
              <a:rPr lang="cs-CZ" dirty="0"/>
              <a:t>Přel. Zora Obstová. Paseka, 2010 </a:t>
            </a:r>
            <a:br>
              <a:rPr lang="cs-CZ" dirty="0"/>
            </a:b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(Prix </a:t>
            </a:r>
            <a:r>
              <a:rPr lang="cs-CZ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Renaudot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2003)</a:t>
            </a:r>
          </a:p>
          <a:p>
            <a:endParaRPr lang="cs-CZ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164F8A-8C79-9C3A-042F-ACC9C5A1A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760" y="306909"/>
            <a:ext cx="1140352" cy="17582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C23249-AA09-BD26-86CA-4E32BDECA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337" y="2386895"/>
            <a:ext cx="1140700" cy="1743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BA11F0-58D3-EFE4-17DD-D197BB99ED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930" y="4452055"/>
            <a:ext cx="1115016" cy="176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908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FA8BEF65-4020-2884-A4EE-DAFD43896A5F}"/>
              </a:ext>
            </a:extLst>
          </p:cNvPr>
          <p:cNvSpPr txBox="1"/>
          <p:nvPr/>
        </p:nvSpPr>
        <p:spPr>
          <a:xfrm>
            <a:off x="396607" y="1388125"/>
            <a:ext cx="3158753" cy="3959771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3200" dirty="0"/>
              <a:t>Laurent Binet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(*1972)</a:t>
            </a:r>
          </a:p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3200" dirty="0"/>
          </a:p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i="1" dirty="0" err="1"/>
              <a:t>Perspektivy</a:t>
            </a:r>
            <a:br>
              <a:rPr lang="en-US" i="1" dirty="0"/>
            </a:br>
            <a:r>
              <a:rPr lang="en-US" dirty="0" err="1"/>
              <a:t>Přel</a:t>
            </a:r>
            <a:r>
              <a:rPr lang="en-US" dirty="0"/>
              <a:t>. Michala Marková, Argo, 2024</a:t>
            </a:r>
          </a:p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i="1" dirty="0" err="1"/>
              <a:t>Civilizace</a:t>
            </a:r>
            <a:br>
              <a:rPr lang="en-US" i="1" dirty="0"/>
            </a:br>
            <a:r>
              <a:rPr lang="en-US" dirty="0" err="1"/>
              <a:t>Přel</a:t>
            </a:r>
            <a:r>
              <a:rPr lang="en-US" dirty="0"/>
              <a:t>. Michala Marková, Argo, 2021</a:t>
            </a:r>
          </a:p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i="1" dirty="0" err="1"/>
              <a:t>Sedmá</a:t>
            </a:r>
            <a:r>
              <a:rPr lang="en-US" i="1" dirty="0"/>
              <a:t> </a:t>
            </a:r>
            <a:r>
              <a:rPr lang="en-US" i="1" dirty="0" err="1"/>
              <a:t>funkce</a:t>
            </a:r>
            <a:r>
              <a:rPr lang="en-US" i="1" dirty="0"/>
              <a:t> </a:t>
            </a:r>
            <a:r>
              <a:rPr lang="en-US" i="1" dirty="0" err="1"/>
              <a:t>jazyka</a:t>
            </a:r>
            <a:br>
              <a:rPr lang="en-US" i="1" dirty="0"/>
            </a:br>
            <a:r>
              <a:rPr lang="en-US" dirty="0" err="1"/>
              <a:t>Přel</a:t>
            </a:r>
            <a:r>
              <a:rPr lang="en-US" dirty="0"/>
              <a:t>. Michala Marková, Argo, 2017, 2019</a:t>
            </a:r>
          </a:p>
        </p:txBody>
      </p:sp>
      <p:pic>
        <p:nvPicPr>
          <p:cNvPr id="9" name="Obrázek 8" descr="Obsah obrázku text, kniha, plakát, Obal knihy&#10;&#10;Popis byl vytvořen automaticky">
            <a:extLst>
              <a:ext uri="{FF2B5EF4-FFF2-40B4-BE49-F238E27FC236}">
                <a16:creationId xmlns:a16="http://schemas.microsoft.com/office/drawing/2014/main" id="{6D20F480-B697-F696-5F4B-31EE32181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086" y="2612417"/>
            <a:ext cx="1380459" cy="1948883"/>
          </a:xfrm>
          <a:prstGeom prst="rect">
            <a:avLst/>
          </a:prstGeom>
        </p:spPr>
      </p:pic>
      <p:pic>
        <p:nvPicPr>
          <p:cNvPr id="7" name="Obrázek 6" descr="Obsah obrázku Lidská tvář, muž, oblečení, plakát&#10;&#10;Popis byl vytvořen automaticky">
            <a:extLst>
              <a:ext uri="{FF2B5EF4-FFF2-40B4-BE49-F238E27FC236}">
                <a16:creationId xmlns:a16="http://schemas.microsoft.com/office/drawing/2014/main" id="{DAA4DED9-4191-5A76-D7E8-8DC68E04F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6684" y="2612416"/>
            <a:ext cx="1380459" cy="1948883"/>
          </a:xfrm>
          <a:prstGeom prst="rect">
            <a:avLst/>
          </a:prstGeom>
        </p:spPr>
      </p:pic>
      <p:pic>
        <p:nvPicPr>
          <p:cNvPr id="5" name="Obrázek 4" descr="Obsah obrázku text, plakát, kniha, grafický design&#10;&#10;Popis byl vytvořen automaticky">
            <a:extLst>
              <a:ext uri="{FF2B5EF4-FFF2-40B4-BE49-F238E27FC236}">
                <a16:creationId xmlns:a16="http://schemas.microsoft.com/office/drawing/2014/main" id="{F09450B9-3093-DC55-EF1C-97BDE067D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1752" y="2612417"/>
            <a:ext cx="1398972" cy="197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399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556996"/>
            <a:ext cx="4008556" cy="1670984"/>
          </a:xfrm>
        </p:spPr>
        <p:txBody>
          <a:bodyPr anchor="b">
            <a:normAutofit/>
          </a:bodyPr>
          <a:lstStyle/>
          <a:p>
            <a:r>
              <a:rPr lang="en-US" sz="3500" dirty="0"/>
              <a:t>Jean-Christophe Rufin </a:t>
            </a:r>
            <a:r>
              <a:rPr lang="en-US" sz="3500" dirty="0">
                <a:solidFill>
                  <a:schemeClr val="bg1">
                    <a:lumMod val="50000"/>
                  </a:schemeClr>
                </a:solidFill>
              </a:rPr>
              <a:t>(*1952)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936" y="2227980"/>
            <a:ext cx="4008556" cy="38896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i="1" dirty="0"/>
              <a:t>Král Sobol. </a:t>
            </a:r>
            <a:r>
              <a:rPr lang="en-US" sz="1600" i="1" dirty="0" err="1"/>
              <a:t>Putování</a:t>
            </a:r>
            <a:r>
              <a:rPr lang="en-US" sz="1600" i="1" dirty="0"/>
              <a:t> </a:t>
            </a:r>
            <a:r>
              <a:rPr lang="en-US" sz="1600" i="1" dirty="0" err="1"/>
              <a:t>Mórice</a:t>
            </a:r>
            <a:r>
              <a:rPr lang="en-US" sz="1600" i="1" dirty="0"/>
              <a:t> </a:t>
            </a:r>
            <a:r>
              <a:rPr lang="en-US" sz="1600" i="1" dirty="0" err="1"/>
              <a:t>Beňovského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dirty="0" err="1"/>
              <a:t>Přel</a:t>
            </a:r>
            <a:r>
              <a:rPr lang="en-US" sz="1600" dirty="0"/>
              <a:t>. Tomáš Havel, </a:t>
            </a:r>
            <a:r>
              <a:rPr lang="en-US" sz="1600" dirty="0" err="1"/>
              <a:t>Maraton</a:t>
            </a:r>
            <a:r>
              <a:rPr lang="en-US" sz="1600" dirty="0"/>
              <a:t>, 2023 </a:t>
            </a:r>
          </a:p>
          <a:p>
            <a:pPr marL="0" indent="0">
              <a:buNone/>
            </a:pPr>
            <a:r>
              <a:rPr lang="en-US" sz="1600" i="1" dirty="0"/>
              <a:t>S </a:t>
            </a:r>
            <a:r>
              <a:rPr lang="en-US" sz="1600" i="1" dirty="0" err="1"/>
              <a:t>leopardem</a:t>
            </a:r>
            <a:r>
              <a:rPr lang="en-US" sz="1600" i="1" dirty="0"/>
              <a:t> v </a:t>
            </a:r>
            <a:r>
              <a:rPr lang="en-US" sz="1600" i="1" dirty="0" err="1"/>
              <a:t>patách</a:t>
            </a:r>
            <a:r>
              <a:rPr lang="en-US" sz="1600" i="1" dirty="0"/>
              <a:t>: </a:t>
            </a:r>
            <a:r>
              <a:rPr lang="en-US" sz="1600" i="1" dirty="0" err="1"/>
              <a:t>zápisky</a:t>
            </a:r>
            <a:r>
              <a:rPr lang="en-US" sz="1600" i="1" dirty="0"/>
              <a:t> </a:t>
            </a:r>
            <a:r>
              <a:rPr lang="en-US" sz="1600" i="1" dirty="0" err="1"/>
              <a:t>lékaře</a:t>
            </a:r>
            <a:r>
              <a:rPr lang="en-US" sz="1600" i="1" dirty="0"/>
              <a:t> </a:t>
            </a:r>
            <a:r>
              <a:rPr lang="en-US" sz="1600" i="1" dirty="0" err="1"/>
              <a:t>nomáda</a:t>
            </a:r>
            <a:br>
              <a:rPr lang="en-US" sz="1600" dirty="0"/>
            </a:br>
            <a:r>
              <a:rPr lang="en-US" sz="1600" dirty="0" err="1"/>
              <a:t>Přel</a:t>
            </a:r>
            <a:r>
              <a:rPr lang="en-US" sz="1600" dirty="0"/>
              <a:t>. Martin Pokorný. </a:t>
            </a:r>
            <a:r>
              <a:rPr lang="cs-CZ" sz="1600" dirty="0"/>
              <a:t>Prostor, 2016</a:t>
            </a:r>
            <a:endParaRPr lang="en-US" sz="1600" i="1" dirty="0"/>
          </a:p>
          <a:p>
            <a:pPr marL="0" indent="0">
              <a:buNone/>
            </a:pPr>
            <a:r>
              <a:rPr lang="en-US" sz="1600" i="1" dirty="0"/>
              <a:t>Červený </a:t>
            </a:r>
            <a:r>
              <a:rPr lang="en-US" sz="1600" i="1" dirty="0" err="1"/>
              <a:t>obojek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dirty="0" err="1"/>
              <a:t>Přel</a:t>
            </a:r>
            <a:r>
              <a:rPr lang="en-US" sz="1600" dirty="0"/>
              <a:t>. Iveta </a:t>
            </a:r>
            <a:r>
              <a:rPr lang="en-US" sz="1600" dirty="0" err="1"/>
              <a:t>Picková</a:t>
            </a:r>
            <a:r>
              <a:rPr lang="en-US" sz="1600" dirty="0"/>
              <a:t>. Garamond, 2015</a:t>
            </a:r>
          </a:p>
          <a:p>
            <a:pPr marL="0" indent="0">
              <a:buNone/>
            </a:pPr>
            <a:r>
              <a:rPr lang="en-US" sz="1600" i="1" dirty="0" err="1"/>
              <a:t>Nesmrtelná</a:t>
            </a:r>
            <a:r>
              <a:rPr lang="en-US" sz="1600" i="1" dirty="0"/>
              <a:t> </a:t>
            </a:r>
            <a:r>
              <a:rPr lang="en-US" sz="1600" i="1" dirty="0" err="1"/>
              <a:t>túra</a:t>
            </a:r>
            <a:r>
              <a:rPr lang="en-US" sz="1600" i="1" dirty="0"/>
              <a:t> do </a:t>
            </a:r>
            <a:r>
              <a:rPr lang="en-US" sz="1600" i="1" dirty="0" err="1"/>
              <a:t>Compostelly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dirty="0" err="1"/>
              <a:t>Přel</a:t>
            </a:r>
            <a:r>
              <a:rPr lang="en-US" sz="1600" dirty="0"/>
              <a:t>. Martin Pokorný. </a:t>
            </a:r>
            <a:r>
              <a:rPr lang="en-US" sz="1600" dirty="0" err="1"/>
              <a:t>Prostor</a:t>
            </a:r>
            <a:r>
              <a:rPr lang="en-US" sz="1600" dirty="0"/>
              <a:t>, 2015</a:t>
            </a:r>
          </a:p>
          <a:p>
            <a:pPr marL="0" indent="0">
              <a:buNone/>
            </a:pPr>
            <a:r>
              <a:rPr lang="en-US" sz="1600" i="1" dirty="0" err="1"/>
              <a:t>Adamova</a:t>
            </a:r>
            <a:r>
              <a:rPr lang="en-US" sz="1600" i="1" dirty="0"/>
              <a:t> </a:t>
            </a:r>
            <a:r>
              <a:rPr lang="en-US" sz="1600" i="1" dirty="0" err="1"/>
              <a:t>vůně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dirty="0" err="1"/>
              <a:t>Přel</a:t>
            </a:r>
            <a:r>
              <a:rPr lang="en-US" sz="1600" dirty="0"/>
              <a:t>. Šárka </a:t>
            </a:r>
            <a:r>
              <a:rPr lang="en-US" sz="1600" dirty="0" err="1"/>
              <a:t>Laňová</a:t>
            </a:r>
            <a:r>
              <a:rPr lang="en-US" sz="1600" dirty="0"/>
              <a:t>. </a:t>
            </a:r>
            <a:r>
              <a:rPr lang="cs-CZ" sz="1600" dirty="0"/>
              <a:t>Dobrovský, 2008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(Prix Goncourt 2001 za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román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Rouge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Brésil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495850F-7403-6A4E-BA4C-B6977E9A1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883" y="590851"/>
            <a:ext cx="1951998" cy="2755761"/>
          </a:xfrm>
          <a:prstGeom prst="rect">
            <a:avLst/>
          </a:prstGeom>
        </p:spPr>
      </p:pic>
      <p:pic>
        <p:nvPicPr>
          <p:cNvPr id="8" name="Obrázek 7" descr="Obsah obrázku text, plakát, Písmo, mapa&#10;&#10;Obsah generovaný pomocí AI může být nesprávný.">
            <a:extLst>
              <a:ext uri="{FF2B5EF4-FFF2-40B4-BE49-F238E27FC236}">
                <a16:creationId xmlns:a16="http://schemas.microsoft.com/office/drawing/2014/main" id="{C29E3557-F031-96E9-C72C-48D3AED2C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573" y="590853"/>
            <a:ext cx="1951997" cy="27557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184" y="3518351"/>
            <a:ext cx="1555396" cy="27917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9227" y="3509068"/>
            <a:ext cx="1794688" cy="2791737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08879821-1E23-6BDD-B55A-911B3528722D}"/>
              </a:ext>
            </a:extLst>
          </p:cNvPr>
          <p:cNvSpPr txBox="1"/>
          <p:nvPr/>
        </p:nvSpPr>
        <p:spPr>
          <a:xfrm>
            <a:off x="2286000" y="310858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 err="1">
                <a:effectLst/>
              </a:rPr>
              <a:t>Já</a:t>
            </a:r>
            <a:r>
              <a:rPr lang="en-US" sz="1800" i="1" dirty="0">
                <a:effectLst/>
              </a:rPr>
              <a:t> Tituba, </a:t>
            </a:r>
            <a:r>
              <a:rPr lang="en-US" sz="1800" i="1" dirty="0" err="1">
                <a:effectLst/>
              </a:rPr>
              <a:t>čarodějnice</a:t>
            </a:r>
            <a:r>
              <a:rPr lang="en-US" sz="1800" i="1" dirty="0">
                <a:effectLst/>
              </a:rPr>
              <a:t> ze </a:t>
            </a:r>
            <a:r>
              <a:rPr lang="en-US" sz="1800" i="1" dirty="0" err="1">
                <a:effectLst/>
              </a:rPr>
              <a:t>Salemu</a:t>
            </a:r>
            <a:br>
              <a:rPr lang="en-US" sz="1800" i="1" dirty="0"/>
            </a:b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A990EA4-92D5-B85A-FC4C-3D807679186A}"/>
              </a:ext>
            </a:extLst>
          </p:cNvPr>
          <p:cNvSpPr txBox="1"/>
          <p:nvPr/>
        </p:nvSpPr>
        <p:spPr>
          <a:xfrm>
            <a:off x="2286000" y="310858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 err="1">
                <a:effectLst/>
              </a:rPr>
              <a:t>Já</a:t>
            </a:r>
            <a:r>
              <a:rPr lang="en-US" sz="1800" i="1" dirty="0">
                <a:effectLst/>
              </a:rPr>
              <a:t> Tituba, </a:t>
            </a:r>
            <a:r>
              <a:rPr lang="en-US" sz="1800" i="1" dirty="0" err="1">
                <a:effectLst/>
              </a:rPr>
              <a:t>čarodějnice</a:t>
            </a:r>
            <a:r>
              <a:rPr lang="en-US" sz="1800" i="1" dirty="0">
                <a:effectLst/>
              </a:rPr>
              <a:t> ze </a:t>
            </a:r>
            <a:r>
              <a:rPr lang="en-US" sz="1800" i="1" dirty="0" err="1">
                <a:effectLst/>
              </a:rPr>
              <a:t>Salemu</a:t>
            </a:r>
            <a:br>
              <a:rPr lang="en-US" sz="1800" i="1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7577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, mapa, Písmo&#10;&#10;Popis byl vytvořen automaticky">
            <a:extLst>
              <a:ext uri="{FF2B5EF4-FFF2-40B4-BE49-F238E27FC236}">
                <a16:creationId xmlns:a16="http://schemas.microsoft.com/office/drawing/2014/main" id="{6AA793FF-1242-1513-31B3-A718863EE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61" y="989466"/>
            <a:ext cx="1384067" cy="2242190"/>
          </a:xfrm>
          <a:prstGeom prst="rect">
            <a:avLst/>
          </a:prstGeom>
        </p:spPr>
      </p:pic>
      <p:pic>
        <p:nvPicPr>
          <p:cNvPr id="5" name="Obrázek 4" descr="Obsah obrázku text, Lidská tvář, plakát, osoba&#10;&#10;Popis byl vytvořen automaticky">
            <a:extLst>
              <a:ext uri="{FF2B5EF4-FFF2-40B4-BE49-F238E27FC236}">
                <a16:creationId xmlns:a16="http://schemas.microsoft.com/office/drawing/2014/main" id="{DBFC8B6C-AFC6-A66D-C746-EFECD1F08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836" y="989466"/>
            <a:ext cx="1588218" cy="2242190"/>
          </a:xfrm>
          <a:prstGeom prst="rect">
            <a:avLst/>
          </a:prstGeom>
        </p:spPr>
      </p:pic>
      <p:pic>
        <p:nvPicPr>
          <p:cNvPr id="11" name="Obrázek 10" descr="Obsah obrázku text, Písmo, snímek obrazovky, plakát&#10;&#10;Popis byl vytvořen automaticky">
            <a:extLst>
              <a:ext uri="{FF2B5EF4-FFF2-40B4-BE49-F238E27FC236}">
                <a16:creationId xmlns:a16="http://schemas.microsoft.com/office/drawing/2014/main" id="{FA43E657-27B8-AC9C-F3CC-440F87A31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290" y="3360442"/>
            <a:ext cx="1574209" cy="2222412"/>
          </a:xfrm>
          <a:prstGeom prst="rect">
            <a:avLst/>
          </a:prstGeom>
        </p:spPr>
      </p:pic>
      <p:pic>
        <p:nvPicPr>
          <p:cNvPr id="9" name="Obrázek 8" descr="Obsah obrázku obraz, umění, kresba, Výtvarné umění&#10;&#10;Popis byl vytvořen automaticky">
            <a:extLst>
              <a:ext uri="{FF2B5EF4-FFF2-40B4-BE49-F238E27FC236}">
                <a16:creationId xmlns:a16="http://schemas.microsoft.com/office/drawing/2014/main" id="{CF5A5746-F49E-F6BA-0B62-372AA445FD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5841" y="3360442"/>
            <a:ext cx="1574209" cy="2222412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6CDC471-0B2E-072B-30C0-326CF4B8BC59}"/>
              </a:ext>
            </a:extLst>
          </p:cNvPr>
          <p:cNvSpPr txBox="1"/>
          <p:nvPr/>
        </p:nvSpPr>
        <p:spPr>
          <a:xfrm>
            <a:off x="5023691" y="1324590"/>
            <a:ext cx="3974336" cy="439109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500" dirty="0"/>
              <a:t>Maryse Condé. </a:t>
            </a:r>
            <a:r>
              <a:rPr lang="en-US" sz="1500" i="1" dirty="0" err="1"/>
              <a:t>Já</a:t>
            </a:r>
            <a:r>
              <a:rPr lang="en-US" sz="1500" i="1" dirty="0"/>
              <a:t> Tituba, </a:t>
            </a:r>
            <a:r>
              <a:rPr lang="en-US" sz="1500" i="1" dirty="0" err="1"/>
              <a:t>čarodějnice</a:t>
            </a:r>
            <a:r>
              <a:rPr lang="en-US" sz="1500" i="1" dirty="0"/>
              <a:t> ze </a:t>
            </a:r>
            <a:r>
              <a:rPr lang="en-US" sz="1500" i="1" dirty="0" err="1"/>
              <a:t>Salemu</a:t>
            </a:r>
            <a:br>
              <a:rPr lang="en-US" sz="1500" i="1" dirty="0"/>
            </a:br>
            <a:r>
              <a:rPr lang="en-US" sz="1500" dirty="0" err="1"/>
              <a:t>Přel</a:t>
            </a:r>
            <a:r>
              <a:rPr lang="en-US" sz="1500" dirty="0"/>
              <a:t>. Tomáš Havel, </a:t>
            </a:r>
            <a:r>
              <a:rPr lang="en-US" sz="1500" dirty="0" err="1"/>
              <a:t>Maraton</a:t>
            </a:r>
            <a:r>
              <a:rPr lang="en-US" sz="1500" dirty="0"/>
              <a:t>, 2022</a:t>
            </a:r>
          </a:p>
          <a:p>
            <a:pPr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500" dirty="0"/>
              <a:t>Jean-Christophe </a:t>
            </a:r>
            <a:r>
              <a:rPr lang="en-US" sz="1500" dirty="0" err="1"/>
              <a:t>Rufin</a:t>
            </a:r>
            <a:r>
              <a:rPr lang="en-US" sz="1500" dirty="0"/>
              <a:t>. </a:t>
            </a:r>
            <a:r>
              <a:rPr lang="en-US" sz="1500" i="1" dirty="0"/>
              <a:t>Král Sobol </a:t>
            </a:r>
            <a:r>
              <a:rPr lang="en-US" sz="1500" i="1" dirty="0" err="1"/>
              <a:t>aneb</a:t>
            </a:r>
            <a:r>
              <a:rPr lang="en-US" sz="1500" i="1" dirty="0"/>
              <a:t> </a:t>
            </a:r>
            <a:r>
              <a:rPr lang="en-US" sz="1500" i="1" dirty="0" err="1"/>
              <a:t>putování</a:t>
            </a:r>
            <a:r>
              <a:rPr lang="en-US" sz="1500" i="1" dirty="0"/>
              <a:t> </a:t>
            </a:r>
            <a:r>
              <a:rPr lang="en-US" sz="1500" i="1" dirty="0" err="1"/>
              <a:t>Mórice</a:t>
            </a:r>
            <a:r>
              <a:rPr lang="en-US" sz="1500" i="1" dirty="0"/>
              <a:t> </a:t>
            </a:r>
            <a:r>
              <a:rPr lang="en-US" sz="1500" i="1" dirty="0" err="1"/>
              <a:t>Beňovského</a:t>
            </a:r>
            <a:r>
              <a:rPr lang="en-US" sz="1500" dirty="0"/>
              <a:t> </a:t>
            </a:r>
            <a:br>
              <a:rPr lang="en-US" sz="1500" dirty="0"/>
            </a:br>
            <a:r>
              <a:rPr lang="en-US" sz="1500" dirty="0" err="1"/>
              <a:t>Přel</a:t>
            </a:r>
            <a:r>
              <a:rPr lang="en-US" sz="1500" dirty="0"/>
              <a:t>. Tomáš Havel, </a:t>
            </a:r>
            <a:r>
              <a:rPr lang="en-US" sz="1500" dirty="0" err="1"/>
              <a:t>Maraton</a:t>
            </a:r>
            <a:r>
              <a:rPr lang="en-US" sz="1500" dirty="0"/>
              <a:t>, 2023</a:t>
            </a:r>
          </a:p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500" dirty="0"/>
              <a:t> </a:t>
            </a:r>
          </a:p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500" dirty="0"/>
              <a:t>Béatrice Kahn. </a:t>
            </a:r>
            <a:r>
              <a:rPr lang="en-US" sz="1500" i="1" dirty="0" err="1"/>
              <a:t>Vespod</a:t>
            </a:r>
            <a:br>
              <a:rPr lang="en-US" sz="1500" i="1" dirty="0"/>
            </a:br>
            <a:r>
              <a:rPr lang="en-US" sz="1500" dirty="0" err="1"/>
              <a:t>Přel</a:t>
            </a:r>
            <a:r>
              <a:rPr lang="en-US" sz="1500" dirty="0"/>
              <a:t>. Jan Petříček, </a:t>
            </a:r>
            <a:r>
              <a:rPr lang="en-US" sz="1500" dirty="0" err="1"/>
              <a:t>Maraton</a:t>
            </a:r>
            <a:r>
              <a:rPr lang="en-US" sz="1500" dirty="0"/>
              <a:t>, 2024</a:t>
            </a:r>
          </a:p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500" dirty="0"/>
              <a:t> </a:t>
            </a:r>
          </a:p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500" dirty="0"/>
              <a:t>Ruth </a:t>
            </a:r>
            <a:r>
              <a:rPr lang="en-US" sz="1500" dirty="0" err="1"/>
              <a:t>Zylberman</a:t>
            </a:r>
            <a:r>
              <a:rPr lang="en-US" sz="1500" dirty="0"/>
              <a:t>. </a:t>
            </a:r>
            <a:r>
              <a:rPr lang="en-US" sz="1500" i="1" dirty="0" err="1"/>
              <a:t>Autobiografie</a:t>
            </a:r>
            <a:r>
              <a:rPr lang="en-US" sz="1500" i="1" dirty="0"/>
              <a:t> </a:t>
            </a:r>
            <a:r>
              <a:rPr lang="en-US" sz="1500" i="1" dirty="0" err="1"/>
              <a:t>jednoho</a:t>
            </a:r>
            <a:r>
              <a:rPr lang="en-US" sz="1500" i="1" dirty="0"/>
              <a:t> </a:t>
            </a:r>
            <a:r>
              <a:rPr lang="en-US" sz="1500" i="1" dirty="0" err="1"/>
              <a:t>pařížského</a:t>
            </a:r>
            <a:r>
              <a:rPr lang="en-US" sz="1500" i="1" dirty="0"/>
              <a:t> </a:t>
            </a:r>
            <a:r>
              <a:rPr lang="en-US" sz="1500" i="1" dirty="0" err="1"/>
              <a:t>domu</a:t>
            </a:r>
            <a:br>
              <a:rPr lang="en-US" sz="1500" i="1" dirty="0"/>
            </a:br>
            <a:r>
              <a:rPr lang="en-US" sz="1500" dirty="0" err="1"/>
              <a:t>Přel</a:t>
            </a:r>
            <a:r>
              <a:rPr lang="en-US" sz="1500" dirty="0"/>
              <a:t>. Jan Petříček, </a:t>
            </a:r>
            <a:r>
              <a:rPr lang="en-US" sz="1500" dirty="0" err="1"/>
              <a:t>Maraton</a:t>
            </a:r>
            <a:r>
              <a:rPr lang="en-US" sz="1500" dirty="0"/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8908232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3134CD-8341-924E-88A7-4537D8FF1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520" y="741391"/>
            <a:ext cx="2124993" cy="1616203"/>
          </a:xfrm>
        </p:spPr>
        <p:txBody>
          <a:bodyPr anchor="b">
            <a:normAutofit/>
          </a:bodyPr>
          <a:lstStyle/>
          <a:p>
            <a:r>
              <a:rPr lang="cs-CZ" sz="2400" dirty="0" err="1"/>
              <a:t>Jocelyne</a:t>
            </a:r>
            <a:r>
              <a:rPr lang="cs-CZ" sz="2400" dirty="0"/>
              <a:t> </a:t>
            </a:r>
            <a:r>
              <a:rPr lang="cs-CZ" sz="2400" dirty="0" err="1"/>
              <a:t>Saucier</a:t>
            </a:r>
            <a:r>
              <a:rPr lang="cs-CZ" sz="2400" dirty="0"/>
              <a:t> 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</a:rPr>
              <a:t>(*1964)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E64744-5EC6-E441-9177-A5AB1F644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520" y="2533476"/>
            <a:ext cx="2124993" cy="34478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1700" i="1" dirty="0"/>
              <a:t>Pršeli ptáci</a:t>
            </a:r>
          </a:p>
          <a:p>
            <a:pPr marL="0" indent="0">
              <a:buNone/>
            </a:pPr>
            <a:r>
              <a:rPr lang="cs-CZ" sz="1700" dirty="0"/>
              <a:t>Přel. Danuše Navrátilová. Argo, 2018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1E33FE9-0A12-6E46-B313-0785B6445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853" y="1527124"/>
            <a:ext cx="2465880" cy="3803751"/>
          </a:xfrm>
          <a:prstGeom prst="rect">
            <a:avLst/>
          </a:prstGeom>
        </p:spPr>
      </p:pic>
      <p:pic>
        <p:nvPicPr>
          <p:cNvPr id="5" name="Obrázek 4" descr="Obsah obrázku osoba, muž, interiér, brýle&#10;&#10;Popis byl vytvořen automaticky">
            <a:extLst>
              <a:ext uri="{FF2B5EF4-FFF2-40B4-BE49-F238E27FC236}">
                <a16:creationId xmlns:a16="http://schemas.microsoft.com/office/drawing/2014/main" id="{492CDDEC-A9D1-4B47-AC55-5F31721BC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835" y="2729379"/>
            <a:ext cx="2498644" cy="139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989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137" y="640263"/>
            <a:ext cx="4653738" cy="1344975"/>
          </a:xfrm>
        </p:spPr>
        <p:txBody>
          <a:bodyPr>
            <a:normAutofit/>
          </a:bodyPr>
          <a:lstStyle/>
          <a:p>
            <a:r>
              <a:rPr lang="en-US" sz="3500" dirty="0"/>
              <a:t>Jean-Baptiste Del Amo </a:t>
            </a:r>
            <a:r>
              <a:rPr lang="en-US" sz="3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(*1981)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136" y="2121762"/>
            <a:ext cx="4653738" cy="36269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i="1" dirty="0" err="1"/>
              <a:t>Pornografia</a:t>
            </a:r>
            <a:r>
              <a:rPr lang="en-US" i="1" dirty="0"/>
              <a:t>. </a:t>
            </a:r>
            <a:br>
              <a:rPr lang="en-US" i="1" dirty="0"/>
            </a:br>
            <a:r>
              <a:rPr lang="en-US" dirty="0" err="1"/>
              <a:t>Přel</a:t>
            </a:r>
            <a:r>
              <a:rPr lang="en-US" dirty="0"/>
              <a:t>. </a:t>
            </a:r>
            <a:r>
              <a:rPr lang="en-US" dirty="0" err="1"/>
              <a:t>Tomáš</a:t>
            </a:r>
            <a:r>
              <a:rPr lang="en-US" dirty="0"/>
              <a:t> Havel. Malvern, 2017</a:t>
            </a:r>
          </a:p>
          <a:p>
            <a:pPr marL="0" indent="0">
              <a:buNone/>
            </a:pPr>
            <a:r>
              <a:rPr lang="en-US" i="1" dirty="0" err="1"/>
              <a:t>Živočišná</a:t>
            </a:r>
            <a:r>
              <a:rPr lang="en-US" i="1" dirty="0"/>
              <a:t> </a:t>
            </a:r>
            <a:r>
              <a:rPr lang="en-US" i="1" dirty="0" err="1"/>
              <a:t>říše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Přel</a:t>
            </a:r>
            <a:r>
              <a:rPr lang="en-US" dirty="0"/>
              <a:t>. </a:t>
            </a:r>
            <a:r>
              <a:rPr lang="en-US" dirty="0" err="1"/>
              <a:t>Tomáš</a:t>
            </a:r>
            <a:r>
              <a:rPr lang="en-US" dirty="0"/>
              <a:t> Havel. Malvern, 2018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fr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Une éducation libertine</a:t>
            </a:r>
            <a:r>
              <a:rPr lang="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2008: Prix Goncourt du premier roman)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41DDFD1-7C46-494D-800B-1C77401A7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029" y="306909"/>
            <a:ext cx="1474075" cy="2286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42B6739-E9C5-1B49-BB3C-25B58FE2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467" y="2828925"/>
            <a:ext cx="2115199" cy="33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219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89835F8-7A96-A848-9E65-B2CC5FFF7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1381"/>
            <a:ext cx="7884414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relax</a:t>
            </a:r>
          </a:p>
        </p:txBody>
      </p:sp>
      <p:sp>
        <p:nvSpPr>
          <p:cNvPr id="9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4718595"/>
            <a:ext cx="4057650" cy="18288"/>
          </a:xfrm>
          <a:custGeom>
            <a:avLst/>
            <a:gdLst>
              <a:gd name="connsiteX0" fmla="*/ 0 w 4057650"/>
              <a:gd name="connsiteY0" fmla="*/ 0 h 18288"/>
              <a:gd name="connsiteX1" fmla="*/ 757428 w 4057650"/>
              <a:gd name="connsiteY1" fmla="*/ 0 h 18288"/>
              <a:gd name="connsiteX2" fmla="*/ 1474279 w 4057650"/>
              <a:gd name="connsiteY2" fmla="*/ 0 h 18288"/>
              <a:gd name="connsiteX3" fmla="*/ 2191131 w 4057650"/>
              <a:gd name="connsiteY3" fmla="*/ 0 h 18288"/>
              <a:gd name="connsiteX4" fmla="*/ 2745676 w 4057650"/>
              <a:gd name="connsiteY4" fmla="*/ 0 h 18288"/>
              <a:gd name="connsiteX5" fmla="*/ 3340798 w 4057650"/>
              <a:gd name="connsiteY5" fmla="*/ 0 h 18288"/>
              <a:gd name="connsiteX6" fmla="*/ 4057650 w 4057650"/>
              <a:gd name="connsiteY6" fmla="*/ 0 h 18288"/>
              <a:gd name="connsiteX7" fmla="*/ 4057650 w 4057650"/>
              <a:gd name="connsiteY7" fmla="*/ 18288 h 18288"/>
              <a:gd name="connsiteX8" fmla="*/ 3381375 w 4057650"/>
              <a:gd name="connsiteY8" fmla="*/ 18288 h 18288"/>
              <a:gd name="connsiteX9" fmla="*/ 2826830 w 4057650"/>
              <a:gd name="connsiteY9" fmla="*/ 18288 h 18288"/>
              <a:gd name="connsiteX10" fmla="*/ 2272284 w 4057650"/>
              <a:gd name="connsiteY10" fmla="*/ 18288 h 18288"/>
              <a:gd name="connsiteX11" fmla="*/ 1555432 w 4057650"/>
              <a:gd name="connsiteY11" fmla="*/ 18288 h 18288"/>
              <a:gd name="connsiteX12" fmla="*/ 960310 w 4057650"/>
              <a:gd name="connsiteY12" fmla="*/ 18288 h 18288"/>
              <a:gd name="connsiteX13" fmla="*/ 0 w 4057650"/>
              <a:gd name="connsiteY13" fmla="*/ 18288 h 18288"/>
              <a:gd name="connsiteX14" fmla="*/ 0 w 405765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57650" h="18288" fill="none" extrusionOk="0">
                <a:moveTo>
                  <a:pt x="0" y="0"/>
                </a:moveTo>
                <a:cubicBezTo>
                  <a:pt x="371182" y="3227"/>
                  <a:pt x="494372" y="9222"/>
                  <a:pt x="757428" y="0"/>
                </a:cubicBezTo>
                <a:cubicBezTo>
                  <a:pt x="1020484" y="-9222"/>
                  <a:pt x="1116719" y="-4357"/>
                  <a:pt x="1474279" y="0"/>
                </a:cubicBezTo>
                <a:cubicBezTo>
                  <a:pt x="1831839" y="4357"/>
                  <a:pt x="1920973" y="-11809"/>
                  <a:pt x="2191131" y="0"/>
                </a:cubicBezTo>
                <a:cubicBezTo>
                  <a:pt x="2461289" y="11809"/>
                  <a:pt x="2589480" y="-22604"/>
                  <a:pt x="2745676" y="0"/>
                </a:cubicBezTo>
                <a:cubicBezTo>
                  <a:pt x="2901872" y="22604"/>
                  <a:pt x="3136452" y="-12306"/>
                  <a:pt x="3340798" y="0"/>
                </a:cubicBezTo>
                <a:cubicBezTo>
                  <a:pt x="3545144" y="12306"/>
                  <a:pt x="3766934" y="-21556"/>
                  <a:pt x="4057650" y="0"/>
                </a:cubicBezTo>
                <a:cubicBezTo>
                  <a:pt x="4057150" y="8855"/>
                  <a:pt x="4057759" y="14521"/>
                  <a:pt x="4057650" y="18288"/>
                </a:cubicBezTo>
                <a:cubicBezTo>
                  <a:pt x="3743404" y="40125"/>
                  <a:pt x="3625516" y="-14923"/>
                  <a:pt x="3381375" y="18288"/>
                </a:cubicBezTo>
                <a:cubicBezTo>
                  <a:pt x="3137235" y="51499"/>
                  <a:pt x="2946571" y="1"/>
                  <a:pt x="2826830" y="18288"/>
                </a:cubicBezTo>
                <a:cubicBezTo>
                  <a:pt x="2707090" y="36575"/>
                  <a:pt x="2402756" y="1432"/>
                  <a:pt x="2272284" y="18288"/>
                </a:cubicBezTo>
                <a:cubicBezTo>
                  <a:pt x="2141812" y="35144"/>
                  <a:pt x="1895935" y="18199"/>
                  <a:pt x="1555432" y="18288"/>
                </a:cubicBezTo>
                <a:cubicBezTo>
                  <a:pt x="1214929" y="18377"/>
                  <a:pt x="1103072" y="14503"/>
                  <a:pt x="960310" y="18288"/>
                </a:cubicBezTo>
                <a:cubicBezTo>
                  <a:pt x="817548" y="22073"/>
                  <a:pt x="402272" y="-29359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057650" h="18288" stroke="0" extrusionOk="0">
                <a:moveTo>
                  <a:pt x="0" y="0"/>
                </a:moveTo>
                <a:cubicBezTo>
                  <a:pt x="248348" y="13145"/>
                  <a:pt x="486117" y="25042"/>
                  <a:pt x="635698" y="0"/>
                </a:cubicBezTo>
                <a:cubicBezTo>
                  <a:pt x="785279" y="-25042"/>
                  <a:pt x="917762" y="-5537"/>
                  <a:pt x="1190244" y="0"/>
                </a:cubicBezTo>
                <a:cubicBezTo>
                  <a:pt x="1462726" y="5537"/>
                  <a:pt x="1667120" y="-21232"/>
                  <a:pt x="1947672" y="0"/>
                </a:cubicBezTo>
                <a:cubicBezTo>
                  <a:pt x="2228224" y="21232"/>
                  <a:pt x="2280631" y="-21698"/>
                  <a:pt x="2583370" y="0"/>
                </a:cubicBezTo>
                <a:cubicBezTo>
                  <a:pt x="2886109" y="21698"/>
                  <a:pt x="3022941" y="19647"/>
                  <a:pt x="3219069" y="0"/>
                </a:cubicBezTo>
                <a:cubicBezTo>
                  <a:pt x="3415197" y="-19647"/>
                  <a:pt x="3747500" y="26991"/>
                  <a:pt x="4057650" y="0"/>
                </a:cubicBezTo>
                <a:cubicBezTo>
                  <a:pt x="4056752" y="7180"/>
                  <a:pt x="4057819" y="13790"/>
                  <a:pt x="4057650" y="18288"/>
                </a:cubicBezTo>
                <a:cubicBezTo>
                  <a:pt x="3865148" y="-3313"/>
                  <a:pt x="3702543" y="49468"/>
                  <a:pt x="3381375" y="18288"/>
                </a:cubicBezTo>
                <a:cubicBezTo>
                  <a:pt x="3060208" y="-12892"/>
                  <a:pt x="2956571" y="-8678"/>
                  <a:pt x="2826830" y="18288"/>
                </a:cubicBezTo>
                <a:cubicBezTo>
                  <a:pt x="2697089" y="45254"/>
                  <a:pt x="2411031" y="43154"/>
                  <a:pt x="2150555" y="18288"/>
                </a:cubicBezTo>
                <a:cubicBezTo>
                  <a:pt x="1890080" y="-6578"/>
                  <a:pt x="1741827" y="-615"/>
                  <a:pt x="1474280" y="18288"/>
                </a:cubicBezTo>
                <a:cubicBezTo>
                  <a:pt x="1206734" y="37191"/>
                  <a:pt x="998203" y="33335"/>
                  <a:pt x="838581" y="18288"/>
                </a:cubicBezTo>
                <a:cubicBezTo>
                  <a:pt x="678959" y="3241"/>
                  <a:pt x="187101" y="-13212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7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462F94-B503-F949-94A8-DD4F07096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707" y="4892358"/>
            <a:ext cx="2824704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algn="r" defTabSz="914400"/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relax</a:t>
            </a:r>
          </a:p>
        </p:txBody>
      </p:sp>
      <p:sp>
        <p:nvSpPr>
          <p:cNvPr id="22" name="Content Placeholder 14">
            <a:extLst>
              <a:ext uri="{FF2B5EF4-FFF2-40B4-BE49-F238E27FC236}">
                <a16:creationId xmlns:a16="http://schemas.microsoft.com/office/drawing/2014/main" id="{39E8C938-479D-464E-AFF1-2F0790714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9088" y="4824249"/>
            <a:ext cx="5004852" cy="1461780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1600" dirty="0" err="1">
                <a:solidFill>
                  <a:schemeClr val="bg1"/>
                </a:solidFill>
              </a:rPr>
              <a:t>romány</a:t>
            </a:r>
            <a:r>
              <a:rPr lang="en-US" sz="1600" dirty="0">
                <a:solidFill>
                  <a:schemeClr val="bg1"/>
                </a:solidFill>
              </a:rPr>
              <a:t> s </a:t>
            </a:r>
            <a:r>
              <a:rPr lang="en-US" sz="1600" dirty="0" err="1">
                <a:solidFill>
                  <a:schemeClr val="bg1"/>
                </a:solidFill>
              </a:rPr>
              <a:t>historickou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tematikou</a:t>
            </a:r>
            <a:r>
              <a:rPr lang="en-US" sz="1600" dirty="0">
                <a:solidFill>
                  <a:schemeClr val="bg1"/>
                </a:solidFill>
              </a:rPr>
              <a:t> (do r. 2008)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err="1">
                <a:solidFill>
                  <a:schemeClr val="bg1"/>
                </a:solidFill>
              </a:rPr>
              <a:t>nárůst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zájmu</a:t>
            </a:r>
            <a:r>
              <a:rPr lang="en-US" sz="1600" dirty="0">
                <a:solidFill>
                  <a:schemeClr val="bg1"/>
                </a:solidFill>
              </a:rPr>
              <a:t> o </a:t>
            </a:r>
            <a:r>
              <a:rPr lang="en-US" sz="1600" dirty="0" err="1">
                <a:solidFill>
                  <a:schemeClr val="bg1"/>
                </a:solidFill>
              </a:rPr>
              <a:t>detektivku</a:t>
            </a:r>
            <a:r>
              <a:rPr lang="en-US" sz="1600" dirty="0">
                <a:solidFill>
                  <a:schemeClr val="bg1"/>
                </a:solidFill>
              </a:rPr>
              <a:t> a thriller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„</a:t>
            </a:r>
            <a:r>
              <a:rPr lang="en-US" sz="1600" dirty="0" err="1">
                <a:solidFill>
                  <a:schemeClr val="bg1"/>
                </a:solidFill>
              </a:rPr>
              <a:t>svědecké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výpovědi</a:t>
            </a:r>
            <a:r>
              <a:rPr lang="en-US" sz="1600" dirty="0">
                <a:solidFill>
                  <a:schemeClr val="bg1"/>
                </a:solidFill>
              </a:rPr>
              <a:t>“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err="1">
                <a:solidFill>
                  <a:schemeClr val="bg1"/>
                </a:solidFill>
              </a:rPr>
              <a:t>biografie</a:t>
            </a:r>
            <a:r>
              <a:rPr lang="en-US" sz="1600" dirty="0">
                <a:solidFill>
                  <a:schemeClr val="bg1"/>
                </a:solidFill>
              </a:rPr>
              <a:t> (</a:t>
            </a:r>
            <a:r>
              <a:rPr lang="en-US" sz="1600" dirty="0" err="1">
                <a:solidFill>
                  <a:schemeClr val="bg1"/>
                </a:solidFill>
              </a:rPr>
              <a:t>celebrit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(bez sci-fi a </a:t>
            </a:r>
            <a:r>
              <a:rPr lang="en-US" sz="1600" dirty="0" err="1">
                <a:solidFill>
                  <a:schemeClr val="bg1"/>
                </a:solidFill>
              </a:rPr>
              <a:t>dobrodružné</a:t>
            </a:r>
            <a:r>
              <a:rPr lang="en-US" sz="1600" dirty="0">
                <a:solidFill>
                  <a:schemeClr val="bg1"/>
                </a:solidFill>
              </a:rPr>
              <a:t> – J. Verne, G.-J. Arnaud, J.-P. </a:t>
            </a:r>
            <a:r>
              <a:rPr lang="en-US" sz="1600" dirty="0" err="1">
                <a:solidFill>
                  <a:schemeClr val="bg1"/>
                </a:solidFill>
              </a:rPr>
              <a:t>Garen</a:t>
            </a:r>
            <a:r>
              <a:rPr lang="en-US" sz="1600" dirty="0">
                <a:solidFill>
                  <a:schemeClr val="bg1"/>
                </a:solidFill>
              </a:rPr>
              <a:t>, A. Dumas…)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0ACE2A9-77D7-4A4E-A1A5-52E860FD32F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46631" y="800945"/>
            <a:ext cx="6046382" cy="298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4744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276D00-C603-544B-B972-FDB91BE74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7188"/>
            <a:ext cx="7886700" cy="1133499"/>
          </a:xfrm>
        </p:spPr>
        <p:txBody>
          <a:bodyPr>
            <a:normAutofit/>
          </a:bodyPr>
          <a:lstStyle/>
          <a:p>
            <a:pPr algn="ctr"/>
            <a:r>
              <a:rPr lang="cs-CZ" sz="4500"/>
              <a:t>historické romány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EA2A4344-9F0D-4EAE-B1C1-5B8DAB5FF0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7287076"/>
              </p:ext>
            </p:extLst>
          </p:nvPr>
        </p:nvGraphicFramePr>
        <p:xfrm>
          <a:off x="628650" y="1828800"/>
          <a:ext cx="78867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7250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francouzská literatura česky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748478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E6E920-83F5-704C-9D41-E76CE98DE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6698" y="1138036"/>
            <a:ext cx="4198652" cy="1402470"/>
          </a:xfrm>
        </p:spPr>
        <p:txBody>
          <a:bodyPr anchor="t">
            <a:normAutofit/>
          </a:bodyPr>
          <a:lstStyle/>
          <a:p>
            <a:r>
              <a:rPr lang="cs-CZ" sz="2800"/>
              <a:t>„svědectví“ </a:t>
            </a:r>
          </a:p>
        </p:txBody>
      </p:sp>
      <p:pic>
        <p:nvPicPr>
          <p:cNvPr id="4" name="Obrázek 3" descr="Obsah obrázku plakát, text, savec, kůň&#10;&#10;Obsah generovaný pomocí AI může být nesprávný.">
            <a:extLst>
              <a:ext uri="{FF2B5EF4-FFF2-40B4-BE49-F238E27FC236}">
                <a16:creationId xmlns:a16="http://schemas.microsoft.com/office/drawing/2014/main" id="{71AD6C27-096D-66C1-DD54-B38B9E749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1" y="1187459"/>
            <a:ext cx="3274079" cy="462222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94053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Zástupný obsah 2">
            <a:extLst>
              <a:ext uri="{FF2B5EF4-FFF2-40B4-BE49-F238E27FC236}">
                <a16:creationId xmlns:a16="http://schemas.microsoft.com/office/drawing/2014/main" id="{46086668-4B52-440F-9548-372EC0520C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0313689"/>
              </p:ext>
            </p:extLst>
          </p:nvPr>
        </p:nvGraphicFramePr>
        <p:xfrm>
          <a:off x="4316698" y="2551176"/>
          <a:ext cx="4083287" cy="3591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616104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B962CF-61A3-4EF9-94F6-7C59B032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D492A10-3AF2-E218-8F4D-155FC47F2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6337"/>
            <a:ext cx="5098053" cy="1651404"/>
          </a:xfrm>
        </p:spPr>
        <p:txBody>
          <a:bodyPr>
            <a:normAutofit/>
          </a:bodyPr>
          <a:lstStyle/>
          <a:p>
            <a:r>
              <a:rPr lang="cs-CZ" sz="3500" dirty="0">
                <a:solidFill>
                  <a:schemeClr val="bg1">
                    <a:lumMod val="50000"/>
                  </a:schemeClr>
                </a:solidFill>
              </a:rPr>
              <a:t>„svědectví“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6D0DC0-269D-FEF5-E0D7-33C354C67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420" y="2082188"/>
            <a:ext cx="5201283" cy="4318612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cs-CZ" sz="1600" dirty="0"/>
              <a:t>výpovědi (zejména afrických) žen muslimského vyznání o specifických problémech sociálních, o obřízce, o násilí ze strany mužské populace a často i v rámci manželského svazku</a:t>
            </a:r>
          </a:p>
          <a:p>
            <a:pPr marL="0" indent="0">
              <a:buNone/>
            </a:pPr>
            <a:r>
              <a:rPr lang="cs-CZ" sz="1600" dirty="0"/>
              <a:t>téma osvěty o tom, jak žijí ženy v jiných kulturních společenstvích, záměr opakovaných vydání je ale komerční</a:t>
            </a:r>
          </a:p>
          <a:p>
            <a:pPr marL="0" lvl="0" indent="0">
              <a:buNone/>
            </a:pPr>
            <a:r>
              <a:rPr lang="cs-CZ" sz="1600" dirty="0"/>
              <a:t>2 nebo 3 vydání: </a:t>
            </a:r>
          </a:p>
          <a:p>
            <a:pPr marL="0" lvl="0" indent="0">
              <a:buNone/>
            </a:pPr>
            <a:r>
              <a:rPr lang="cs-CZ" sz="1600" dirty="0"/>
              <a:t>Leila (nar. 1976). </a:t>
            </a:r>
            <a:r>
              <a:rPr lang="cs-CZ" sz="1600" i="1" dirty="0"/>
              <a:t>Provdaná proti své vůli: příběh ženy, která bojovala za svou důstojnost</a:t>
            </a:r>
            <a:r>
              <a:rPr lang="cs-CZ" sz="1600" dirty="0"/>
              <a:t>. </a:t>
            </a:r>
            <a:r>
              <a:rPr lang="cs-CZ" sz="1600" dirty="0" err="1"/>
              <a:t>Ikar</a:t>
            </a:r>
            <a:r>
              <a:rPr lang="cs-CZ" sz="1600" dirty="0"/>
              <a:t>, 2005, 2014, 2017</a:t>
            </a:r>
          </a:p>
          <a:p>
            <a:pPr marL="0" lvl="0" indent="0">
              <a:buNone/>
            </a:pPr>
            <a:r>
              <a:rPr lang="cs-CZ" sz="1600" dirty="0" err="1"/>
              <a:t>Nojoud</a:t>
            </a:r>
            <a:r>
              <a:rPr lang="cs-CZ" sz="1600" dirty="0"/>
              <a:t> Ali (nar. 1998). </a:t>
            </a:r>
            <a:r>
              <a:rPr lang="cs-CZ" sz="1600" i="1" dirty="0"/>
              <a:t>Dětská nevěsta: vzepřela jsem se krutým tradicím</a:t>
            </a:r>
            <a:r>
              <a:rPr lang="cs-CZ" sz="1600" dirty="0"/>
              <a:t>. </a:t>
            </a:r>
            <a:r>
              <a:rPr lang="cs-CZ" sz="1600" dirty="0" err="1"/>
              <a:t>Alpress</a:t>
            </a:r>
            <a:r>
              <a:rPr lang="cs-CZ" sz="1600" dirty="0"/>
              <a:t>, 2009, 2014</a:t>
            </a:r>
          </a:p>
          <a:p>
            <a:pPr marL="0" lvl="0" indent="0">
              <a:buNone/>
            </a:pPr>
            <a:r>
              <a:rPr lang="cs-CZ" sz="1600" dirty="0" err="1"/>
              <a:t>Malika</a:t>
            </a:r>
            <a:r>
              <a:rPr lang="cs-CZ" sz="1600" dirty="0"/>
              <a:t> </a:t>
            </a:r>
            <a:r>
              <a:rPr lang="cs-CZ" sz="1600" dirty="0" err="1"/>
              <a:t>Oufkir</a:t>
            </a:r>
            <a:r>
              <a:rPr lang="cs-CZ" sz="1600" dirty="0"/>
              <a:t> (nar. 1953). </a:t>
            </a:r>
            <a:r>
              <a:rPr lang="cs-CZ" sz="1600" i="1" dirty="0"/>
              <a:t>Vězeňkyně</a:t>
            </a:r>
            <a:r>
              <a:rPr lang="cs-CZ" sz="1600" dirty="0"/>
              <a:t>. Motto 2001, </a:t>
            </a:r>
            <a:br>
              <a:rPr lang="cs-CZ" sz="1600" dirty="0"/>
            </a:br>
            <a:r>
              <a:rPr lang="cs-CZ" sz="1600" i="1" dirty="0"/>
              <a:t>Svoboda: z temné kobky marockého vězení k novému životu</a:t>
            </a:r>
            <a:r>
              <a:rPr lang="cs-CZ" sz="1600" dirty="0"/>
              <a:t>. </a:t>
            </a:r>
            <a:r>
              <a:rPr lang="cs-CZ" sz="1600" dirty="0" err="1"/>
              <a:t>Ikar</a:t>
            </a:r>
            <a:r>
              <a:rPr lang="cs-CZ" sz="1600" dirty="0"/>
              <a:t>, 2011</a:t>
            </a:r>
          </a:p>
          <a:p>
            <a:pPr marL="0" lvl="0" indent="0">
              <a:buNone/>
            </a:pPr>
            <a:r>
              <a:rPr lang="cs-CZ" sz="1600" dirty="0" err="1"/>
              <a:t>Khady</a:t>
            </a:r>
            <a:r>
              <a:rPr lang="cs-CZ" sz="1600" dirty="0"/>
              <a:t> (nar. 1959). </a:t>
            </a:r>
            <a:r>
              <a:rPr lang="cs-CZ" sz="1600" i="1" dirty="0"/>
              <a:t>Zmrzačená. O utrpení a odvaze vzepřít se osudu</a:t>
            </a:r>
            <a:r>
              <a:rPr lang="cs-CZ" sz="1600" dirty="0"/>
              <a:t>. </a:t>
            </a:r>
            <a:r>
              <a:rPr lang="cs-CZ" sz="1600" dirty="0" err="1"/>
              <a:t>Ikar</a:t>
            </a:r>
            <a:r>
              <a:rPr lang="cs-CZ" sz="1600" dirty="0"/>
              <a:t>, 2007, 2010, 2014</a:t>
            </a:r>
          </a:p>
          <a:p>
            <a:pPr marL="0" indent="0">
              <a:buNone/>
            </a:pPr>
            <a:r>
              <a:rPr lang="cs-CZ" sz="1600" dirty="0" err="1"/>
              <a:t>Souad</a:t>
            </a:r>
            <a:r>
              <a:rPr lang="cs-CZ" sz="1600" dirty="0"/>
              <a:t> (nar. 1958). </a:t>
            </a:r>
            <a:r>
              <a:rPr lang="cs-CZ" sz="1600" i="1" dirty="0"/>
              <a:t>Upálená za živa</a:t>
            </a:r>
            <a:r>
              <a:rPr lang="cs-CZ" sz="1600" dirty="0"/>
              <a:t>. </a:t>
            </a:r>
            <a:r>
              <a:rPr lang="cs-CZ" sz="1600" dirty="0" err="1"/>
              <a:t>Ikar</a:t>
            </a:r>
            <a:r>
              <a:rPr lang="cs-CZ" sz="1600" dirty="0"/>
              <a:t>, 2014, 2004</a:t>
            </a:r>
            <a:endParaRPr lang="en-US" sz="1600" dirty="0"/>
          </a:p>
        </p:txBody>
      </p:sp>
      <p:pic>
        <p:nvPicPr>
          <p:cNvPr id="5" name="Obrázek 4" descr="Obsah obrázku text, Lidská tvář, plakát, úsměv&#10;&#10;Obsah generovaný pomocí AI může být nesprávný.">
            <a:extLst>
              <a:ext uri="{FF2B5EF4-FFF2-40B4-BE49-F238E27FC236}">
                <a16:creationId xmlns:a16="http://schemas.microsoft.com/office/drawing/2014/main" id="{DD8738A6-5B93-B3B2-EC9F-44FE1CB7E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470" y="168168"/>
            <a:ext cx="2244110" cy="3168155"/>
          </a:xfrm>
          <a:prstGeom prst="rect">
            <a:avLst/>
          </a:prstGeom>
        </p:spPr>
      </p:pic>
      <p:pic>
        <p:nvPicPr>
          <p:cNvPr id="7" name="Obrázek 6" descr="Obsah obrázku Lidská tvář, text, osoba, úsměv&#10;&#10;Obsah generovaný pomocí AI může být nesprávný.">
            <a:extLst>
              <a:ext uri="{FF2B5EF4-FFF2-40B4-BE49-F238E27FC236}">
                <a16:creationId xmlns:a16="http://schemas.microsoft.com/office/drawing/2014/main" id="{E7B15D9B-DAF6-0C22-24E9-D7C26678F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925" y="3504492"/>
            <a:ext cx="1993200" cy="281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8811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E005B-D1A2-5BE5-EC7F-9835B07B8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7225FF-5D0B-C1CC-EB46-51EA26E1A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„svědectví“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03D046-D5A8-B796-B5FC-F193C796B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cs-CZ" i="1" dirty="0"/>
              <a:t>Ve stínu královny: rozmařilý život na úkor „milovaného“ lidu </a:t>
            </a:r>
            <a:br>
              <a:rPr lang="cs-CZ" i="1" dirty="0"/>
            </a:br>
            <a:r>
              <a:rPr lang="cs-CZ" i="1" dirty="0"/>
              <a:t>Otrokyní v 11 letech: pravdivý příběh o ukradeném dětství</a:t>
            </a:r>
            <a:br>
              <a:rPr lang="cs-CZ" i="1" dirty="0"/>
            </a:br>
            <a:r>
              <a:rPr lang="cs-CZ" i="1" dirty="0"/>
              <a:t>Peklo jménem </a:t>
            </a:r>
            <a:r>
              <a:rPr lang="cs-CZ" i="1" dirty="0" err="1"/>
              <a:t>Rakká</a:t>
            </a:r>
            <a:r>
              <a:rPr lang="cs-CZ" i="1" dirty="0"/>
              <a:t>: zpověď kajícnice</a:t>
            </a:r>
            <a:br>
              <a:rPr lang="cs-CZ" i="1" dirty="0"/>
            </a:br>
            <a:r>
              <a:rPr lang="cs-CZ" i="1" dirty="0"/>
              <a:t>Zmrzačená: o utrpení a odvaze vzepřít se osudu</a:t>
            </a:r>
            <a:br>
              <a:rPr lang="cs-CZ" i="1" dirty="0"/>
            </a:br>
            <a:r>
              <a:rPr lang="cs-CZ" i="1" dirty="0"/>
              <a:t>Stále na útěku: o nezlomném odhodlání a touze po svobodě</a:t>
            </a:r>
            <a:br>
              <a:rPr lang="cs-CZ" i="1" dirty="0"/>
            </a:br>
            <a:r>
              <a:rPr lang="cs-CZ" i="1" dirty="0"/>
              <a:t>Provdaná proti své vůli: příběh ženy, která bojovala za lidskou důstojnost</a:t>
            </a:r>
            <a:br>
              <a:rPr lang="cs-CZ" i="1" dirty="0"/>
            </a:br>
            <a:r>
              <a:rPr lang="cs-CZ" i="1" dirty="0"/>
              <a:t>Mandle: erotický příběh muslimské ženy</a:t>
            </a:r>
            <a:br>
              <a:rPr lang="cs-CZ" i="1" dirty="0"/>
            </a:br>
            <a:r>
              <a:rPr lang="cs-CZ" i="1" dirty="0"/>
              <a:t>Cesta smyslnosti: intimní zpověď mladé muslimky</a:t>
            </a:r>
            <a:br>
              <a:rPr lang="cs-CZ" i="1" dirty="0"/>
            </a:br>
            <a:r>
              <a:rPr lang="cs-CZ" i="1" dirty="0"/>
              <a:t>Cena mého života: rodina slavného fotbalisty si mě adoptovala jako otrokyni</a:t>
            </a:r>
            <a:br>
              <a:rPr lang="cs-CZ" i="1" dirty="0"/>
            </a:br>
            <a:r>
              <a:rPr lang="cs-CZ" i="1" dirty="0"/>
              <a:t>Svoboda: z temné kobky marockého vězení k novému životu</a:t>
            </a:r>
            <a:br>
              <a:rPr lang="cs-CZ" i="1" dirty="0"/>
            </a:br>
            <a:r>
              <a:rPr lang="cs-CZ" i="1" dirty="0"/>
              <a:t>Závoj strachu: šokující příběh ženy, která se vzepřela osudu</a:t>
            </a:r>
            <a:br>
              <a:rPr lang="cs-CZ" i="1" dirty="0"/>
            </a:br>
            <a:r>
              <a:rPr lang="cs-CZ" i="1" dirty="0"/>
              <a:t>Má tajemství: šokující příběh ženy ze světového bestselleru </a:t>
            </a:r>
            <a:br>
              <a:rPr lang="cs-CZ" i="1" dirty="0"/>
            </a:br>
            <a:r>
              <a:rPr lang="cs-CZ" i="1" dirty="0"/>
              <a:t>Vězeňkyně</a:t>
            </a:r>
            <a:br>
              <a:rPr lang="cs-CZ" i="1" dirty="0"/>
            </a:br>
            <a:r>
              <a:rPr lang="cs-CZ" i="1" dirty="0"/>
              <a:t>Závoj strachu očima dcery </a:t>
            </a:r>
            <a:r>
              <a:rPr lang="cs-CZ" i="1" dirty="0" err="1"/>
              <a:t>Norah</a:t>
            </a:r>
            <a:br>
              <a:rPr lang="cs-CZ" i="1" dirty="0"/>
            </a:br>
            <a:r>
              <a:rPr lang="cs-CZ" i="1" dirty="0"/>
              <a:t>Zničená: v dubajském vězení za to, že byla znásilněna</a:t>
            </a:r>
          </a:p>
        </p:txBody>
      </p:sp>
    </p:spTree>
    <p:extLst>
      <p:ext uri="{BB962C8B-B14F-4D97-AF65-F5344CB8AC3E}">
        <p14:creationId xmlns:p14="http://schemas.microsoft.com/office/powerpoint/2010/main" val="332236125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DDF9C4-BAB6-B049-A60C-2D7DDB668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520" y="741391"/>
            <a:ext cx="2124993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i="1"/>
              <a:t>Kořistí v Kaddáfího harému</a:t>
            </a:r>
            <a:endParaRPr lang="en-US" sz="280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F468970-B805-2245-8F60-1DA0D9F59D51}"/>
              </a:ext>
            </a:extLst>
          </p:cNvPr>
          <p:cNvSpPr txBox="1"/>
          <p:nvPr/>
        </p:nvSpPr>
        <p:spPr>
          <a:xfrm>
            <a:off x="657520" y="2533476"/>
            <a:ext cx="2124993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Annick Cojean. </a:t>
            </a:r>
            <a:r>
              <a:rPr lang="en-US" sz="1700" i="1"/>
              <a:t>Kořistí v Kaddáfího harému</a:t>
            </a:r>
            <a:r>
              <a:rPr lang="en-US" sz="1700"/>
              <a:t>. </a:t>
            </a:r>
            <a:br>
              <a:rPr lang="en-US" sz="1700"/>
            </a:br>
            <a:r>
              <a:rPr lang="en-US" sz="1700"/>
              <a:t>Přel. Martina Pařízková, Laňka David – No Limits, 2014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6D7742-77E6-074A-8EA8-8F54106F78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829" r="11502" b="-1"/>
          <a:stretch/>
        </p:blipFill>
        <p:spPr>
          <a:xfrm>
            <a:off x="3391853" y="1134286"/>
            <a:ext cx="2465880" cy="4589427"/>
          </a:xfrm>
          <a:prstGeom prst="rect">
            <a:avLst/>
          </a:prstGeom>
        </p:spPr>
      </p:pic>
      <p:pic>
        <p:nvPicPr>
          <p:cNvPr id="6" name="Obrázek 5" descr="Obsah obrázku text, plakát, osoba, kniha&#10;&#10;Obsah generovaný pomocí AI může být nesprávný.">
            <a:extLst>
              <a:ext uri="{FF2B5EF4-FFF2-40B4-BE49-F238E27FC236}">
                <a16:creationId xmlns:a16="http://schemas.microsoft.com/office/drawing/2014/main" id="{F7D9B01B-255F-6290-9C1E-1E23F7463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835" y="1763237"/>
            <a:ext cx="2498644" cy="333152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92AA144-DDFF-C43B-6866-516C9091D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737460"/>
            <a:ext cx="9144000" cy="123364"/>
            <a:chOff x="1" y="6737460"/>
            <a:chExt cx="12192000" cy="12336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557A69-9517-26A8-EF3F-E65057EEC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7C5987E-7AB5-0A21-D727-68B38B342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659718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0757DD-7DCB-0940-AB8E-89FFBE82B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629266"/>
            <a:ext cx="3708114" cy="1622321"/>
          </a:xfrm>
        </p:spPr>
        <p:txBody>
          <a:bodyPr>
            <a:normAutofit/>
          </a:bodyPr>
          <a:lstStyle/>
          <a:p>
            <a:r>
              <a:rPr lang="cs-CZ" sz="2300" dirty="0"/>
              <a:t>Leila (Lajla): </a:t>
            </a:r>
            <a:r>
              <a:rPr lang="cs-CZ" sz="2300" i="1" dirty="0"/>
              <a:t>Provdaná proti své vůli: příběh ženy, která bojovala za svou důstojnost</a:t>
            </a:r>
            <a:br>
              <a:rPr lang="cs-CZ" sz="2300" dirty="0"/>
            </a:br>
            <a:endParaRPr lang="cs-CZ" sz="23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C0E768-1530-8F4E-A7AC-BADB61E8B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7" y="2438400"/>
            <a:ext cx="3708113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/>
              <a:t>marocká autorka, jako spoluautorka textu je uvedena M.-</a:t>
            </a:r>
            <a:r>
              <a:rPr lang="cs-CZ" sz="1800" dirty="0" err="1"/>
              <a:t>Th</a:t>
            </a:r>
            <a:r>
              <a:rPr lang="cs-CZ" sz="1800" dirty="0"/>
              <a:t>. Cuny</a:t>
            </a:r>
          </a:p>
          <a:p>
            <a:pPr marL="0" indent="0">
              <a:buNone/>
            </a:pPr>
            <a:r>
              <a:rPr lang="cs-CZ" sz="1800" dirty="0"/>
              <a:t>česky 2005, 2014 a 2017 – překlad Dany </a:t>
            </a:r>
            <a:r>
              <a:rPr lang="cs-CZ" sz="1800" dirty="0" err="1"/>
              <a:t>Melanové</a:t>
            </a:r>
            <a:r>
              <a:rPr lang="cs-CZ" sz="1800" dirty="0"/>
              <a:t>, EMG – </a:t>
            </a:r>
            <a:r>
              <a:rPr lang="cs-CZ" sz="1800" dirty="0" err="1"/>
              <a:t>Ikar</a:t>
            </a:r>
            <a:endParaRPr lang="cs-CZ" sz="1800" dirty="0"/>
          </a:p>
          <a:p>
            <a:pPr marL="0" indent="0">
              <a:buNone/>
            </a:pPr>
            <a:r>
              <a:rPr lang="cs-CZ" sz="1800" dirty="0"/>
              <a:t>jedna z mnoha celosvětově oblíbených knih, jak dosvědčují data </a:t>
            </a:r>
            <a:r>
              <a:rPr lang="cs-CZ" sz="1800" dirty="0" err="1"/>
              <a:t>WorldCat.org</a:t>
            </a:r>
            <a:r>
              <a:rPr lang="cs-CZ" sz="1800" dirty="0"/>
              <a:t> (titul byl přeložen do 13 jazyků)</a:t>
            </a:r>
          </a:p>
          <a:p>
            <a:pPr marL="0" indent="0">
              <a:buNone/>
            </a:pPr>
            <a:r>
              <a:rPr lang="cs-CZ" sz="1800" dirty="0"/>
              <a:t>Leila: </a:t>
            </a:r>
            <a:r>
              <a:rPr lang="cs-CZ" sz="1800" i="1" dirty="0" err="1"/>
              <a:t>Mariée</a:t>
            </a:r>
            <a:r>
              <a:rPr lang="cs-CZ" sz="1800" i="1" dirty="0"/>
              <a:t> de </a:t>
            </a:r>
            <a:r>
              <a:rPr lang="cs-CZ" sz="1800" i="1" dirty="0" err="1"/>
              <a:t>force</a:t>
            </a:r>
            <a:endParaRPr lang="cs-CZ" sz="1800" i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3F6A8F7-EE49-7C48-B24A-A8E85CCA2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461" y="967431"/>
            <a:ext cx="2903471" cy="4673206"/>
          </a:xfrm>
          <a:prstGeom prst="rect">
            <a:avLst/>
          </a:prstGeom>
          <a:effectLst/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DD9A567-20DF-A072-ED08-B5969CFBF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849" y="967429"/>
            <a:ext cx="1259213" cy="200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9464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2FA3262-3C4F-D24C-BAF9-71B9519BA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1381"/>
            <a:ext cx="7884414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„svědectví“ </a:t>
            </a:r>
            <a:br>
              <a:rPr lang="en-US" sz="5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žánrový posun</a:t>
            </a:r>
          </a:p>
        </p:txBody>
      </p:sp>
      <p:sp>
        <p:nvSpPr>
          <p:cNvPr id="9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4718595"/>
            <a:ext cx="4057650" cy="18288"/>
          </a:xfrm>
          <a:custGeom>
            <a:avLst/>
            <a:gdLst>
              <a:gd name="connsiteX0" fmla="*/ 0 w 4057650"/>
              <a:gd name="connsiteY0" fmla="*/ 0 h 18288"/>
              <a:gd name="connsiteX1" fmla="*/ 757428 w 4057650"/>
              <a:gd name="connsiteY1" fmla="*/ 0 h 18288"/>
              <a:gd name="connsiteX2" fmla="*/ 1474279 w 4057650"/>
              <a:gd name="connsiteY2" fmla="*/ 0 h 18288"/>
              <a:gd name="connsiteX3" fmla="*/ 2191131 w 4057650"/>
              <a:gd name="connsiteY3" fmla="*/ 0 h 18288"/>
              <a:gd name="connsiteX4" fmla="*/ 2745676 w 4057650"/>
              <a:gd name="connsiteY4" fmla="*/ 0 h 18288"/>
              <a:gd name="connsiteX5" fmla="*/ 3340798 w 4057650"/>
              <a:gd name="connsiteY5" fmla="*/ 0 h 18288"/>
              <a:gd name="connsiteX6" fmla="*/ 4057650 w 4057650"/>
              <a:gd name="connsiteY6" fmla="*/ 0 h 18288"/>
              <a:gd name="connsiteX7" fmla="*/ 4057650 w 4057650"/>
              <a:gd name="connsiteY7" fmla="*/ 18288 h 18288"/>
              <a:gd name="connsiteX8" fmla="*/ 3381375 w 4057650"/>
              <a:gd name="connsiteY8" fmla="*/ 18288 h 18288"/>
              <a:gd name="connsiteX9" fmla="*/ 2826830 w 4057650"/>
              <a:gd name="connsiteY9" fmla="*/ 18288 h 18288"/>
              <a:gd name="connsiteX10" fmla="*/ 2272284 w 4057650"/>
              <a:gd name="connsiteY10" fmla="*/ 18288 h 18288"/>
              <a:gd name="connsiteX11" fmla="*/ 1555432 w 4057650"/>
              <a:gd name="connsiteY11" fmla="*/ 18288 h 18288"/>
              <a:gd name="connsiteX12" fmla="*/ 960310 w 4057650"/>
              <a:gd name="connsiteY12" fmla="*/ 18288 h 18288"/>
              <a:gd name="connsiteX13" fmla="*/ 0 w 4057650"/>
              <a:gd name="connsiteY13" fmla="*/ 18288 h 18288"/>
              <a:gd name="connsiteX14" fmla="*/ 0 w 405765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57650" h="18288" fill="none" extrusionOk="0">
                <a:moveTo>
                  <a:pt x="0" y="0"/>
                </a:moveTo>
                <a:cubicBezTo>
                  <a:pt x="371182" y="3227"/>
                  <a:pt x="494372" y="9222"/>
                  <a:pt x="757428" y="0"/>
                </a:cubicBezTo>
                <a:cubicBezTo>
                  <a:pt x="1020484" y="-9222"/>
                  <a:pt x="1116719" y="-4357"/>
                  <a:pt x="1474279" y="0"/>
                </a:cubicBezTo>
                <a:cubicBezTo>
                  <a:pt x="1831839" y="4357"/>
                  <a:pt x="1920973" y="-11809"/>
                  <a:pt x="2191131" y="0"/>
                </a:cubicBezTo>
                <a:cubicBezTo>
                  <a:pt x="2461289" y="11809"/>
                  <a:pt x="2589480" y="-22604"/>
                  <a:pt x="2745676" y="0"/>
                </a:cubicBezTo>
                <a:cubicBezTo>
                  <a:pt x="2901872" y="22604"/>
                  <a:pt x="3136452" y="-12306"/>
                  <a:pt x="3340798" y="0"/>
                </a:cubicBezTo>
                <a:cubicBezTo>
                  <a:pt x="3545144" y="12306"/>
                  <a:pt x="3766934" y="-21556"/>
                  <a:pt x="4057650" y="0"/>
                </a:cubicBezTo>
                <a:cubicBezTo>
                  <a:pt x="4057150" y="8855"/>
                  <a:pt x="4057759" y="14521"/>
                  <a:pt x="4057650" y="18288"/>
                </a:cubicBezTo>
                <a:cubicBezTo>
                  <a:pt x="3743404" y="40125"/>
                  <a:pt x="3625516" y="-14923"/>
                  <a:pt x="3381375" y="18288"/>
                </a:cubicBezTo>
                <a:cubicBezTo>
                  <a:pt x="3137235" y="51499"/>
                  <a:pt x="2946571" y="1"/>
                  <a:pt x="2826830" y="18288"/>
                </a:cubicBezTo>
                <a:cubicBezTo>
                  <a:pt x="2707090" y="36575"/>
                  <a:pt x="2402756" y="1432"/>
                  <a:pt x="2272284" y="18288"/>
                </a:cubicBezTo>
                <a:cubicBezTo>
                  <a:pt x="2141812" y="35144"/>
                  <a:pt x="1895935" y="18199"/>
                  <a:pt x="1555432" y="18288"/>
                </a:cubicBezTo>
                <a:cubicBezTo>
                  <a:pt x="1214929" y="18377"/>
                  <a:pt x="1103072" y="14503"/>
                  <a:pt x="960310" y="18288"/>
                </a:cubicBezTo>
                <a:cubicBezTo>
                  <a:pt x="817548" y="22073"/>
                  <a:pt x="402272" y="-29359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057650" h="18288" stroke="0" extrusionOk="0">
                <a:moveTo>
                  <a:pt x="0" y="0"/>
                </a:moveTo>
                <a:cubicBezTo>
                  <a:pt x="248348" y="13145"/>
                  <a:pt x="486117" y="25042"/>
                  <a:pt x="635698" y="0"/>
                </a:cubicBezTo>
                <a:cubicBezTo>
                  <a:pt x="785279" y="-25042"/>
                  <a:pt x="917762" y="-5537"/>
                  <a:pt x="1190244" y="0"/>
                </a:cubicBezTo>
                <a:cubicBezTo>
                  <a:pt x="1462726" y="5537"/>
                  <a:pt x="1667120" y="-21232"/>
                  <a:pt x="1947672" y="0"/>
                </a:cubicBezTo>
                <a:cubicBezTo>
                  <a:pt x="2228224" y="21232"/>
                  <a:pt x="2280631" y="-21698"/>
                  <a:pt x="2583370" y="0"/>
                </a:cubicBezTo>
                <a:cubicBezTo>
                  <a:pt x="2886109" y="21698"/>
                  <a:pt x="3022941" y="19647"/>
                  <a:pt x="3219069" y="0"/>
                </a:cubicBezTo>
                <a:cubicBezTo>
                  <a:pt x="3415197" y="-19647"/>
                  <a:pt x="3747500" y="26991"/>
                  <a:pt x="4057650" y="0"/>
                </a:cubicBezTo>
                <a:cubicBezTo>
                  <a:pt x="4056752" y="7180"/>
                  <a:pt x="4057819" y="13790"/>
                  <a:pt x="4057650" y="18288"/>
                </a:cubicBezTo>
                <a:cubicBezTo>
                  <a:pt x="3865148" y="-3313"/>
                  <a:pt x="3702543" y="49468"/>
                  <a:pt x="3381375" y="18288"/>
                </a:cubicBezTo>
                <a:cubicBezTo>
                  <a:pt x="3060208" y="-12892"/>
                  <a:pt x="2956571" y="-8678"/>
                  <a:pt x="2826830" y="18288"/>
                </a:cubicBezTo>
                <a:cubicBezTo>
                  <a:pt x="2697089" y="45254"/>
                  <a:pt x="2411031" y="43154"/>
                  <a:pt x="2150555" y="18288"/>
                </a:cubicBezTo>
                <a:cubicBezTo>
                  <a:pt x="1890080" y="-6578"/>
                  <a:pt x="1741827" y="-615"/>
                  <a:pt x="1474280" y="18288"/>
                </a:cubicBezTo>
                <a:cubicBezTo>
                  <a:pt x="1206734" y="37191"/>
                  <a:pt x="998203" y="33335"/>
                  <a:pt x="838581" y="18288"/>
                </a:cubicBezTo>
                <a:cubicBezTo>
                  <a:pt x="678959" y="3241"/>
                  <a:pt x="187101" y="-13212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9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14226F-1163-F341-88F5-C01626802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Scholastique</a:t>
            </a:r>
            <a:r>
              <a:rPr lang="cs-CZ" dirty="0"/>
              <a:t> </a:t>
            </a:r>
            <a:r>
              <a:rPr lang="cs-CZ" dirty="0" err="1"/>
              <a:t>Mukasonga</a:t>
            </a:r>
            <a:r>
              <a:rPr lang="cs-CZ" dirty="0"/>
              <a:t> </a:t>
            </a:r>
            <a:r>
              <a:rPr lang="cs-CZ" dirty="0">
                <a:solidFill>
                  <a:schemeClr val="bg2">
                    <a:lumMod val="75000"/>
                  </a:schemeClr>
                </a:solidFill>
              </a:rPr>
              <a:t>(*1956)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A1407E-18B6-464D-BC21-DF6BB5B62A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961792"/>
            <a:ext cx="5551634" cy="43513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držitelka prestižní ceny </a:t>
            </a:r>
            <a:r>
              <a:rPr lang="cs-CZ" dirty="0" err="1"/>
              <a:t>Renaudot</a:t>
            </a:r>
            <a:r>
              <a:rPr lang="cs-CZ" dirty="0"/>
              <a:t> z r. 2012</a:t>
            </a:r>
          </a:p>
          <a:p>
            <a:pPr marL="0" indent="0">
              <a:buNone/>
            </a:pPr>
            <a:r>
              <a:rPr lang="cs-CZ" dirty="0"/>
              <a:t>pět knih vyšlo v rozmezí let 2006 až 2014 v řadě </a:t>
            </a:r>
            <a:r>
              <a:rPr lang="cs-CZ" dirty="0" err="1"/>
              <a:t>Continents</a:t>
            </a:r>
            <a:r>
              <a:rPr lang="cs-CZ" dirty="0"/>
              <a:t> </a:t>
            </a:r>
            <a:r>
              <a:rPr lang="cs-CZ" dirty="0" err="1"/>
              <a:t>Noirs</a:t>
            </a:r>
            <a:r>
              <a:rPr lang="cs-CZ" dirty="0"/>
              <a:t> nakladatelství </a:t>
            </a:r>
            <a:r>
              <a:rPr lang="cs-CZ" dirty="0" err="1"/>
              <a:t>Gallimard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titul z r. 2016 v prestižní řadě La </a:t>
            </a:r>
            <a:r>
              <a:rPr lang="cs-CZ" dirty="0" err="1"/>
              <a:t>Blanche</a:t>
            </a:r>
            <a:r>
              <a:rPr lang="cs-CZ" dirty="0"/>
              <a:t> (</a:t>
            </a:r>
            <a:r>
              <a:rPr lang="cs-CZ" dirty="0" err="1"/>
              <a:t>Gallimard</a:t>
            </a:r>
            <a:r>
              <a:rPr lang="cs-CZ" dirty="0"/>
              <a:t>) „[les] </a:t>
            </a:r>
            <a:r>
              <a:rPr lang="cs-CZ" dirty="0" err="1"/>
              <a:t>livres</a:t>
            </a:r>
            <a:r>
              <a:rPr lang="cs-CZ" dirty="0"/>
              <a:t> qui </a:t>
            </a:r>
            <a:r>
              <a:rPr lang="cs-CZ" dirty="0" err="1"/>
              <a:t>démontrent</a:t>
            </a:r>
            <a:r>
              <a:rPr lang="cs-CZ" dirty="0"/>
              <a:t> </a:t>
            </a:r>
            <a:r>
              <a:rPr lang="cs-CZ" dirty="0" err="1"/>
              <a:t>que</a:t>
            </a:r>
            <a:r>
              <a:rPr lang="cs-CZ" dirty="0"/>
              <a:t> </a:t>
            </a:r>
            <a:r>
              <a:rPr lang="cs-CZ" dirty="0" err="1"/>
              <a:t>le</a:t>
            </a:r>
            <a:r>
              <a:rPr lang="cs-CZ" dirty="0"/>
              <a:t> </a:t>
            </a:r>
            <a:r>
              <a:rPr lang="cs-CZ" dirty="0" err="1"/>
              <a:t>seul</a:t>
            </a:r>
            <a:r>
              <a:rPr lang="cs-CZ" dirty="0"/>
              <a:t> point </a:t>
            </a:r>
            <a:r>
              <a:rPr lang="cs-CZ" dirty="0" err="1"/>
              <a:t>commun</a:t>
            </a:r>
            <a:r>
              <a:rPr lang="cs-CZ" dirty="0"/>
              <a:t> de </a:t>
            </a:r>
            <a:r>
              <a:rPr lang="cs-CZ" dirty="0" err="1"/>
              <a:t>tous</a:t>
            </a:r>
            <a:r>
              <a:rPr lang="cs-CZ" dirty="0"/>
              <a:t> ses </a:t>
            </a:r>
            <a:r>
              <a:rPr lang="cs-CZ" dirty="0" err="1"/>
              <a:t>auteurs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 : </a:t>
            </a:r>
            <a:r>
              <a:rPr lang="cs-CZ" dirty="0" err="1"/>
              <a:t>l’exigence</a:t>
            </a:r>
            <a:r>
              <a:rPr lang="cs-CZ" dirty="0"/>
              <a:t> </a:t>
            </a:r>
            <a:r>
              <a:rPr lang="cs-CZ" dirty="0" err="1"/>
              <a:t>littéraire</a:t>
            </a:r>
            <a:r>
              <a:rPr lang="cs-CZ" dirty="0"/>
              <a:t>“</a:t>
            </a:r>
          </a:p>
          <a:p>
            <a:pPr marL="0" indent="0">
              <a:buNone/>
            </a:pPr>
            <a:r>
              <a:rPr lang="cs-CZ" dirty="0"/>
              <a:t>české vydání prvotiny </a:t>
            </a:r>
            <a:r>
              <a:rPr lang="cs-CZ" i="1" dirty="0" err="1"/>
              <a:t>Inyenza</a:t>
            </a:r>
            <a:r>
              <a:rPr lang="cs-CZ" i="1" dirty="0"/>
              <a:t> neboli švábi: strhující příběh ženy z období rwandské genocidy</a:t>
            </a:r>
            <a:r>
              <a:rPr lang="cs-CZ" dirty="0"/>
              <a:t> (přel. Jiří Žák, Jota, 2007)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ED3118-73BB-5D48-BDAF-D0592A02E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0" y="-42949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8671A4-3243-0C46-BE4C-B7DE39A73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0" y="298680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" name="Obrázek 7">
            <a:extLst>
              <a:ext uri="{FF2B5EF4-FFF2-40B4-BE49-F238E27FC236}">
                <a16:creationId xmlns:a16="http://schemas.microsoft.com/office/drawing/2014/main" id="{88719DBC-9300-E249-BD73-1D13FF55B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247" y="1406173"/>
            <a:ext cx="1197604" cy="176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8">
            <a:extLst>
              <a:ext uri="{FF2B5EF4-FFF2-40B4-BE49-F238E27FC236}">
                <a16:creationId xmlns:a16="http://schemas.microsoft.com/office/drawing/2014/main" id="{B0EB1ACC-74E6-2F43-830F-F8C95E1CE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807" y="1347212"/>
            <a:ext cx="1097554" cy="182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3">
            <a:extLst>
              <a:ext uri="{FF2B5EF4-FFF2-40B4-BE49-F238E27FC236}">
                <a16:creationId xmlns:a16="http://schemas.microsoft.com/office/drawing/2014/main" id="{AB3B8689-B130-C746-8A59-BD14C07EF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808" y="3266415"/>
            <a:ext cx="1097554" cy="169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Zástupný obsah 7">
            <a:extLst>
              <a:ext uri="{FF2B5EF4-FFF2-40B4-BE49-F238E27FC236}">
                <a16:creationId xmlns:a16="http://schemas.microsoft.com/office/drawing/2014/main" id="{17C73C91-B087-70AD-A5C4-BD2357C84F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918361" y="5157546"/>
            <a:ext cx="1905000" cy="1066800"/>
          </a:xfrm>
        </p:spPr>
      </p:pic>
    </p:spTree>
    <p:extLst>
      <p:ext uri="{BB962C8B-B14F-4D97-AF65-F5344CB8AC3E}">
        <p14:creationId xmlns:p14="http://schemas.microsoft.com/office/powerpoint/2010/main" val="234158069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DA2CB8-7653-3D43-9576-24C91F216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803" y="365125"/>
            <a:ext cx="3646610" cy="1498844"/>
          </a:xfrm>
        </p:spPr>
        <p:txBody>
          <a:bodyPr>
            <a:normAutofit fontScale="90000"/>
          </a:bodyPr>
          <a:lstStyle/>
          <a:p>
            <a:r>
              <a:rPr lang="cs-CZ" dirty="0"/>
              <a:t>Christophe Ono-</a:t>
            </a:r>
            <a:r>
              <a:rPr lang="cs-CZ" dirty="0" err="1"/>
              <a:t>dit</a:t>
            </a:r>
            <a:r>
              <a:rPr lang="cs-CZ" dirty="0"/>
              <a:t>-Biot </a:t>
            </a:r>
            <a:r>
              <a:rPr lang="cs-CZ" dirty="0">
                <a:solidFill>
                  <a:schemeClr val="bg2">
                    <a:lumMod val="75000"/>
                  </a:schemeClr>
                </a:solidFill>
              </a:rPr>
              <a:t>(*1975) </a:t>
            </a:r>
            <a:r>
              <a:rPr lang="cs-CZ" i="1" dirty="0"/>
              <a:t>Šamanka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0F929D-AD52-6A45-929F-E750A7865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768" y="2040120"/>
            <a:ext cx="4275775" cy="4316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dirty="0"/>
              <a:t>Christophe Ono-</a:t>
            </a:r>
            <a:r>
              <a:rPr lang="cs-CZ" sz="1400" dirty="0" err="1"/>
              <a:t>dit</a:t>
            </a:r>
            <a:r>
              <a:rPr lang="cs-CZ" sz="1400" dirty="0"/>
              <a:t>-Biot: </a:t>
            </a:r>
            <a:r>
              <a:rPr lang="cs-CZ" sz="1400" i="1" dirty="0"/>
              <a:t>Šamanka</a:t>
            </a:r>
            <a:r>
              <a:rPr lang="cs-CZ" sz="1400" dirty="0"/>
              <a:t> (přel. Miluše Krejčová, Víkend, 2009 – s označením „milostný román“ (v knihkupecké kategorii „čtení pro ženy“) </a:t>
            </a:r>
          </a:p>
          <a:p>
            <a:pPr marL="0" indent="0">
              <a:buNone/>
            </a:pPr>
            <a:r>
              <a:rPr lang="cs-CZ" sz="1400" dirty="0"/>
              <a:t>román původně nazvaný </a:t>
            </a:r>
            <a:r>
              <a:rPr lang="cs-CZ" sz="1400" i="1" dirty="0" err="1"/>
              <a:t>Birmane</a:t>
            </a:r>
            <a:r>
              <a:rPr lang="cs-CZ" sz="1400" dirty="0"/>
              <a:t> (</a:t>
            </a:r>
            <a:r>
              <a:rPr lang="cs-CZ" sz="1400" dirty="0" err="1"/>
              <a:t>Plon</a:t>
            </a:r>
            <a:r>
              <a:rPr lang="cs-CZ" sz="1400" dirty="0"/>
              <a:t>, 2007) opěvuje krásy barmské přírody, jež je v silném kontrastu s útlakem, který v zemi panuje, ve Francii vyšel těsně předtím, než propukla šafránová revoluce, a Ono-</a:t>
            </a:r>
            <a:r>
              <a:rPr lang="cs-CZ" sz="1400" dirty="0" err="1"/>
              <a:t>dit</a:t>
            </a:r>
            <a:r>
              <a:rPr lang="cs-CZ" sz="1400" dirty="0"/>
              <a:t>-Biot se osobně angažoval ve prospěch politických vězňů </a:t>
            </a:r>
          </a:p>
          <a:p>
            <a:pPr marL="0" indent="0">
              <a:buNone/>
            </a:pPr>
            <a:r>
              <a:rPr lang="cs-CZ" sz="1400" dirty="0"/>
              <a:t>cena Prix </a:t>
            </a:r>
            <a:r>
              <a:rPr lang="cs-CZ" sz="1400" dirty="0" err="1"/>
              <a:t>Interallié</a:t>
            </a:r>
            <a:r>
              <a:rPr lang="cs-CZ" sz="1400" dirty="0"/>
              <a:t> </a:t>
            </a:r>
            <a:br>
              <a:rPr lang="cs-CZ" sz="1400" dirty="0"/>
            </a:br>
            <a:r>
              <a:rPr lang="cs-CZ" sz="1400" dirty="0"/>
              <a:t>r. 2013 za román </a:t>
            </a:r>
            <a:r>
              <a:rPr lang="cs-CZ" sz="1400" i="1" dirty="0" err="1"/>
              <a:t>Plonger</a:t>
            </a:r>
            <a:r>
              <a:rPr lang="cs-CZ" sz="1400" dirty="0"/>
              <a:t> (</a:t>
            </a:r>
            <a:r>
              <a:rPr lang="cs-CZ" sz="1400" dirty="0" err="1"/>
              <a:t>Gallimard</a:t>
            </a:r>
            <a:r>
              <a:rPr lang="cs-CZ" sz="1400" dirty="0"/>
              <a:t>) autor získal Velkou cenu Francouzské akademie</a:t>
            </a:r>
          </a:p>
          <a:p>
            <a:pPr marL="0" indent="0">
              <a:buNone/>
            </a:pPr>
            <a:r>
              <a:rPr lang="cs-CZ" sz="1400" dirty="0"/>
              <a:t>autor publikuje ve francouzských nakladatelstvích </a:t>
            </a:r>
            <a:r>
              <a:rPr lang="cs-CZ" sz="1400" dirty="0" err="1"/>
              <a:t>Plon</a:t>
            </a:r>
            <a:r>
              <a:rPr lang="cs-CZ" sz="1400" dirty="0"/>
              <a:t> a </a:t>
            </a:r>
            <a:r>
              <a:rPr lang="cs-CZ" sz="1400" dirty="0" err="1"/>
              <a:t>Gallimard</a:t>
            </a:r>
            <a:r>
              <a:rPr lang="cs-CZ" sz="1400" dirty="0"/>
              <a:t>, svými začátky je spjatý se jmény jako </a:t>
            </a:r>
            <a:r>
              <a:rPr lang="cs-CZ" sz="1400" dirty="0" err="1"/>
              <a:t>Beigbeder</a:t>
            </a:r>
            <a:r>
              <a:rPr lang="cs-CZ" sz="1400" dirty="0"/>
              <a:t>, </a:t>
            </a:r>
            <a:r>
              <a:rPr lang="cs-CZ" sz="1400" dirty="0" err="1"/>
              <a:t>Houellebecq</a:t>
            </a:r>
            <a:r>
              <a:rPr lang="cs-CZ" sz="1400" dirty="0"/>
              <a:t> či </a:t>
            </a:r>
            <a:r>
              <a:rPr lang="cs-CZ" sz="1400" dirty="0" err="1"/>
              <a:t>Despentes</a:t>
            </a:r>
            <a:endParaRPr lang="cs-CZ" sz="1400" dirty="0"/>
          </a:p>
          <a:p>
            <a:pPr marL="0" indent="0">
              <a:buNone/>
            </a:pPr>
            <a:r>
              <a:rPr lang="cs-CZ" sz="1400" dirty="0"/>
              <a:t>spisovatel a novinář ve své vlasti známý z médií, a tudíž pro potenciální čtenářské publikum jasně zařaditelný, se v jiné kultuře a bez tohoto zázemí ztrácí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5631ABE3-0B49-2740-BA9A-A9AC67A99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1" y="252901"/>
            <a:ext cx="1889366" cy="287557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94B8DD4-DA3B-C946-8AA7-3423F9043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500" y="252900"/>
            <a:ext cx="1931042" cy="287557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E95CBCB-8F24-7F48-BC6C-B4429685D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456" y="3655583"/>
            <a:ext cx="2173656" cy="217365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5866221-3F8E-5943-92AC-10861F10F7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835" y="3304625"/>
            <a:ext cx="1753398" cy="287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2748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A012B3-9466-F7F2-A86B-5A5F08CDB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D0135A2-4F82-41D8-42BF-AE372EA88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1381"/>
            <a:ext cx="7884414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polar</a:t>
            </a:r>
          </a:p>
        </p:txBody>
      </p:sp>
      <p:sp>
        <p:nvSpPr>
          <p:cNvPr id="9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4718595"/>
            <a:ext cx="4057650" cy="18288"/>
          </a:xfrm>
          <a:custGeom>
            <a:avLst/>
            <a:gdLst>
              <a:gd name="connsiteX0" fmla="*/ 0 w 4057650"/>
              <a:gd name="connsiteY0" fmla="*/ 0 h 18288"/>
              <a:gd name="connsiteX1" fmla="*/ 757428 w 4057650"/>
              <a:gd name="connsiteY1" fmla="*/ 0 h 18288"/>
              <a:gd name="connsiteX2" fmla="*/ 1474279 w 4057650"/>
              <a:gd name="connsiteY2" fmla="*/ 0 h 18288"/>
              <a:gd name="connsiteX3" fmla="*/ 2191131 w 4057650"/>
              <a:gd name="connsiteY3" fmla="*/ 0 h 18288"/>
              <a:gd name="connsiteX4" fmla="*/ 2745676 w 4057650"/>
              <a:gd name="connsiteY4" fmla="*/ 0 h 18288"/>
              <a:gd name="connsiteX5" fmla="*/ 3340798 w 4057650"/>
              <a:gd name="connsiteY5" fmla="*/ 0 h 18288"/>
              <a:gd name="connsiteX6" fmla="*/ 4057650 w 4057650"/>
              <a:gd name="connsiteY6" fmla="*/ 0 h 18288"/>
              <a:gd name="connsiteX7" fmla="*/ 4057650 w 4057650"/>
              <a:gd name="connsiteY7" fmla="*/ 18288 h 18288"/>
              <a:gd name="connsiteX8" fmla="*/ 3381375 w 4057650"/>
              <a:gd name="connsiteY8" fmla="*/ 18288 h 18288"/>
              <a:gd name="connsiteX9" fmla="*/ 2826830 w 4057650"/>
              <a:gd name="connsiteY9" fmla="*/ 18288 h 18288"/>
              <a:gd name="connsiteX10" fmla="*/ 2272284 w 4057650"/>
              <a:gd name="connsiteY10" fmla="*/ 18288 h 18288"/>
              <a:gd name="connsiteX11" fmla="*/ 1555432 w 4057650"/>
              <a:gd name="connsiteY11" fmla="*/ 18288 h 18288"/>
              <a:gd name="connsiteX12" fmla="*/ 960310 w 4057650"/>
              <a:gd name="connsiteY12" fmla="*/ 18288 h 18288"/>
              <a:gd name="connsiteX13" fmla="*/ 0 w 4057650"/>
              <a:gd name="connsiteY13" fmla="*/ 18288 h 18288"/>
              <a:gd name="connsiteX14" fmla="*/ 0 w 405765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57650" h="18288" fill="none" extrusionOk="0">
                <a:moveTo>
                  <a:pt x="0" y="0"/>
                </a:moveTo>
                <a:cubicBezTo>
                  <a:pt x="371182" y="3227"/>
                  <a:pt x="494372" y="9222"/>
                  <a:pt x="757428" y="0"/>
                </a:cubicBezTo>
                <a:cubicBezTo>
                  <a:pt x="1020484" y="-9222"/>
                  <a:pt x="1116719" y="-4357"/>
                  <a:pt x="1474279" y="0"/>
                </a:cubicBezTo>
                <a:cubicBezTo>
                  <a:pt x="1831839" y="4357"/>
                  <a:pt x="1920973" y="-11809"/>
                  <a:pt x="2191131" y="0"/>
                </a:cubicBezTo>
                <a:cubicBezTo>
                  <a:pt x="2461289" y="11809"/>
                  <a:pt x="2589480" y="-22604"/>
                  <a:pt x="2745676" y="0"/>
                </a:cubicBezTo>
                <a:cubicBezTo>
                  <a:pt x="2901872" y="22604"/>
                  <a:pt x="3136452" y="-12306"/>
                  <a:pt x="3340798" y="0"/>
                </a:cubicBezTo>
                <a:cubicBezTo>
                  <a:pt x="3545144" y="12306"/>
                  <a:pt x="3766934" y="-21556"/>
                  <a:pt x="4057650" y="0"/>
                </a:cubicBezTo>
                <a:cubicBezTo>
                  <a:pt x="4057150" y="8855"/>
                  <a:pt x="4057759" y="14521"/>
                  <a:pt x="4057650" y="18288"/>
                </a:cubicBezTo>
                <a:cubicBezTo>
                  <a:pt x="3743404" y="40125"/>
                  <a:pt x="3625516" y="-14923"/>
                  <a:pt x="3381375" y="18288"/>
                </a:cubicBezTo>
                <a:cubicBezTo>
                  <a:pt x="3137235" y="51499"/>
                  <a:pt x="2946571" y="1"/>
                  <a:pt x="2826830" y="18288"/>
                </a:cubicBezTo>
                <a:cubicBezTo>
                  <a:pt x="2707090" y="36575"/>
                  <a:pt x="2402756" y="1432"/>
                  <a:pt x="2272284" y="18288"/>
                </a:cubicBezTo>
                <a:cubicBezTo>
                  <a:pt x="2141812" y="35144"/>
                  <a:pt x="1895935" y="18199"/>
                  <a:pt x="1555432" y="18288"/>
                </a:cubicBezTo>
                <a:cubicBezTo>
                  <a:pt x="1214929" y="18377"/>
                  <a:pt x="1103072" y="14503"/>
                  <a:pt x="960310" y="18288"/>
                </a:cubicBezTo>
                <a:cubicBezTo>
                  <a:pt x="817548" y="22073"/>
                  <a:pt x="402272" y="-29359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057650" h="18288" stroke="0" extrusionOk="0">
                <a:moveTo>
                  <a:pt x="0" y="0"/>
                </a:moveTo>
                <a:cubicBezTo>
                  <a:pt x="248348" y="13145"/>
                  <a:pt x="486117" y="25042"/>
                  <a:pt x="635698" y="0"/>
                </a:cubicBezTo>
                <a:cubicBezTo>
                  <a:pt x="785279" y="-25042"/>
                  <a:pt x="917762" y="-5537"/>
                  <a:pt x="1190244" y="0"/>
                </a:cubicBezTo>
                <a:cubicBezTo>
                  <a:pt x="1462726" y="5537"/>
                  <a:pt x="1667120" y="-21232"/>
                  <a:pt x="1947672" y="0"/>
                </a:cubicBezTo>
                <a:cubicBezTo>
                  <a:pt x="2228224" y="21232"/>
                  <a:pt x="2280631" y="-21698"/>
                  <a:pt x="2583370" y="0"/>
                </a:cubicBezTo>
                <a:cubicBezTo>
                  <a:pt x="2886109" y="21698"/>
                  <a:pt x="3022941" y="19647"/>
                  <a:pt x="3219069" y="0"/>
                </a:cubicBezTo>
                <a:cubicBezTo>
                  <a:pt x="3415197" y="-19647"/>
                  <a:pt x="3747500" y="26991"/>
                  <a:pt x="4057650" y="0"/>
                </a:cubicBezTo>
                <a:cubicBezTo>
                  <a:pt x="4056752" y="7180"/>
                  <a:pt x="4057819" y="13790"/>
                  <a:pt x="4057650" y="18288"/>
                </a:cubicBezTo>
                <a:cubicBezTo>
                  <a:pt x="3865148" y="-3313"/>
                  <a:pt x="3702543" y="49468"/>
                  <a:pt x="3381375" y="18288"/>
                </a:cubicBezTo>
                <a:cubicBezTo>
                  <a:pt x="3060208" y="-12892"/>
                  <a:pt x="2956571" y="-8678"/>
                  <a:pt x="2826830" y="18288"/>
                </a:cubicBezTo>
                <a:cubicBezTo>
                  <a:pt x="2697089" y="45254"/>
                  <a:pt x="2411031" y="43154"/>
                  <a:pt x="2150555" y="18288"/>
                </a:cubicBezTo>
                <a:cubicBezTo>
                  <a:pt x="1890080" y="-6578"/>
                  <a:pt x="1741827" y="-615"/>
                  <a:pt x="1474280" y="18288"/>
                </a:cubicBezTo>
                <a:cubicBezTo>
                  <a:pt x="1206734" y="37191"/>
                  <a:pt x="998203" y="33335"/>
                  <a:pt x="838581" y="18288"/>
                </a:cubicBezTo>
                <a:cubicBezTo>
                  <a:pt x="678959" y="3241"/>
                  <a:pt x="187101" y="-13212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8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7F352FA-96B2-B049-AE41-9FBE392C4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6995"/>
            <a:ext cx="7886700" cy="1133693"/>
          </a:xfrm>
        </p:spPr>
        <p:txBody>
          <a:bodyPr>
            <a:normAutofit/>
          </a:bodyPr>
          <a:lstStyle/>
          <a:p>
            <a:r>
              <a:rPr lang="cs-CZ" sz="4500"/>
              <a:t>polar</a:t>
            </a:r>
            <a:r>
              <a:rPr lang="cs-CZ" sz="4500" dirty="0"/>
              <a:t> (detektivka, krimi, thriller...)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9B41EDA-5367-4A23-8A78-7802648E2F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2066794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7004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AFC36-E5AF-5C3D-DCC7-14675A80E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60B94324-61C0-0BA0-1A66-E052AE591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350" y="925417"/>
            <a:ext cx="4110819" cy="52467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R="0" lvl="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US" altLang="cs-CZ" b="1" dirty="0" err="1">
                <a:latin typeface="Cambria" panose="02040503050406030204" pitchFamily="18" charset="0"/>
              </a:rPr>
              <a:t>a</a:t>
            </a:r>
            <a:r>
              <a:rPr kumimoji="0" lang="en-US" altLang="cs-CZ" b="1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</a:rPr>
              <a:t>utoři</a:t>
            </a:r>
            <a:r>
              <a:rPr kumimoji="0" lang="en-US" altLang="cs-CZ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</a:rPr>
              <a:t> s </a:t>
            </a:r>
            <a:r>
              <a:rPr kumimoji="0" lang="en-US" altLang="cs-CZ" b="1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</a:rPr>
              <a:t>více</a:t>
            </a:r>
            <a:r>
              <a:rPr kumimoji="0" lang="en-US" altLang="cs-CZ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</a:rPr>
              <a:t> </a:t>
            </a:r>
            <a:r>
              <a:rPr kumimoji="0" lang="en-US" altLang="cs-CZ" b="1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</a:rPr>
              <a:t>než</a:t>
            </a:r>
            <a:r>
              <a:rPr kumimoji="0" lang="en-US" altLang="cs-CZ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</a:rPr>
              <a:t> 30 </a:t>
            </a:r>
            <a:r>
              <a:rPr kumimoji="0" lang="en-US" altLang="cs-CZ" b="1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</a:rPr>
              <a:t>vydanými</a:t>
            </a:r>
            <a:r>
              <a:rPr kumimoji="0" lang="en-US" altLang="cs-CZ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</a:rPr>
              <a:t> </a:t>
            </a:r>
            <a:r>
              <a:rPr kumimoji="0" lang="en-US" altLang="cs-CZ" b="1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</a:rPr>
              <a:t>tituly</a:t>
            </a:r>
            <a:r>
              <a:rPr kumimoji="0" lang="en-US" altLang="cs-CZ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</a:rPr>
              <a:t> </a:t>
            </a:r>
            <a:br>
              <a:rPr kumimoji="0" lang="en-US" altLang="cs-CZ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</a:rPr>
            </a:br>
            <a:r>
              <a:rPr kumimoji="0" lang="en-US" altLang="cs-CZ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</a:rPr>
              <a:t>v </a:t>
            </a:r>
            <a:r>
              <a:rPr kumimoji="0" lang="en-US" altLang="cs-CZ" b="1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</a:rPr>
              <a:t>období</a:t>
            </a:r>
            <a:r>
              <a:rPr kumimoji="0" lang="en-US" altLang="cs-CZ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</a:rPr>
              <a:t> 1900</a:t>
            </a:r>
            <a:r>
              <a:rPr lang="fr-FR" dirty="0">
                <a:latin typeface="Cambria" panose="02040503050406030204" pitchFamily="18" charset="0"/>
                <a:ea typeface="Times New Roman" panose="02020603050405020304" pitchFamily="18" charset="0"/>
              </a:rPr>
              <a:t>–</a:t>
            </a:r>
            <a:r>
              <a:rPr kumimoji="0" lang="en-US" altLang="cs-CZ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</a:rPr>
              <a:t>1989</a:t>
            </a:r>
            <a:endParaRPr lang="en-US" altLang="cs-CZ" b="1" dirty="0">
              <a:latin typeface="Cambria" panose="02040503050406030204" pitchFamily="18" charset="0"/>
            </a:endParaRPr>
          </a:p>
          <a:p>
            <a:pPr marR="0" lvl="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cs-CZ" b="1" i="0" u="none" strike="noStrike" cap="none" normalizeH="0" baseline="0" dirty="0">
              <a:ln>
                <a:noFill/>
              </a:ln>
              <a:effectLst/>
              <a:latin typeface="Cambria" panose="02040503050406030204" pitchFamily="18" charset="0"/>
            </a:endParaRPr>
          </a:p>
          <a:p>
            <a:pPr marR="0" lvl="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cs-CZ" b="1" i="0" u="none" strike="noStrike" cap="none" normalizeH="0" baseline="0" dirty="0">
              <a:ln>
                <a:noFill/>
              </a:ln>
              <a:effectLst/>
              <a:latin typeface="Cambria" panose="02040503050406030204" pitchFamily="18" charset="0"/>
            </a:endParaRPr>
          </a:p>
          <a:p>
            <a:pPr marR="0" lvl="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cs-CZ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červeně</a:t>
            </a:r>
            <a:r>
              <a:rPr kumimoji="0" lang="en-US" altLang="cs-CZ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</a:rPr>
              <a:t>: 17. </a:t>
            </a:r>
            <a:r>
              <a:rPr kumimoji="0" lang="en-US" altLang="cs-CZ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</a:rPr>
              <a:t>st.</a:t>
            </a:r>
            <a:br>
              <a:rPr kumimoji="0" lang="en-US" altLang="cs-CZ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</a:rPr>
            </a:br>
            <a:r>
              <a:rPr kumimoji="0" lang="en-US" altLang="cs-CZ" b="0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Cambria" panose="02040503050406030204" pitchFamily="18" charset="0"/>
              </a:rPr>
              <a:t>modře</a:t>
            </a:r>
            <a:r>
              <a:rPr lang="en-US" altLang="cs-CZ" dirty="0">
                <a:latin typeface="Cambria" panose="02040503050406030204" pitchFamily="18" charset="0"/>
              </a:rPr>
              <a:t>:</a:t>
            </a:r>
            <a:r>
              <a:rPr kumimoji="0" lang="en-US" altLang="cs-CZ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altLang="cs-CZ" dirty="0" err="1">
                <a:latin typeface="Cambria" panose="02040503050406030204" pitchFamily="18" charset="0"/>
              </a:rPr>
              <a:t>nar</a:t>
            </a:r>
            <a:r>
              <a:rPr lang="en-US" altLang="cs-CZ" dirty="0">
                <a:latin typeface="Cambria" panose="02040503050406030204" pitchFamily="18" charset="0"/>
              </a:rPr>
              <a:t>. v 1. pol. 19. </a:t>
            </a:r>
            <a:r>
              <a:rPr lang="en-US" altLang="cs-CZ" dirty="0" err="1">
                <a:latin typeface="Cambria" panose="02040503050406030204" pitchFamily="18" charset="0"/>
              </a:rPr>
              <a:t>st.</a:t>
            </a:r>
            <a:br>
              <a:rPr lang="en-US" altLang="cs-CZ" dirty="0">
                <a:latin typeface="Cambria" panose="02040503050406030204" pitchFamily="18" charset="0"/>
              </a:rPr>
            </a:br>
            <a:r>
              <a:rPr lang="en-US" altLang="cs-CZ" dirty="0" err="1">
                <a:latin typeface="Cambria" panose="02040503050406030204" pitchFamily="18" charset="0"/>
              </a:rPr>
              <a:t>černě</a:t>
            </a:r>
            <a:r>
              <a:rPr lang="en-US" altLang="cs-CZ" dirty="0">
                <a:latin typeface="Cambria" panose="02040503050406030204" pitchFamily="18" charset="0"/>
              </a:rPr>
              <a:t>: </a:t>
            </a:r>
            <a:r>
              <a:rPr kumimoji="0" lang="en-US" altLang="cs-CZ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</a:rPr>
              <a:t>nar</a:t>
            </a:r>
            <a:r>
              <a:rPr kumimoji="0" lang="en-US" altLang="cs-CZ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</a:rPr>
              <a:t>. </a:t>
            </a:r>
            <a:r>
              <a:rPr kumimoji="0" lang="en-US" altLang="cs-CZ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</a:rPr>
              <a:t>mezi</a:t>
            </a:r>
            <a:r>
              <a:rPr kumimoji="0" lang="en-US" altLang="cs-CZ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</a:rPr>
              <a:t> 1850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–</a:t>
            </a:r>
            <a:r>
              <a:rPr kumimoji="0" lang="en-US" altLang="cs-CZ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</a:rPr>
              <a:t>1900</a:t>
            </a:r>
            <a:br>
              <a:rPr lang="en-US" altLang="cs-CZ" dirty="0">
                <a:latin typeface="Cambria" panose="02040503050406030204" pitchFamily="18" charset="0"/>
              </a:rPr>
            </a:br>
            <a:r>
              <a:rPr kumimoji="0" lang="en-US" altLang="cs-CZ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ambria" panose="02040503050406030204" pitchFamily="18" charset="0"/>
              </a:rPr>
              <a:t>fialově</a:t>
            </a:r>
            <a:r>
              <a:rPr lang="en-US" altLang="cs-CZ" dirty="0">
                <a:latin typeface="Cambria" panose="02040503050406030204" pitchFamily="18" charset="0"/>
              </a:rPr>
              <a:t>: </a:t>
            </a:r>
            <a:r>
              <a:rPr kumimoji="0" lang="en-US" altLang="cs-CZ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</a:rPr>
              <a:t>20. </a:t>
            </a:r>
            <a:r>
              <a:rPr kumimoji="0" lang="en-US" altLang="cs-CZ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</a:rPr>
              <a:t>st.</a:t>
            </a:r>
            <a:endParaRPr kumimoji="0" lang="en-US" altLang="cs-CZ" b="0" i="0" u="none" strike="noStrike" cap="none" normalizeH="0" baseline="0" dirty="0">
              <a:ln>
                <a:noFill/>
              </a:ln>
              <a:effectLst/>
              <a:latin typeface="Cambria" panose="02040503050406030204" pitchFamily="18" charset="0"/>
            </a:endParaRPr>
          </a:p>
          <a:p>
            <a:pPr marR="0" lvl="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lang="fr-FR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R="0" lvl="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fr-FR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d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nes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již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zapomenutí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neznámí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: </a:t>
            </a:r>
          </a:p>
          <a:p>
            <a:pPr marR="0" lvl="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fr-FR" dirty="0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Claude Farrère (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překlady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vycházely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mezi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1913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a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1936), </a:t>
            </a:r>
            <a:br>
              <a:rPr lang="fr-FR" dirty="0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fr-FR" dirty="0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Maurice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Dekobra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(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od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1926 do 1939), </a:t>
            </a:r>
            <a:br>
              <a:rPr lang="fr-FR" dirty="0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fr-FR" dirty="0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Joseph Henri Rosny (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od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1901 do 1933), </a:t>
            </a:r>
            <a:br>
              <a:rPr lang="fr-FR" dirty="0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fr-FR" dirty="0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Charles-Louis Philippe (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od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1912 do 1949 – a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znovu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od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1974 do 2015),</a:t>
            </a:r>
            <a:br>
              <a:rPr lang="fr-FR" dirty="0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fr-FR" dirty="0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André Theuriet (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od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1885 do 1929)</a:t>
            </a:r>
            <a:br>
              <a:rPr lang="fr-FR" dirty="0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fr-FR" dirty="0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Daniel Lesueur (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od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1902 do 1929).</a:t>
            </a:r>
            <a:endParaRPr lang="cs-CZ" sz="1800" dirty="0">
              <a:solidFill>
                <a:schemeClr val="accent6">
                  <a:lumMod val="75000"/>
                </a:schemeClr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B3BBCDE-6B9B-11FE-24C0-643355862872}"/>
              </a:ext>
            </a:extLst>
          </p:cNvPr>
          <p:cNvSpPr txBox="1"/>
          <p:nvPr/>
        </p:nvSpPr>
        <p:spPr>
          <a:xfrm>
            <a:off x="3004457" y="40494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DE249079-D78F-D7EE-B485-66C243F6C39F}"/>
              </a:ext>
            </a:extLst>
          </p:cNvPr>
          <p:cNvGraphicFramePr>
            <a:graphicFrameLocks noGrp="1"/>
          </p:cNvGraphicFramePr>
          <p:nvPr/>
        </p:nvGraphicFramePr>
        <p:xfrm>
          <a:off x="4829011" y="1894902"/>
          <a:ext cx="4110819" cy="4098274"/>
        </p:xfrm>
        <a:graphic>
          <a:graphicData uri="http://schemas.openxmlformats.org/drawingml/2006/table">
            <a:tbl>
              <a:tblPr firstRow="1" firstCol="1" bandRow="1"/>
              <a:tblGrid>
                <a:gridCol w="4110819">
                  <a:extLst>
                    <a:ext uri="{9D8B030D-6E8A-4147-A177-3AD203B41FA5}">
                      <a16:colId xmlns:a16="http://schemas.microsoft.com/office/drawing/2014/main" val="736772787"/>
                    </a:ext>
                  </a:extLst>
                </a:gridCol>
              </a:tblGrid>
              <a:tr h="4098274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Dumas, Alexandre, 1802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fr-F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Verne, Jules, 1828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fr-FR" sz="1400" b="0" i="0" u="none" strike="noStrike" dirty="0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Balzac, Honoré de, 1799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fr-F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Zola, Émile, 1840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fr-F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Hugo, Victor, 1802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 Rolland, Romain, 1866 / Maupassant, Guy de, 1850 / </a:t>
                      </a:r>
                      <a:r>
                        <a:rPr lang="fr-F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France, Anatole, 1844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fr-FR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Molière, 1622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/ </a:t>
                      </a:r>
                      <a:r>
                        <a:rPr lang="fr-F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Flaubert, Gustave, 1821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 Maurois, André, 1885 / </a:t>
                      </a:r>
                      <a:r>
                        <a:rPr lang="fr-FR" sz="1400" b="0" i="0" u="none" strike="noStrike" dirty="0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Stendhal, 1783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 Prevost, Marcel, 1862 / </a:t>
                      </a:r>
                      <a:r>
                        <a:rPr lang="fr-FR" sz="14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Flammarion, Camille, 1842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/ </a:t>
                      </a:r>
                      <a:r>
                        <a:rPr lang="fr-FR" sz="14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Barbey d'</a:t>
                      </a:r>
                      <a:r>
                        <a:rPr lang="fr-FR" sz="1400" b="0" i="0" u="none" strike="noStrike" dirty="0" err="1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Aurevilly</a:t>
                      </a:r>
                      <a:r>
                        <a:rPr lang="fr-FR" sz="14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Jules </a:t>
                      </a:r>
                      <a:r>
                        <a:rPr lang="fr-FR" sz="1400" b="0" i="0" u="none" strike="noStrike" dirty="0" err="1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Amedée</a:t>
                      </a:r>
                      <a:r>
                        <a:rPr lang="fr-FR" sz="14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1808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fr-FR" sz="1400" b="0" i="0" u="none" strike="noStrike" dirty="0" err="1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Ohnet</a:t>
                      </a:r>
                      <a:r>
                        <a:rPr lang="fr-FR" sz="14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Georges, 1848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/ Proust, Marcel, 1871 / </a:t>
                      </a:r>
                      <a:r>
                        <a:rPr lang="fr-FR" sz="14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Sand, George, 1804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fr-FR" sz="14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Musset, Alfred de, 1810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 Leroux, Gaston, 1868 / Leblanc, Maurice, 1864 / </a:t>
                      </a:r>
                      <a:r>
                        <a:rPr lang="fr-FR" sz="14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Bloy, Léon, 1846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fr-FR" sz="14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Sue, Eugène, 1804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fr-FR" sz="14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Mérimée, Prosper, 1803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/ </a:t>
                      </a:r>
                      <a:r>
                        <a:rPr lang="fr-FR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Simenon, Georges, 1903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 Gide, André, 1869 / </a:t>
                      </a:r>
                      <a:r>
                        <a:rPr lang="fr-FR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Voltaire, 1694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fr-FR" sz="14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Baudelaire, Charles, 1821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fr-FR" sz="1400" b="0" i="0" u="none" strike="noStrike" dirty="0">
                          <a:solidFill>
                            <a:srgbClr val="38562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Casanova, Giacomo, 1725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/ </a:t>
                      </a:r>
                      <a:r>
                        <a:rPr lang="fr-FR" sz="14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Daudet, Alphonse, 1840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 Romains, Jules, 1885 / </a:t>
                      </a:r>
                      <a:r>
                        <a:rPr lang="fr-FR" sz="14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Dumas, Alexandre, 1824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 Maeterlinck, Maurice, 1862 / Claudel, Paul, 1868 / </a:t>
                      </a:r>
                      <a:r>
                        <a:rPr lang="fr-FR" sz="14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Lemonnier, Camille, 1844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 Martin Du Gard, Roger, 1881 / Apollinaire, Guillaume, 1880</a:t>
                      </a:r>
                      <a:endParaRPr lang="fr-F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52" marR="84552" marT="11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454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458923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363496-333D-9A44-8E7E-83DD73918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50" y="705080"/>
            <a:ext cx="4824131" cy="1189823"/>
          </a:xfrm>
        </p:spPr>
        <p:txBody>
          <a:bodyPr anchor="b">
            <a:noAutofit/>
          </a:bodyPr>
          <a:lstStyle/>
          <a:p>
            <a:r>
              <a:rPr lang="cs-CZ" sz="2800" b="1" dirty="0"/>
              <a:t>Maurice </a:t>
            </a:r>
            <a:r>
              <a:rPr lang="cs-CZ" sz="2800" b="1" dirty="0" err="1"/>
              <a:t>Leblanc</a:t>
            </a:r>
            <a:r>
              <a:rPr lang="cs-CZ" sz="2800" b="1" dirty="0"/>
              <a:t> </a:t>
            </a:r>
            <a:r>
              <a:rPr lang="cs-CZ" sz="2800" dirty="0"/>
              <a:t>(1864–1941)</a:t>
            </a:r>
            <a:br>
              <a:rPr lang="cs-CZ" sz="2800" dirty="0"/>
            </a:br>
            <a:r>
              <a:rPr lang="cs-CZ" sz="2800" dirty="0" err="1">
                <a:solidFill>
                  <a:srgbClr val="92D050"/>
                </a:solidFill>
              </a:rPr>
              <a:t>Arsène</a:t>
            </a:r>
            <a:r>
              <a:rPr lang="cs-CZ" sz="2800" dirty="0">
                <a:solidFill>
                  <a:srgbClr val="92D050"/>
                </a:solidFill>
              </a:rPr>
              <a:t> Lupin</a:t>
            </a:r>
            <a:endParaRPr lang="cs-CZ" sz="2800" dirty="0"/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1DA36D41-F659-0230-FFF9-325A72B83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573" y="3216926"/>
            <a:ext cx="3226685" cy="259989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1800" i="1" dirty="0"/>
              <a:t>Dutá jehla</a:t>
            </a:r>
            <a:r>
              <a:rPr lang="cs-CZ" sz="1800" dirty="0"/>
              <a:t>. Přel. Jiří Žák. XYZ, 2012, 2022</a:t>
            </a:r>
          </a:p>
          <a:p>
            <a:pPr marL="0" indent="0">
              <a:buNone/>
            </a:pPr>
            <a:r>
              <a:rPr lang="cs-CZ" sz="1800" i="1" dirty="0"/>
              <a:t>Hraběnka </a:t>
            </a:r>
            <a:r>
              <a:rPr lang="cs-CZ" sz="1800" i="1" dirty="0" err="1"/>
              <a:t>Cagliostrová</a:t>
            </a:r>
            <a:r>
              <a:rPr lang="cs-CZ" sz="1800" dirty="0"/>
              <a:t>. Přel. Dana </a:t>
            </a:r>
            <a:r>
              <a:rPr lang="cs-CZ" sz="1800" dirty="0" err="1"/>
              <a:t>Melanová</a:t>
            </a:r>
            <a:r>
              <a:rPr lang="cs-CZ" sz="1800" dirty="0"/>
              <a:t>. Městská knihovna v Praze, 2022 [e-kniha]</a:t>
            </a:r>
          </a:p>
          <a:p>
            <a:pPr marL="0" indent="0">
              <a:buNone/>
            </a:pPr>
            <a:r>
              <a:rPr lang="cs-CZ" sz="1800" i="1" dirty="0"/>
              <a:t>Pomsta hraběnky </a:t>
            </a:r>
            <a:r>
              <a:rPr lang="cs-CZ" sz="1800" i="1" dirty="0" err="1"/>
              <a:t>Cagliostrové</a:t>
            </a:r>
            <a:r>
              <a:rPr lang="cs-CZ" sz="1800" dirty="0"/>
              <a:t>. Přel. Dana </a:t>
            </a:r>
            <a:r>
              <a:rPr lang="cs-CZ" sz="1800" dirty="0" err="1"/>
              <a:t>Melanová</a:t>
            </a:r>
            <a:r>
              <a:rPr lang="cs-CZ" sz="1800" dirty="0"/>
              <a:t>. Městská knihovna v Praze, 2022 [e-kniha]</a:t>
            </a:r>
          </a:p>
          <a:p>
            <a:endParaRPr lang="cs-CZ" sz="1600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7A8AF9E0-C10D-5D4A-BA6A-0AC366368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037" y="2335575"/>
            <a:ext cx="2465880" cy="3481242"/>
          </a:xfrm>
          <a:prstGeom prst="rect">
            <a:avLst/>
          </a:prstGeom>
        </p:spPr>
      </p:pic>
      <p:pic>
        <p:nvPicPr>
          <p:cNvPr id="13" name="Obrázek 12" descr="Obsah obrázku text, grafický design, Písmo, Grafika&#10;&#10;Obsah generovaný pomocí AI může být nesprávný.">
            <a:extLst>
              <a:ext uri="{FF2B5EF4-FFF2-40B4-BE49-F238E27FC236}">
                <a16:creationId xmlns:a16="http://schemas.microsoft.com/office/drawing/2014/main" id="{B7519EBE-BA9C-69B9-04D9-C56A69EC0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393" y="2766937"/>
            <a:ext cx="2498644" cy="352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4655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913521-0551-997D-28DD-7A0B35BB3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27" y="109982"/>
            <a:ext cx="7886700" cy="1325563"/>
          </a:xfrm>
        </p:spPr>
        <p:txBody>
          <a:bodyPr>
            <a:normAutofit/>
          </a:bodyPr>
          <a:lstStyle/>
          <a:p>
            <a:r>
              <a:rPr lang="cs-CZ" sz="3600" dirty="0" err="1">
                <a:solidFill>
                  <a:srgbClr val="92D050"/>
                </a:solidFill>
              </a:rPr>
              <a:t>Arsène</a:t>
            </a:r>
            <a:r>
              <a:rPr lang="cs-CZ" sz="3600" dirty="0">
                <a:solidFill>
                  <a:srgbClr val="92D050"/>
                </a:solidFill>
              </a:rPr>
              <a:t> Lupin / </a:t>
            </a:r>
            <a:r>
              <a:rPr lang="cs-CZ" sz="3600" dirty="0" err="1"/>
              <a:t>Frédéric</a:t>
            </a:r>
            <a:r>
              <a:rPr lang="cs-CZ" sz="3600" dirty="0"/>
              <a:t> </a:t>
            </a:r>
            <a:r>
              <a:rPr lang="cs-CZ" sz="3600" dirty="0" err="1"/>
              <a:t>Lenormand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62B09C-28AB-6C7B-32F6-C0766275E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127" y="1435545"/>
            <a:ext cx="6615323" cy="4741418"/>
          </a:xfrm>
        </p:spPr>
        <p:txBody>
          <a:bodyPr/>
          <a:lstStyle/>
          <a:p>
            <a:pPr marL="0" indent="0">
              <a:buNone/>
            </a:pPr>
            <a:r>
              <a:rPr lang="cs-CZ" dirty="0" err="1"/>
              <a:t>Frédéric</a:t>
            </a:r>
            <a:r>
              <a:rPr lang="cs-CZ" dirty="0"/>
              <a:t> </a:t>
            </a:r>
            <a:r>
              <a:rPr lang="cs-CZ" dirty="0" err="1"/>
              <a:t>Lenormand</a:t>
            </a:r>
            <a:r>
              <a:rPr lang="cs-CZ" dirty="0"/>
              <a:t>. </a:t>
            </a:r>
            <a:r>
              <a:rPr lang="cs-CZ" i="1" dirty="0"/>
              <a:t>Případy </a:t>
            </a:r>
            <a:r>
              <a:rPr lang="cs-CZ" i="1" dirty="0" err="1"/>
              <a:t>Arsèna</a:t>
            </a:r>
            <a:r>
              <a:rPr lang="cs-CZ" i="1" dirty="0"/>
              <a:t> Lupina. Návrat detektiva</a:t>
            </a:r>
            <a:r>
              <a:rPr lang="cs-CZ" dirty="0"/>
              <a:t>. Přel. Aneta Fáberová. AM-Garamond, 2025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spcAft>
                <a:spcPts val="600"/>
              </a:spcAft>
              <a:buNone/>
            </a:pPr>
            <a:r>
              <a:rPr lang="en-US" i="1" dirty="0" err="1"/>
              <a:t>Případy</a:t>
            </a:r>
            <a:r>
              <a:rPr lang="en-US" i="1" dirty="0"/>
              <a:t> </a:t>
            </a:r>
            <a:r>
              <a:rPr lang="en-US" i="1" dirty="0" err="1"/>
              <a:t>soudce</a:t>
            </a:r>
            <a:r>
              <a:rPr lang="en-US" i="1" dirty="0"/>
              <a:t> Ti</a:t>
            </a:r>
            <a:endParaRPr lang="en-US" dirty="0"/>
          </a:p>
          <a:p>
            <a:pPr marL="0" indent="0">
              <a:spcAft>
                <a:spcPts val="600"/>
              </a:spcAft>
              <a:buNone/>
            </a:pPr>
            <a:r>
              <a:rPr lang="en-US" i="1" dirty="0" err="1"/>
              <a:t>Nové</a:t>
            </a:r>
            <a:r>
              <a:rPr lang="en-US" i="1" dirty="0"/>
              <a:t> </a:t>
            </a:r>
            <a:r>
              <a:rPr lang="en-US" i="1" dirty="0" err="1"/>
              <a:t>případy</a:t>
            </a:r>
            <a:r>
              <a:rPr lang="en-US" i="1" dirty="0"/>
              <a:t> </a:t>
            </a:r>
            <a:r>
              <a:rPr lang="en-US" i="1" dirty="0" err="1"/>
              <a:t>soudce</a:t>
            </a:r>
            <a:r>
              <a:rPr lang="en-US" i="1" dirty="0"/>
              <a:t> Ti</a:t>
            </a:r>
            <a:endParaRPr lang="en-US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BC715F7-EAD0-5D0A-C119-AB6A4B34F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885" y="1080251"/>
            <a:ext cx="1612900" cy="2286000"/>
          </a:xfrm>
          <a:prstGeom prst="rect">
            <a:avLst/>
          </a:prstGeom>
        </p:spPr>
      </p:pic>
      <p:pic>
        <p:nvPicPr>
          <p:cNvPr id="6" name="Zástupný obsah 4">
            <a:extLst>
              <a:ext uri="{FF2B5EF4-FFF2-40B4-BE49-F238E27FC236}">
                <a16:creationId xmlns:a16="http://schemas.microsoft.com/office/drawing/2014/main" id="{8A38BBE7-F47A-4482-0C90-32B9BF625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034" y="4520728"/>
            <a:ext cx="2997290" cy="199456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0289C4D-828F-38D1-D4E2-7180964DE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1568" y="3735414"/>
            <a:ext cx="1763782" cy="277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2249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697186-BCD4-5892-5633-A98B39F3F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/>
              <a:t>Leroux</a:t>
            </a:r>
            <a:r>
              <a:rPr lang="cs-CZ" sz="3600" dirty="0"/>
              <a:t>, Gaston </a:t>
            </a:r>
            <a:r>
              <a:rPr lang="cs-CZ" sz="3600" dirty="0">
                <a:solidFill>
                  <a:schemeClr val="bg1">
                    <a:lumMod val="50000"/>
                  </a:schemeClr>
                </a:solidFill>
              </a:rPr>
              <a:t>(1868–1927) </a:t>
            </a:r>
            <a:br>
              <a:rPr lang="cs-CZ" sz="36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cs-CZ" sz="3600" dirty="0" err="1">
                <a:solidFill>
                  <a:srgbClr val="92D050"/>
                </a:solidFill>
              </a:rPr>
              <a:t>Rouletabille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C89CB5-B682-D6BD-46DA-7B61F2582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/>
              <a:t>Fantóm opery</a:t>
            </a:r>
            <a:r>
              <a:rPr lang="cs-CZ"/>
              <a:t>. Přel. J. V. Svoboda. Městská knihovna v Praze, 2022 [e-kniha]</a:t>
            </a:r>
          </a:p>
          <a:p>
            <a:r>
              <a:rPr lang="cs-CZ" i="1"/>
              <a:t>Fantom opery</a:t>
            </a:r>
            <a:r>
              <a:rPr lang="cs-CZ"/>
              <a:t>. Přel. J. V. Svoboda. Dobrovský, 2015</a:t>
            </a:r>
            <a:endParaRPr lang="cs-CZ" dirty="0"/>
          </a:p>
        </p:txBody>
      </p:sp>
      <p:pic>
        <p:nvPicPr>
          <p:cNvPr id="5" name="Obrázek 4" descr="Obsah obrázku text, kniha, lebka, plakát&#10;&#10;Obsah generovaný pomocí AI může být nesprávný.">
            <a:extLst>
              <a:ext uri="{FF2B5EF4-FFF2-40B4-BE49-F238E27FC236}">
                <a16:creationId xmlns:a16="http://schemas.microsoft.com/office/drawing/2014/main" id="{0C7B36F3-8447-DBF4-97F8-7F710F677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071" y="3429000"/>
            <a:ext cx="16129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9425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D4D36C-AC91-D34C-A78F-C30C8B91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95059"/>
            <a:ext cx="5111138" cy="1524000"/>
          </a:xfrm>
        </p:spPr>
        <p:txBody>
          <a:bodyPr>
            <a:normAutofit/>
          </a:bodyPr>
          <a:lstStyle/>
          <a:p>
            <a:r>
              <a:rPr lang="cs-CZ" sz="3300" dirty="0" err="1"/>
              <a:t>Léo</a:t>
            </a:r>
            <a:r>
              <a:rPr lang="cs-CZ" sz="3300" dirty="0"/>
              <a:t> Malet </a:t>
            </a:r>
            <a:r>
              <a:rPr lang="cs-CZ" sz="3300" dirty="0">
                <a:solidFill>
                  <a:schemeClr val="bg1">
                    <a:lumMod val="50000"/>
                  </a:schemeClr>
                </a:solidFill>
              </a:rPr>
              <a:t>(1909</a:t>
            </a:r>
            <a:r>
              <a:rPr lang="cs-CZ" sz="3200" dirty="0">
                <a:solidFill>
                  <a:schemeClr val="bg1">
                    <a:lumMod val="50000"/>
                  </a:schemeClr>
                </a:solidFill>
              </a:rPr>
              <a:t>–</a:t>
            </a:r>
            <a:r>
              <a:rPr lang="cs-CZ" sz="3300" dirty="0">
                <a:solidFill>
                  <a:schemeClr val="bg1">
                    <a:lumMod val="50000"/>
                  </a:schemeClr>
                </a:solidFill>
              </a:rPr>
              <a:t>1996)</a:t>
            </a:r>
            <a:br>
              <a:rPr lang="cs-CZ" sz="33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3300" dirty="0">
                <a:solidFill>
                  <a:srgbClr val="92D050"/>
                </a:solidFill>
              </a:rPr>
              <a:t>Nestor Burma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E3E1A079-567D-9F4D-BF7E-ED964620C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896" y="395059"/>
            <a:ext cx="1398454" cy="1974288"/>
          </a:xfrm>
          <a:prstGeom prst="rect">
            <a:avLst/>
          </a:prstGeom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6DDCC4E-04A0-99F5-1EB8-8E2E35AB5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163" y="2453587"/>
            <a:ext cx="6961972" cy="3429421"/>
          </a:xfrm>
        </p:spPr>
        <p:txBody>
          <a:bodyPr>
            <a:normAutofit fontScale="92500"/>
          </a:bodyPr>
          <a:lstStyle/>
          <a:p>
            <a:pPr marL="0" indent="0" fontAlgn="t">
              <a:buNone/>
            </a:pPr>
            <a:r>
              <a:rPr lang="cs-CZ" i="1" dirty="0"/>
              <a:t>Slunce vycházelo za Louvrem : nové tajnosti pařížské : v hlavní roli Nestor Burma</a:t>
            </a:r>
            <a:r>
              <a:rPr lang="cs-CZ" dirty="0"/>
              <a:t>. Přel. Jiří Žák, XYZ, 2009</a:t>
            </a:r>
          </a:p>
          <a:p>
            <a:pPr marL="0" indent="0" fontAlgn="t">
              <a:buNone/>
            </a:pPr>
            <a:r>
              <a:rPr lang="cs-CZ" i="1" dirty="0"/>
              <a:t>Kilometry rubáše : nové tajnosti pařížské : v hlavní roli Nestor Burma</a:t>
            </a:r>
            <a:r>
              <a:rPr lang="cs-CZ" dirty="0"/>
              <a:t>. Přel. Jiří Žák, XYZ, 2009</a:t>
            </a:r>
          </a:p>
          <a:p>
            <a:pPr marL="0" indent="0" fontAlgn="t">
              <a:buNone/>
            </a:pPr>
            <a:r>
              <a:rPr lang="cs-CZ" dirty="0"/>
              <a:t>Jacques </a:t>
            </a:r>
            <a:r>
              <a:rPr lang="cs-CZ" dirty="0" err="1"/>
              <a:t>Tardi</a:t>
            </a:r>
            <a:r>
              <a:rPr lang="cs-CZ" dirty="0"/>
              <a:t> – </a:t>
            </a:r>
            <a:r>
              <a:rPr lang="cs-CZ" dirty="0" err="1"/>
              <a:t>Léo</a:t>
            </a:r>
            <a:r>
              <a:rPr lang="cs-CZ" dirty="0"/>
              <a:t> </a:t>
            </a:r>
            <a:r>
              <a:rPr lang="cs-CZ" dirty="0" err="1"/>
              <a:t>Malet</a:t>
            </a:r>
            <a:r>
              <a:rPr lang="cs-CZ" dirty="0"/>
              <a:t>:</a:t>
            </a:r>
            <a:r>
              <a:rPr lang="cs-CZ" i="1" dirty="0"/>
              <a:t> Nestor Burma. Mlha na mostě </a:t>
            </a:r>
            <a:r>
              <a:rPr lang="cs-CZ" i="1" dirty="0" err="1"/>
              <a:t>Tolbiac</a:t>
            </a:r>
            <a:r>
              <a:rPr lang="cs-CZ" i="1" dirty="0"/>
              <a:t>.</a:t>
            </a:r>
            <a:r>
              <a:rPr lang="cs-CZ" dirty="0"/>
              <a:t> Komiksová adaptace. Přel. Jiří Žák, </a:t>
            </a:r>
            <a:r>
              <a:rPr lang="cs-CZ" dirty="0" err="1"/>
              <a:t>Egmont</a:t>
            </a:r>
            <a:r>
              <a:rPr lang="cs-CZ" dirty="0"/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69341772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FE8FD6-C877-0444-B0B1-20E09081C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508" y="300505"/>
            <a:ext cx="7879842" cy="1197864"/>
          </a:xfrm>
          <a:prstGeom prst="ellipse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600" dirty="0"/>
              <a:t>Georges Simenon 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(1903</a:t>
            </a:r>
            <a:r>
              <a:rPr lang="cs-CZ" sz="3600" dirty="0">
                <a:solidFill>
                  <a:schemeClr val="bg1">
                    <a:lumMod val="50000"/>
                  </a:schemeClr>
                </a:solidFill>
              </a:rPr>
              <a:t>–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1989)</a:t>
            </a:r>
            <a:br>
              <a:rPr lang="en-US" sz="3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200" dirty="0" err="1">
                <a:solidFill>
                  <a:schemeClr val="accent6"/>
                </a:solidFill>
              </a:rPr>
              <a:t>komisař</a:t>
            </a:r>
            <a:r>
              <a:rPr lang="en-US" sz="2200" dirty="0">
                <a:solidFill>
                  <a:schemeClr val="accent6"/>
                </a:solidFill>
              </a:rPr>
              <a:t> Maigret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DEC547D-9469-BB46-8D06-BF2759553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322" y="2264230"/>
            <a:ext cx="2837514" cy="400855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A069488-12A0-A84D-A748-3D6930189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771" y="2264229"/>
            <a:ext cx="3476297" cy="400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7190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9CD338-82EA-284B-927A-A0960E4EF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krimi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B4DB99A-6068-4E9F-A645-830CFD1CFD5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924832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8034AC-912C-1242-A9A2-483DA61D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60" y="457200"/>
            <a:ext cx="818223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/>
              <a:t>krimi (1990 až 2018)</a:t>
            </a:r>
            <a:br>
              <a:rPr lang="en-US" sz="3100"/>
            </a:br>
            <a:r>
              <a:rPr lang="en-US" sz="3100"/>
              <a:t>všichni autoři a jejich knihy / nejčastěji vydávaní autoři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DF9B16D-B8A1-A148-AAC0-96DDBA18CCCC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3166338"/>
            <a:ext cx="3886200" cy="1669911"/>
          </a:xfrm>
          <a:prstGeom prst="rect">
            <a:avLst/>
          </a:prstGeom>
        </p:spPr>
      </p:pic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0C434A35-9248-BA44-931F-A2C47D1F75EE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40030" y="2302525"/>
            <a:ext cx="6138736" cy="333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9174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1F6FCE1-8678-40F4-9644-79CD53330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D1D7746-E3AE-CE4F-A1B4-DD98313FA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4172" y="507283"/>
            <a:ext cx="3751177" cy="1199825"/>
          </a:xfrm>
        </p:spPr>
        <p:txBody>
          <a:bodyPr>
            <a:normAutofit fontScale="90000"/>
          </a:bodyPr>
          <a:lstStyle/>
          <a:p>
            <a:r>
              <a:rPr lang="cs-CZ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krimi</a:t>
            </a:r>
            <a:br>
              <a:rPr lang="cs-CZ" sz="3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3500" dirty="0">
                <a:latin typeface="Calibri" panose="020F0502020204030204" pitchFamily="34" charset="0"/>
                <a:cs typeface="Calibri" panose="020F0502020204030204" pitchFamily="34" charset="0"/>
              </a:rPr>
              <a:t>Michel </a:t>
            </a:r>
            <a:r>
              <a:rPr lang="cs-CZ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Bussi</a:t>
            </a:r>
            <a:r>
              <a:rPr lang="cs-CZ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5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(*1965)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F3C37B6-91E7-284C-B0B3-3F2B44983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96" y="176189"/>
            <a:ext cx="1848577" cy="260975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0D34D0D-50E8-9B48-9461-7ED82EE41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251" y="176189"/>
            <a:ext cx="1848577" cy="260975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4F0E737-93F8-F540-B86C-4A60E675E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158" y="2963362"/>
            <a:ext cx="2392702" cy="316573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FDAAC7-1044-0740-890A-C81442E5D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174" y="1707108"/>
            <a:ext cx="4239086" cy="46436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i="1" dirty="0">
                <a:latin typeface="Calibri" panose="020F0502020204030204" pitchFamily="34" charset="0"/>
                <a:cs typeface="Calibri" panose="020F0502020204030204" pitchFamily="34" charset="0"/>
              </a:rPr>
              <a:t>Kdo zabil Malého Prince?</a:t>
            </a:r>
            <a:br>
              <a:rPr lang="cs-CZ" sz="16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1600" dirty="0"/>
              <a:t>řel. Lenka Procházková. Jota, 2022</a:t>
            </a:r>
            <a:endParaRPr lang="cs-CZ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1600" i="1" dirty="0">
                <a:latin typeface="Calibri" panose="020F0502020204030204" pitchFamily="34" charset="0"/>
                <a:cs typeface="Calibri" panose="020F0502020204030204" pitchFamily="34" charset="0"/>
              </a:rPr>
              <a:t>Návrat na ostrov lží</a:t>
            </a:r>
            <a:br>
              <a:rPr lang="cs-CZ" sz="16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Přel. Dana </a:t>
            </a:r>
            <a:r>
              <a:rPr 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Melanová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. Motto, 2020</a:t>
            </a:r>
            <a:endParaRPr lang="cs-CZ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1600" i="1" dirty="0">
                <a:latin typeface="Calibri" panose="020F0502020204030204" pitchFamily="34" charset="0"/>
                <a:cs typeface="Calibri" panose="020F0502020204030204" pitchFamily="34" charset="0"/>
              </a:rPr>
              <a:t>Byla prý docela hezká</a:t>
            </a:r>
            <a:br>
              <a:rPr lang="cs-CZ" sz="16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Přel. Dana </a:t>
            </a:r>
            <a:r>
              <a:rPr 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Melanová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. Motto, 2019</a:t>
            </a:r>
          </a:p>
          <a:p>
            <a:pPr marL="0" indent="0">
              <a:buNone/>
            </a:pPr>
            <a:r>
              <a:rPr lang="cs-CZ" sz="1600" i="1" dirty="0">
                <a:latin typeface="Calibri" panose="020F0502020204030204" pitchFamily="34" charset="0"/>
                <a:cs typeface="Calibri" panose="020F0502020204030204" pitchFamily="34" charset="0"/>
              </a:rPr>
              <a:t>Nepouštěj se mé ruky</a:t>
            </a:r>
            <a:br>
              <a:rPr lang="cs-CZ" sz="16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Přel. Dana </a:t>
            </a:r>
            <a:r>
              <a:rPr 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Melanová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. Motto, 2018</a:t>
            </a:r>
          </a:p>
          <a:p>
            <a:pPr marL="0" indent="0">
              <a:buNone/>
            </a:pPr>
            <a:r>
              <a:rPr lang="cs-CZ" sz="1600" i="1" dirty="0">
                <a:latin typeface="Calibri" panose="020F0502020204030204" pitchFamily="34" charset="0"/>
                <a:cs typeface="Calibri" panose="020F0502020204030204" pitchFamily="34" charset="0"/>
              </a:rPr>
              <a:t>Nikdy nezapomenu</a:t>
            </a:r>
            <a:br>
              <a:rPr lang="cs-CZ" sz="16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Přel. Dana </a:t>
            </a:r>
            <a:r>
              <a:rPr 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Melanová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. Motto, 2018</a:t>
            </a:r>
          </a:p>
          <a:p>
            <a:pPr marL="0" indent="0">
              <a:buNone/>
            </a:pPr>
            <a:r>
              <a:rPr lang="cs-CZ" sz="1600" i="1" dirty="0">
                <a:latin typeface="Calibri" panose="020F0502020204030204" pitchFamily="34" charset="0"/>
                <a:cs typeface="Calibri" panose="020F0502020204030204" pitchFamily="34" charset="0"/>
              </a:rPr>
              <a:t>Černé lekníny</a:t>
            </a:r>
            <a:br>
              <a:rPr lang="cs-CZ" sz="16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Přel. Dana </a:t>
            </a:r>
            <a:r>
              <a:rPr 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Melanová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. Motto, 2017</a:t>
            </a:r>
          </a:p>
          <a:p>
            <a:pPr marL="0" indent="0">
              <a:buNone/>
            </a:pPr>
            <a:r>
              <a:rPr lang="cs-CZ" sz="1600" i="1" dirty="0">
                <a:latin typeface="Calibri" panose="020F0502020204030204" pitchFamily="34" charset="0"/>
                <a:cs typeface="Calibri" panose="020F0502020204030204" pitchFamily="34" charset="0"/>
              </a:rPr>
              <a:t>Maminka neříká pravdu</a:t>
            </a:r>
            <a:br>
              <a:rPr lang="cs-CZ" sz="16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Přel. Dana </a:t>
            </a:r>
            <a:r>
              <a:rPr 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Melanová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. Motto, 2016</a:t>
            </a:r>
          </a:p>
          <a:p>
            <a:pPr marL="0" indent="0">
              <a:buNone/>
            </a:pPr>
            <a:r>
              <a:rPr lang="cs-CZ" sz="1600" i="1" dirty="0">
                <a:latin typeface="Calibri" panose="020F0502020204030204" pitchFamily="34" charset="0"/>
                <a:cs typeface="Calibri" panose="020F0502020204030204" pitchFamily="34" charset="0"/>
              </a:rPr>
              <a:t>Vážka</a:t>
            </a:r>
            <a:br>
              <a:rPr lang="cs-CZ" sz="16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Přel. Dana </a:t>
            </a:r>
            <a:r>
              <a:rPr 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Melanová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. Motto, 2016</a:t>
            </a:r>
          </a:p>
        </p:txBody>
      </p:sp>
    </p:spTree>
    <p:extLst>
      <p:ext uri="{BB962C8B-B14F-4D97-AF65-F5344CB8AC3E}">
        <p14:creationId xmlns:p14="http://schemas.microsoft.com/office/powerpoint/2010/main" val="32693256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F4B1FD-8E22-4E4F-A2C8-66008631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978" y="352540"/>
            <a:ext cx="4947435" cy="1311006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thriller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Bernard Minier </a:t>
            </a: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(*1960)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F59C03-7428-CE46-99B4-9EE8B2A03A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7456" y="1773716"/>
            <a:ext cx="6576558" cy="4731744"/>
          </a:xfrm>
        </p:spPr>
        <p:txBody>
          <a:bodyPr vert="horz" lIns="68580" tIns="34290" rIns="68580" bIns="34290" rtlCol="0">
            <a:normAutofit fontScale="62500" lnSpcReduction="20000"/>
          </a:bodyPr>
          <a:lstStyle/>
          <a:p>
            <a:pPr marL="0" indent="0">
              <a:buNone/>
            </a:pP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Záhadná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teritoria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Pohled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duše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Bernarda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Miniera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přel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dirty="0"/>
              <a:t>Blanka </a:t>
            </a:r>
            <a:r>
              <a:rPr lang="cs-CZ" dirty="0" err="1"/>
              <a:t>Carrière</a:t>
            </a:r>
            <a:r>
              <a:rPr lang="cs-CZ" dirty="0"/>
              <a:t>, XYZ, 2025</a:t>
            </a:r>
          </a:p>
          <a:p>
            <a:pPr marL="0" indent="0">
              <a:buNone/>
            </a:pP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Nenávist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přel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dirty="0"/>
              <a:t>Blanka </a:t>
            </a:r>
            <a:r>
              <a:rPr lang="cs-CZ" dirty="0" err="1"/>
              <a:t>Carrière</a:t>
            </a:r>
            <a:r>
              <a:rPr lang="cs-CZ" dirty="0"/>
              <a:t>, XYZ, 2024</a:t>
            </a:r>
          </a:p>
          <a:p>
            <a:pPr marL="0" indent="0">
              <a:buNone/>
            </a:pPr>
            <a:r>
              <a:rPr lang="cs-CZ" i="1" dirty="0"/>
              <a:t>Oko</a:t>
            </a:r>
            <a:r>
              <a:rPr lang="cs-CZ" dirty="0"/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přel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Jiří Žák, XYZ, 2022</a:t>
            </a:r>
            <a:endParaRPr lang="cs-CZ" dirty="0"/>
          </a:p>
          <a:p>
            <a:pPr marL="0" indent="0">
              <a:buNone/>
            </a:pP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Lucia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přel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Jiří Žák, XYZ, 2022</a:t>
            </a:r>
            <a:endParaRPr 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Lov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přel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Jiří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Žák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XYZ, 2022</a:t>
            </a:r>
            <a:endParaRPr 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Údolí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přel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Jiří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Žák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XYZ, 2021</a:t>
            </a:r>
          </a:p>
          <a:p>
            <a:pPr marL="0" indent="0">
              <a:buNone/>
            </a:pP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okraji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propasti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přel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Jiří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Žák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XYZ, 2020</a:t>
            </a:r>
            <a:endParaRPr 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Sestry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přel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Jiří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Žák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XYZ, 2019</a:t>
            </a:r>
          </a:p>
          <a:p>
            <a:pPr marL="0" indent="0">
              <a:buNone/>
            </a:pP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Noc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přel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Jiří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Žák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XYZ, 2018</a:t>
            </a:r>
          </a:p>
          <a:p>
            <a:pPr marL="0" indent="0">
              <a:buNone/>
            </a:pP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Zkurvenej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příběh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přel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Jiří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Žák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XYZ, 2017</a:t>
            </a:r>
          </a:p>
          <a:p>
            <a:pPr marL="0" indent="0">
              <a:buNone/>
            </a:pP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Tma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přel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Jiří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Žák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XYZ, 2016</a:t>
            </a:r>
          </a:p>
          <a:p>
            <a:pPr marL="0" indent="0">
              <a:buNone/>
            </a:pP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Kruh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přel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Jiří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Žák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XYZ, 2015</a:t>
            </a:r>
          </a:p>
          <a:p>
            <a:pPr marL="0" indent="0">
              <a:buNone/>
            </a:pP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Mráz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přel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Jiří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Žák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XYZ, 2015</a:t>
            </a:r>
          </a:p>
          <a:p>
            <a:pPr marL="0" indent="0" algn="r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Martin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Servaz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Zástupný obsah 15">
            <a:extLst>
              <a:ext uri="{FF2B5EF4-FFF2-40B4-BE49-F238E27FC236}">
                <a16:creationId xmlns:a16="http://schemas.microsoft.com/office/drawing/2014/main" id="{9D9D6C0C-87EA-07AB-E4DE-7862B2EABD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80998" y="359412"/>
            <a:ext cx="1842728" cy="1210745"/>
          </a:xfrm>
          <a:prstGeom prst="rect">
            <a:avLst/>
          </a:prstGeom>
        </p:spPr>
      </p:pic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E7F34400-9621-C986-DA76-53250BA48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362" y="2757760"/>
            <a:ext cx="929554" cy="128669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C715331-295E-3433-51DC-192F74DE3F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3682" y="4347170"/>
            <a:ext cx="929582" cy="129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303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18A059-41CF-0348-A1E3-2CCAA3733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159" y="560821"/>
            <a:ext cx="4798254" cy="91650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thriller</a:t>
            </a:r>
            <a:b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Franck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Thilliez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(*1973)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537B71-45DA-334A-8B57-1E0F879B9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422" y="2116243"/>
            <a:ext cx="5501161" cy="44287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Luca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přel. Jiří Žák. XYZ, 2024</a:t>
            </a:r>
          </a:p>
          <a:p>
            <a:pPr marL="0" indent="0">
              <a:buNone/>
            </a:pPr>
            <a:r>
              <a:rPr lang="cs-CZ" i="1" dirty="0" err="1">
                <a:latin typeface="Calibri" panose="020F0502020204030204" pitchFamily="34" charset="0"/>
                <a:cs typeface="Calibri" panose="020F0502020204030204" pitchFamily="34" charset="0"/>
              </a:rPr>
              <a:t>Sharko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přel. Jiří Žák. XYZ, 2024</a:t>
            </a:r>
          </a:p>
          <a:p>
            <a:pPr marL="0" indent="0">
              <a:buNone/>
            </a:pPr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Černá smrt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přel. Jiří Žák. XYZ, 2023</a:t>
            </a:r>
          </a:p>
          <a:p>
            <a:pPr marL="0" indent="0">
              <a:buNone/>
            </a:pPr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Nedokončený rukopis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přel. Jiří Žák. XYZ, 2022</a:t>
            </a:r>
          </a:p>
          <a:p>
            <a:pPr marL="0" indent="0">
              <a:buNone/>
            </a:pPr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Pokoj mrtvých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přel. Jiří Žák. XYZ, 2022</a:t>
            </a:r>
          </a:p>
          <a:p>
            <a:pPr marL="0" indent="0">
              <a:buNone/>
            </a:pPr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Pandemie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přel. Jiří Žák. XYZ, 2021</a:t>
            </a:r>
          </a:p>
          <a:p>
            <a:pPr marL="0" indent="0">
              <a:buNone/>
            </a:pPr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Smrtihlav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přel. Jiří Žák. XYZ, 2021</a:t>
            </a:r>
          </a:p>
          <a:p>
            <a:pPr marL="0" indent="0">
              <a:buNone/>
            </a:pPr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Krvavý anděl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přel. Dana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Melanová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 XYZ, 2019</a:t>
            </a:r>
          </a:p>
          <a:p>
            <a:pPr marL="0" indent="0">
              <a:buNone/>
            </a:pPr>
            <a:r>
              <a:rPr lang="cs-CZ" i="1" dirty="0" err="1">
                <a:latin typeface="Calibri" panose="020F0502020204030204" pitchFamily="34" charset="0"/>
                <a:cs typeface="Calibri" panose="020F0502020204030204" pitchFamily="34" charset="0"/>
              </a:rPr>
              <a:t>Atomka</a:t>
            </a:r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: nebezpečná hra se smrtí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přel. Jiří Žák. XYZ, 2018</a:t>
            </a:r>
          </a:p>
          <a:p>
            <a:pPr marL="0" indent="0">
              <a:buNone/>
            </a:pPr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Smrtící DNA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přel. Jiří Žák. XYZ, 2017</a:t>
            </a:r>
          </a:p>
          <a:p>
            <a:pPr marL="0" indent="0">
              <a:buNone/>
            </a:pPr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Syndrom 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přel. Jiří Žák. XYZ, 2016</a:t>
            </a:r>
            <a:b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dirty="0"/>
          </a:p>
          <a:p>
            <a:pPr marL="0" indent="0" algn="r">
              <a:buNone/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komisař </a:t>
            </a:r>
            <a:r>
              <a:rPr lang="cs-CZ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Sharko</a:t>
            </a:r>
            <a:endParaRPr lang="cs-CZ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79ABF21-BA32-E043-B9D5-138CCE326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994" y="829545"/>
            <a:ext cx="960074" cy="128669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28D54EE-216E-654F-BEE5-7CE78BA3B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657" y="2785650"/>
            <a:ext cx="911411" cy="128669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3C3EDA-98C0-4E40-8590-E2AAAA5D1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4657" y="4276769"/>
            <a:ext cx="918371" cy="129652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A5BD3E2-99C9-E49A-F616-2774B73729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170" y="829545"/>
            <a:ext cx="1612900" cy="2286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48B9CF7-D154-A673-2720-084CD3957D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3800" y="3303819"/>
            <a:ext cx="16129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20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0F2A1-99A1-6BC9-FFCC-BCF70C509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Obrázek 21">
            <a:extLst>
              <a:ext uri="{FF2B5EF4-FFF2-40B4-BE49-F238E27FC236}">
                <a16:creationId xmlns:a16="http://schemas.microsoft.com/office/drawing/2014/main" id="{65A71F64-2891-A737-E054-4E0687394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506" y="1629711"/>
            <a:ext cx="1480820" cy="187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Obrázek 20" descr="Obsah obrázku text, kniha&#10;&#10;Popis byl vytvořen automaticky">
            <a:extLst>
              <a:ext uri="{FF2B5EF4-FFF2-40B4-BE49-F238E27FC236}">
                <a16:creationId xmlns:a16="http://schemas.microsoft.com/office/drawing/2014/main" id="{DAE3894D-961C-6215-DADE-592FEC0CB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788" y="1641475"/>
            <a:ext cx="149479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Obrázek 15">
            <a:extLst>
              <a:ext uri="{FF2B5EF4-FFF2-40B4-BE49-F238E27FC236}">
                <a16:creationId xmlns:a16="http://schemas.microsoft.com/office/drawing/2014/main" id="{D008A634-6A65-593A-8437-861B12DA0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637" y="1651232"/>
            <a:ext cx="1550670" cy="187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Obrázek 18" descr="Obsah obrázku text&#10;&#10;Popis byl vytvořen automaticky">
            <a:extLst>
              <a:ext uri="{FF2B5EF4-FFF2-40B4-BE49-F238E27FC236}">
                <a16:creationId xmlns:a16="http://schemas.microsoft.com/office/drawing/2014/main" id="{33FFDA45-9181-FBE0-249B-A0AA7DB1A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366" y="1641475"/>
            <a:ext cx="1299210" cy="185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E9288398-8BC4-7ED1-B89D-4BEE324F2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248" y="4038876"/>
            <a:ext cx="785502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cs-CZ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Zlodějka</a:t>
            </a:r>
            <a:r>
              <a:rPr kumimoji="0" lang="fr-FR" altLang="cs-CZ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fr-FR" altLang="cs-CZ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kumimoji="0" lang="fr-FR" altLang="cs-CZ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Cambrioleuse</a:t>
            </a:r>
            <a:r>
              <a:rPr kumimoji="0" lang="fr-FR" altLang="cs-CZ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kumimoji="0" lang="fr-FR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fr-FR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povídka</a:t>
            </a:r>
            <a:r>
              <a:rPr kumimoji="0" lang="fr-FR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fr-FR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přel</a:t>
            </a:r>
            <a:r>
              <a:rPr kumimoji="0" lang="fr-FR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Pavel </a:t>
            </a:r>
            <a:r>
              <a:rPr kumimoji="0" lang="fr-FR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Projsa</a:t>
            </a:r>
            <a:r>
              <a:rPr kumimoji="0" lang="fr-FR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fr-FR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vydal</a:t>
            </a:r>
            <a:r>
              <a:rPr kumimoji="0" lang="fr-FR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J. Otto, 1896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cs-CZ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cs-CZ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Líza</a:t>
            </a:r>
            <a:r>
              <a:rPr kumimoji="0" lang="fr-FR" altLang="cs-CZ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fr-FR" altLang="cs-CZ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Fleuronová</a:t>
            </a:r>
            <a:r>
              <a:rPr kumimoji="0" lang="fr-FR" altLang="cs-CZ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fr-FR" altLang="cs-CZ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kumimoji="0" lang="fr-FR" altLang="cs-CZ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Lise Fleuron</a:t>
            </a:r>
            <a:r>
              <a:rPr kumimoji="0" lang="fr-FR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</a:t>
            </a:r>
            <a:r>
              <a:rPr kumimoji="0" lang="fr-FR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orig</a:t>
            </a:r>
            <a:r>
              <a:rPr kumimoji="0" lang="fr-FR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1884), </a:t>
            </a:r>
            <a:r>
              <a:rPr kumimoji="0" lang="fr-FR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přel</a:t>
            </a:r>
            <a:r>
              <a:rPr kumimoji="0" lang="fr-FR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J. </a:t>
            </a:r>
            <a:r>
              <a:rPr kumimoji="0" lang="fr-FR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Městecký</a:t>
            </a:r>
            <a:r>
              <a:rPr kumimoji="0" lang="fr-FR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fr-FR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vydal</a:t>
            </a:r>
            <a:r>
              <a:rPr kumimoji="0" lang="fr-FR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fr-FR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Hejda</a:t>
            </a:r>
            <a:r>
              <a:rPr kumimoji="0" lang="fr-FR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&amp; </a:t>
            </a:r>
            <a:r>
              <a:rPr kumimoji="0" lang="fr-FR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Tuček</a:t>
            </a:r>
            <a:r>
              <a:rPr kumimoji="0" lang="fr-FR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1911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cs-CZ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cs-CZ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Majitel</a:t>
            </a:r>
            <a:r>
              <a:rPr kumimoji="0" lang="fr-FR" altLang="cs-CZ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altLang="cs-CZ" sz="14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hutí</a:t>
            </a:r>
            <a:r>
              <a:rPr lang="fr-FR" altLang="cs-CZ" sz="1400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altLang="cs-CZ" sz="1400" dirty="0"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kumimoji="0" lang="fr-FR" altLang="cs-CZ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 Maître de forges</a:t>
            </a:r>
            <a:r>
              <a:rPr kumimoji="0" lang="fr-FR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</a:t>
            </a:r>
            <a:r>
              <a:rPr kumimoji="0" lang="fr-FR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orig</a:t>
            </a:r>
            <a:r>
              <a:rPr kumimoji="0" lang="fr-FR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1882), </a:t>
            </a:r>
            <a:r>
              <a:rPr kumimoji="0" lang="fr-FR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přel</a:t>
            </a:r>
            <a:r>
              <a:rPr kumimoji="0" lang="fr-FR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V. </a:t>
            </a:r>
            <a:r>
              <a:rPr kumimoji="0" lang="fr-FR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Matoušková</a:t>
            </a:r>
            <a:r>
              <a:rPr kumimoji="0" lang="fr-FR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fr-FR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vydal</a:t>
            </a:r>
            <a:r>
              <a:rPr kumimoji="0" lang="fr-FR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fr-FR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Hejda</a:t>
            </a:r>
            <a:r>
              <a:rPr kumimoji="0" lang="fr-FR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&amp; </a:t>
            </a:r>
            <a:r>
              <a:rPr kumimoji="0" lang="fr-FR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Tuček</a:t>
            </a:r>
            <a:r>
              <a:rPr kumimoji="0" lang="fr-FR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1912</a:t>
            </a:r>
            <a:r>
              <a:rPr lang="fr-FR" altLang="cs-CZ" sz="1400" dirty="0">
                <a:latin typeface="Arial" panose="020B0604020202020204" pitchFamily="34" charset="0"/>
                <a:ea typeface="Times New Roman" panose="02020603050405020304" pitchFamily="18" charset="0"/>
              </a:rPr>
              <a:t>; nové </a:t>
            </a:r>
            <a:r>
              <a:rPr lang="fr-FR" altLang="cs-CZ" sz="1400" dirty="0" err="1">
                <a:latin typeface="Arial" panose="020B0604020202020204" pitchFamily="34" charset="0"/>
                <a:ea typeface="Times New Roman" panose="02020603050405020304" pitchFamily="18" charset="0"/>
              </a:rPr>
              <a:t>vyd</a:t>
            </a:r>
            <a:r>
              <a:rPr lang="fr-FR" altLang="cs-CZ" sz="14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kumimoji="0" lang="fr-CA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Olympia, 1992 (</a:t>
            </a:r>
            <a:r>
              <a:rPr kumimoji="0" lang="fr-CA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překladatel</a:t>
            </a:r>
            <a:r>
              <a:rPr kumimoji="0" lang="fr-CA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fr-CA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neuveden</a:t>
            </a:r>
            <a:r>
              <a:rPr kumimoji="0" lang="fr-CA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kumimoji="0" lang="fr-CA" altLang="cs-CZ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FB9BC13-C856-CC08-3088-6348DDDB2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0174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cs-CZ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endParaRPr kumimoji="0" lang="fr-FR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D3CB01D7-CCC4-C97A-1806-F2BC58F30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7319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cs-CZ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endParaRPr kumimoji="0" lang="fr-FR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7A57004-47AA-D113-6136-1B7210D75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4337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cs-CZ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endParaRPr kumimoji="0" lang="fr-FR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47228CB-93E5-D376-6835-A038D65EC1C0}"/>
              </a:ext>
            </a:extLst>
          </p:cNvPr>
          <p:cNvSpPr txBox="1"/>
          <p:nvPr/>
        </p:nvSpPr>
        <p:spPr>
          <a:xfrm>
            <a:off x="815249" y="987967"/>
            <a:ext cx="6113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Georges </a:t>
            </a:r>
            <a:r>
              <a:rPr lang="fr-FR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Ohnet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(1848</a:t>
            </a:r>
            <a:r>
              <a:rPr lang="fr-FR" dirty="0">
                <a:latin typeface="Cambria" panose="02040503050406030204" pitchFamily="18" charset="0"/>
                <a:ea typeface="Times New Roman" panose="02020603050405020304" pitchFamily="18" charset="0"/>
              </a:rPr>
              <a:t>–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1918), </a:t>
            </a:r>
            <a:r>
              <a:rPr lang="fr-FR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dramatik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fr-FR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romanopisec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90187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18A059-41CF-0348-A1E3-2CCAA3733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159" y="470792"/>
            <a:ext cx="5116882" cy="1755677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thriller</a:t>
            </a:r>
            <a:b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Maxime </a:t>
            </a:r>
            <a:r>
              <a:rPr lang="cs-CZ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Chattam</a:t>
            </a: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(*1976)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537B71-45DA-334A-8B57-1E0F879B9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973" y="3258406"/>
            <a:ext cx="4995696" cy="3128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Ďábel si počká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přel. Tomáš Havel, Metafora, 2022</a:t>
            </a:r>
          </a:p>
          <a:p>
            <a:pPr marL="0" indent="0">
              <a:buNone/>
            </a:pPr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Spolčení ničemů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přel. Tomáš Havel, Metafora, 2021</a:t>
            </a:r>
          </a:p>
          <a:p>
            <a:pPr marL="0" indent="0">
              <a:buNone/>
            </a:pPr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Zákulisí chaosu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přel. Danuše Navrátilová, Argo, 2007</a:t>
            </a:r>
            <a:endParaRPr lang="cs-CZ" sz="18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51BEB3A-BFEA-201A-0401-23EB55CDA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626" y="1594229"/>
            <a:ext cx="1243604" cy="1755677"/>
          </a:xfrm>
          <a:prstGeom prst="rect">
            <a:avLst/>
          </a:prstGeom>
        </p:spPr>
      </p:pic>
      <p:pic>
        <p:nvPicPr>
          <p:cNvPr id="6" name="Obrázek 5" descr="Obsah obrázku zeď, osoba, muž, interiér&#10;&#10;Popis byl vytvořen automaticky">
            <a:extLst>
              <a:ext uri="{FF2B5EF4-FFF2-40B4-BE49-F238E27FC236}">
                <a16:creationId xmlns:a16="http://schemas.microsoft.com/office/drawing/2014/main" id="{732CEF79-113B-DAF9-40E3-BA3B8D0CF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733" y="3744988"/>
            <a:ext cx="2049389" cy="136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6474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8" name="Rectangle 217">
            <a:extLst>
              <a:ext uri="{FF2B5EF4-FFF2-40B4-BE49-F238E27FC236}">
                <a16:creationId xmlns:a16="http://schemas.microsoft.com/office/drawing/2014/main" id="{99E115D7-68EB-4590-9BD1-A56D94144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87934C0-B9C8-7441-A933-0041E73C8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56996"/>
            <a:ext cx="4008556" cy="1670984"/>
          </a:xfrm>
        </p:spPr>
        <p:txBody>
          <a:bodyPr anchor="b">
            <a:normAutofit/>
          </a:bodyPr>
          <a:lstStyle/>
          <a:p>
            <a:r>
              <a:rPr lang="cs-CZ" sz="3500"/>
              <a:t>Fred Vargas (*1957)</a:t>
            </a:r>
          </a:p>
        </p:txBody>
      </p:sp>
      <p:sp>
        <p:nvSpPr>
          <p:cNvPr id="213" name="Zástupný obsah 212">
            <a:extLst>
              <a:ext uri="{FF2B5EF4-FFF2-40B4-BE49-F238E27FC236}">
                <a16:creationId xmlns:a16="http://schemas.microsoft.com/office/drawing/2014/main" id="{901B1EEF-BFE2-8B41-9FEE-B2F4DD996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399719"/>
            <a:ext cx="4008556" cy="37179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700" dirty="0">
                <a:solidFill>
                  <a:schemeClr val="accent6"/>
                </a:solidFill>
              </a:rPr>
              <a:t>komisař </a:t>
            </a:r>
            <a:r>
              <a:rPr lang="cs-CZ" sz="1700" dirty="0" err="1">
                <a:solidFill>
                  <a:schemeClr val="accent6"/>
                </a:solidFill>
              </a:rPr>
              <a:t>Adamsberg</a:t>
            </a:r>
            <a:endParaRPr lang="cs-CZ" sz="17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cs-CZ" sz="1700" dirty="0"/>
          </a:p>
          <a:p>
            <a:pPr marL="0" indent="0">
              <a:buNone/>
            </a:pPr>
            <a:r>
              <a:rPr lang="cs-CZ" sz="1700" i="1" dirty="0"/>
              <a:t>Na balvanu</a:t>
            </a:r>
            <a:r>
              <a:rPr lang="cs-CZ" sz="1700" dirty="0"/>
              <a:t>. Přel. Kateřina Vinšová. Argo, 2024</a:t>
            </a:r>
          </a:p>
        </p:txBody>
      </p:sp>
      <p:pic>
        <p:nvPicPr>
          <p:cNvPr id="96" name="Obrázek 95" descr="Obsah obrázku text, savec, kniha, plakát&#10;&#10;Obsah generovaný pomocí AI může být nesprávný.">
            <a:extLst>
              <a:ext uri="{FF2B5EF4-FFF2-40B4-BE49-F238E27FC236}">
                <a16:creationId xmlns:a16="http://schemas.microsoft.com/office/drawing/2014/main" id="{38066E9E-34D7-E8B0-C6E0-BCCDB84AF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883" y="590851"/>
            <a:ext cx="1951998" cy="2755760"/>
          </a:xfrm>
          <a:prstGeom prst="rect">
            <a:avLst/>
          </a:prstGeom>
        </p:spPr>
      </p:pic>
      <p:pic>
        <p:nvPicPr>
          <p:cNvPr id="104" name="Obrázek 103" descr="Obsah obrázku osoba, Lidská tvář, venku, oblečení&#10;&#10;Obsah generovaný pomocí AI může být nesprávný.">
            <a:extLst>
              <a:ext uri="{FF2B5EF4-FFF2-40B4-BE49-F238E27FC236}">
                <a16:creationId xmlns:a16="http://schemas.microsoft.com/office/drawing/2014/main" id="{94B7D3DF-4197-494C-B367-5D6B53BA6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573" y="2047647"/>
            <a:ext cx="1951997" cy="1298965"/>
          </a:xfrm>
          <a:prstGeom prst="rect">
            <a:avLst/>
          </a:prstGeom>
        </p:spPr>
      </p:pic>
      <p:pic>
        <p:nvPicPr>
          <p:cNvPr id="208" name="Obrázek 207" descr="Obsah obrázku text, plakát, kniha, Obal knihy&#10;&#10;Obsah generovaný pomocí AI může být nesprávný.">
            <a:extLst>
              <a:ext uri="{FF2B5EF4-FFF2-40B4-BE49-F238E27FC236}">
                <a16:creationId xmlns:a16="http://schemas.microsoft.com/office/drawing/2014/main" id="{9954B713-7169-D24F-AB1F-0C9DE6D853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548" y="3518351"/>
            <a:ext cx="1684668" cy="2791737"/>
          </a:xfrm>
          <a:prstGeom prst="rect">
            <a:avLst/>
          </a:prstGeom>
        </p:spPr>
      </p:pic>
      <p:pic>
        <p:nvPicPr>
          <p:cNvPr id="205" name="Obrázek 204" descr="Obsah obrázku text, venku, budova, racek&#10;&#10;Obsah generovaný pomocí AI může být nesprávný.">
            <a:extLst>
              <a:ext uri="{FF2B5EF4-FFF2-40B4-BE49-F238E27FC236}">
                <a16:creationId xmlns:a16="http://schemas.microsoft.com/office/drawing/2014/main" id="{8E6D6AA8-BDE6-344C-BBCF-306E663AB4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9416" y="3509068"/>
            <a:ext cx="1874311" cy="2791737"/>
          </a:xfrm>
          <a:prstGeom prst="rect">
            <a:avLst/>
          </a:prstGeom>
        </p:spPr>
      </p:pic>
      <p:sp>
        <p:nvSpPr>
          <p:cNvPr id="203" name="cover_271" descr="https://cache.obalkyknih.cz/api/cover?multi=%7B%22isbn%22%3A%229788070074589%22%7D&amp;type=icon&amp;keywords=myshelf_list">
            <a:extLst>
              <a:ext uri="{FF2B5EF4-FFF2-40B4-BE49-F238E27FC236}">
                <a16:creationId xmlns:a16="http://schemas.microsoft.com/office/drawing/2014/main" id="{44E61092-370E-4345-9D81-5B4EA1DABE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168275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2" name="cover_271" descr="https://cache.obalkyknih.cz/api/cover?multi=%7B%22isbn%22%3A%229788070074589%22%7D&amp;type=icon&amp;keywords=myshelf_list">
            <a:extLst>
              <a:ext uri="{FF2B5EF4-FFF2-40B4-BE49-F238E27FC236}">
                <a16:creationId xmlns:a16="http://schemas.microsoft.com/office/drawing/2014/main" id="{44E61092-370E-4345-9D81-5B4EA1DABE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69115" y="2140958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" name="cover_309" descr="https://cache.obalkyknih.cz/api/cover?multi=%7B%22isbn%22%3A%229788025718933%22%7D&amp;type=icon&amp;keywords=myshelf_list">
            <a:extLst>
              <a:ext uri="{FF2B5EF4-FFF2-40B4-BE49-F238E27FC236}">
                <a16:creationId xmlns:a16="http://schemas.microsoft.com/office/drawing/2014/main" id="{E8DE17FE-B1A6-7048-89A5-EA957B89CB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484886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" name="cover_303" descr="https://cache.obalkyknih.cz/api/cover?multi=%7B%22isbn%22%3A%229788025617465%22%7D&amp;type=icon&amp;keywords=myshelf_list">
            <a:extLst>
              <a:ext uri="{FF2B5EF4-FFF2-40B4-BE49-F238E27FC236}">
                <a16:creationId xmlns:a16="http://schemas.microsoft.com/office/drawing/2014/main" id="{BD6E61CB-0ADE-B448-8130-1ADDDE2C75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486918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" name="cover_304" descr="https://cache.obalkyknih.cz/api/cover?multi=%7B%22isbn%22%3A%229788072675753%22%7D&amp;type=icon&amp;keywords=myshelf_list">
            <a:extLst>
              <a:ext uri="{FF2B5EF4-FFF2-40B4-BE49-F238E27FC236}">
                <a16:creationId xmlns:a16="http://schemas.microsoft.com/office/drawing/2014/main" id="{40525C37-7730-5E4F-9419-2FAF287246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486918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cover_305" descr="https://cache.obalkyknih.cz/api/cover?multi=%7B%22isbn%22%3A%229788072675746%22%7D&amp;type=icon&amp;keywords=myshelf_list">
            <a:extLst>
              <a:ext uri="{FF2B5EF4-FFF2-40B4-BE49-F238E27FC236}">
                <a16:creationId xmlns:a16="http://schemas.microsoft.com/office/drawing/2014/main" id="{11F93720-6D45-7F4E-862A-F95FCDAD7D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486918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cover_306" descr="https://cache.obalkyknih.cz/api/cover?multi=%7B%22isbn%22%3A%229788090526594%22%7D&amp;type=icon&amp;keywords=myshelf_list">
            <a:extLst>
              <a:ext uri="{FF2B5EF4-FFF2-40B4-BE49-F238E27FC236}">
                <a16:creationId xmlns:a16="http://schemas.microsoft.com/office/drawing/2014/main" id="{68482383-6D6D-194B-A745-02ED79B36D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486918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cover_307" descr="https://cache.obalkyknih.cz/api/cover?multi=%7B%22isbn%22%3A%229788025719558%22%7D&amp;type=icon&amp;keywords=myshelf_list">
            <a:extLst>
              <a:ext uri="{FF2B5EF4-FFF2-40B4-BE49-F238E27FC236}">
                <a16:creationId xmlns:a16="http://schemas.microsoft.com/office/drawing/2014/main" id="{EFB093BD-D292-BF4F-AC8F-FFC93E9D8C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488950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" name="cover_299" descr="https://cache.obalkyknih.cz/api/cover?multi=%7B%22isbn%22%3A%229788075053749%22%7D&amp;type=icon&amp;keywords=myshelf_list">
            <a:extLst>
              <a:ext uri="{FF2B5EF4-FFF2-40B4-BE49-F238E27FC236}">
                <a16:creationId xmlns:a16="http://schemas.microsoft.com/office/drawing/2014/main" id="{E44AA832-C703-CB47-8CC2-44459F905D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490982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" name="cover_300" descr="https://cache.obalkyknih.cz/api/cover?multi=%7B%22isbn%22%3A%229788073901448%22%7D&amp;type=icon&amp;keywords=myshelf_list">
            <a:extLst>
              <a:ext uri="{FF2B5EF4-FFF2-40B4-BE49-F238E27FC236}">
                <a16:creationId xmlns:a16="http://schemas.microsoft.com/office/drawing/2014/main" id="{2FDC363C-C834-2E4B-9355-06DAC23223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490982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" name="cover_301" descr="https://cache.obalkyknih.cz/api/cover?multi=%7B%22isbn%22%3A%229788026601210%22%7D&amp;type=icon&amp;keywords=myshelf_list">
            <a:extLst>
              <a:ext uri="{FF2B5EF4-FFF2-40B4-BE49-F238E27FC236}">
                <a16:creationId xmlns:a16="http://schemas.microsoft.com/office/drawing/2014/main" id="{2E828532-43CA-584C-9ADC-CCAAE51C5F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493014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cover_302" descr="https://cache.obalkyknih.cz/api/cover?multi=%7B%22isbn%22%3A%229788073764548%22%7D&amp;type=icon&amp;keywords=myshelf_list">
            <a:extLst>
              <a:ext uri="{FF2B5EF4-FFF2-40B4-BE49-F238E27FC236}">
                <a16:creationId xmlns:a16="http://schemas.microsoft.com/office/drawing/2014/main" id="{8F6CE4C1-2959-D04B-874B-EBB2DEA396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493014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" name="cover_298" descr="https://cache.obalkyknih.cz/api/cover?multi=%7B%22nbn%22%3A%22cnb002858703%22%7D&amp;type=icon&amp;keywords=myshelf_list">
            <a:extLst>
              <a:ext uri="{FF2B5EF4-FFF2-40B4-BE49-F238E27FC236}">
                <a16:creationId xmlns:a16="http://schemas.microsoft.com/office/drawing/2014/main" id="{E52F6562-DB60-CA46-A360-6F1BA1318F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495046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" name="cover_295" descr="https://cache.obalkyknih.cz/api/cover?multi=%7B%22isbn%22%3A%229788074830587%22%7D&amp;type=icon&amp;keywords=myshelf_list">
            <a:extLst>
              <a:ext uri="{FF2B5EF4-FFF2-40B4-BE49-F238E27FC236}">
                <a16:creationId xmlns:a16="http://schemas.microsoft.com/office/drawing/2014/main" id="{89FFAA6A-0412-8F4E-A30E-D6E7F5B849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497078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" name="cover_296" descr="https://cache.obalkyknih.cz/api/cover?multi=%7B%22isbn%22%3A%229788074493768%22%7D&amp;type=icon&amp;keywords=myshelf_list">
            <a:extLst>
              <a:ext uri="{FF2B5EF4-FFF2-40B4-BE49-F238E27FC236}">
                <a16:creationId xmlns:a16="http://schemas.microsoft.com/office/drawing/2014/main" id="{1A8D0AA0-F98C-9645-91ED-05C561EFF3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497078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" name="cover_297" descr="https://cache.obalkyknih.cz/api/cover?multi=%7B%22isbn%22%3A%229788072603428%22%7D&amp;type=icon&amp;keywords=myshelf_list">
            <a:extLst>
              <a:ext uri="{FF2B5EF4-FFF2-40B4-BE49-F238E27FC236}">
                <a16:creationId xmlns:a16="http://schemas.microsoft.com/office/drawing/2014/main" id="{BDFC35E0-4B25-3047-874D-CDE400DB0F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497078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" name="cover_293" descr="https://cache.obalkyknih.cz/api/cover?multi=%7B%22isbn%22%3A%229788072439164%22%7D&amp;type=icon&amp;keywords=myshelf_list">
            <a:extLst>
              <a:ext uri="{FF2B5EF4-FFF2-40B4-BE49-F238E27FC236}">
                <a16:creationId xmlns:a16="http://schemas.microsoft.com/office/drawing/2014/main" id="{661B3916-BAE1-804E-9913-F3FC8E636C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499110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" name="cover_294" descr="https://cache.obalkyknih.cz/api/cover?multi=%7B%22isbn%22%3A%229788074830587%22%7D&amp;type=icon&amp;keywords=myshelf_list">
            <a:extLst>
              <a:ext uri="{FF2B5EF4-FFF2-40B4-BE49-F238E27FC236}">
                <a16:creationId xmlns:a16="http://schemas.microsoft.com/office/drawing/2014/main" id="{6FD1291F-E61B-8845-8B58-A5F6827D7F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499110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" name="cover_292" descr="https://cache.obalkyknih.cz/api/cover?multi=%7B%22isbn%22%3A%229788026210375%22%7D&amp;type=icon&amp;keywords=myshelf_list">
            <a:extLst>
              <a:ext uri="{FF2B5EF4-FFF2-40B4-BE49-F238E27FC236}">
                <a16:creationId xmlns:a16="http://schemas.microsoft.com/office/drawing/2014/main" id="{15B8AFE0-EC54-AB40-8925-71144737CE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501142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" name="cover_288" descr="https://cache.obalkyknih.cz/api/cover?multi=%7B%22isbn%22%3A%229788075491701%22%7D&amp;type=icon&amp;keywords=myshelf_list">
            <a:extLst>
              <a:ext uri="{FF2B5EF4-FFF2-40B4-BE49-F238E27FC236}">
                <a16:creationId xmlns:a16="http://schemas.microsoft.com/office/drawing/2014/main" id="{CBED159A-5464-274B-ACA8-899D144C8B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503174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" name="cover_289" descr="https://cache.obalkyknih.cz/api/cover?multi=%7B%22isbn%22%3A%229788073494957%22%7D&amp;type=icon&amp;keywords=myshelf_list">
            <a:extLst>
              <a:ext uri="{FF2B5EF4-FFF2-40B4-BE49-F238E27FC236}">
                <a16:creationId xmlns:a16="http://schemas.microsoft.com/office/drawing/2014/main" id="{BD7299D2-5287-5D4C-8471-DBD91EBC41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503174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" name="cover_290" descr="https://cache.obalkyknih.cz/api/cover?multi=%7B%22isbn%22%3A%229788073368272%22%7D&amp;type=icon&amp;keywords=myshelf_list">
            <a:extLst>
              <a:ext uri="{FF2B5EF4-FFF2-40B4-BE49-F238E27FC236}">
                <a16:creationId xmlns:a16="http://schemas.microsoft.com/office/drawing/2014/main" id="{019F07B1-D20A-DC4E-BFB8-EB892E7331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503174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" name="cover_291" descr="https://cache.obalkyknih.cz/api/cover?multi=%7B%22isbn%22%3A%229788088193333%22%7D&amp;type=icon&amp;keywords=myshelf_list">
            <a:extLst>
              <a:ext uri="{FF2B5EF4-FFF2-40B4-BE49-F238E27FC236}">
                <a16:creationId xmlns:a16="http://schemas.microsoft.com/office/drawing/2014/main" id="{1FD5F610-93F8-FF47-86AF-8FCD611830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503174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" name="cover_279" descr="https://cache.obalkyknih.cz/api/cover?multi=%7B%22isbn%22%3A%229788087034187%22%7D&amp;type=icon&amp;keywords=myshelf_list">
            <a:extLst>
              <a:ext uri="{FF2B5EF4-FFF2-40B4-BE49-F238E27FC236}">
                <a16:creationId xmlns:a16="http://schemas.microsoft.com/office/drawing/2014/main" id="{0E19C86B-F4E7-A642-9104-BC2F16DE17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505206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" name="cover_280" descr="https://cache.obalkyknih.cz/api/cover?multi=%7B%22isbn%22%3A%229788087034194%22%7D&amp;type=icon&amp;keywords=myshelf_list">
            <a:extLst>
              <a:ext uri="{FF2B5EF4-FFF2-40B4-BE49-F238E27FC236}">
                <a16:creationId xmlns:a16="http://schemas.microsoft.com/office/drawing/2014/main" id="{1D82AB47-8984-594E-B141-91A1038F60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505206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" name="cover_281" descr="https://cache.obalkyknih.cz/api/cover?multi=%7B%22isbn%22%3A%229788087034200%22%7D&amp;type=icon&amp;keywords=myshelf_list">
            <a:extLst>
              <a:ext uri="{FF2B5EF4-FFF2-40B4-BE49-F238E27FC236}">
                <a16:creationId xmlns:a16="http://schemas.microsoft.com/office/drawing/2014/main" id="{2A48AD53-4C99-CD4C-96B8-5A879B75FD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505206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" name="cover_282" descr="https://cache.obalkyknih.cz/api/cover?multi=%7B%22isbn%22%3A%229788087034217%22%7D&amp;type=icon&amp;keywords=myshelf_list">
            <a:extLst>
              <a:ext uri="{FF2B5EF4-FFF2-40B4-BE49-F238E27FC236}">
                <a16:creationId xmlns:a16="http://schemas.microsoft.com/office/drawing/2014/main" id="{A182C63E-23D7-2641-9608-2BB08CB8D7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505206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" name="cover_283" descr="https://cache.obalkyknih.cz/api/cover?multi=%7B%22isbn%22%3A%229788025617540%22%7D&amp;type=icon&amp;keywords=myshelf_list">
            <a:extLst>
              <a:ext uri="{FF2B5EF4-FFF2-40B4-BE49-F238E27FC236}">
                <a16:creationId xmlns:a16="http://schemas.microsoft.com/office/drawing/2014/main" id="{296E5251-C004-C74D-B40D-4B0C1DBEC9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505206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" name="cover_284" descr="https://cache.obalkyknih.cz/api/cover?multi=%7B%22isbn%22%3A%229788024931234%22%7D&amp;type=icon&amp;keywords=myshelf_list">
            <a:extLst>
              <a:ext uri="{FF2B5EF4-FFF2-40B4-BE49-F238E27FC236}">
                <a16:creationId xmlns:a16="http://schemas.microsoft.com/office/drawing/2014/main" id="{18041B01-AD11-374F-BA79-01A01C62A3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505206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" name="cover_285" descr="https://cache.obalkyknih.cz/api/cover?multi=%7B%22isbn%22%3A%229788024931227%22%7D&amp;type=icon&amp;keywords=myshelf_list">
            <a:extLst>
              <a:ext uri="{FF2B5EF4-FFF2-40B4-BE49-F238E27FC236}">
                <a16:creationId xmlns:a16="http://schemas.microsoft.com/office/drawing/2014/main" id="{E7ADF0DF-75F8-4A40-8574-48B83276D2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505206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" name="cover_286" descr="https://cache.obalkyknih.cz/api/cover?multi=%7B%22isbn%22%3A%229788026705765%22%7D&amp;type=icon&amp;keywords=myshelf_list">
            <a:extLst>
              <a:ext uri="{FF2B5EF4-FFF2-40B4-BE49-F238E27FC236}">
                <a16:creationId xmlns:a16="http://schemas.microsoft.com/office/drawing/2014/main" id="{E3E8E16E-4D68-754F-858A-7A55BAF458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505206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" name="cover_287" descr="https://cache.obalkyknih.cz/api/cover?multi=%7B%22isbn%22%3A%229788026707240%22%7D&amp;type=icon&amp;keywords=myshelf_list">
            <a:extLst>
              <a:ext uri="{FF2B5EF4-FFF2-40B4-BE49-F238E27FC236}">
                <a16:creationId xmlns:a16="http://schemas.microsoft.com/office/drawing/2014/main" id="{084CE010-747D-D14F-93E9-F495AEF715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507238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" name="cover_319" descr="https://cache.obalkyknih.cz/api/cover?multi=%7B%22isbn%22%3A%229788075652409%22%7D&amp;type=icon&amp;keywords=myshelf_list">
            <a:extLst>
              <a:ext uri="{FF2B5EF4-FFF2-40B4-BE49-F238E27FC236}">
                <a16:creationId xmlns:a16="http://schemas.microsoft.com/office/drawing/2014/main" id="{EBA23C1E-99C2-3644-8A3C-8DCB1783BA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50723800"/>
            <a:ext cx="30480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" name="cover_150" descr="https://cache.obalkyknih.cz/api/cover?multi=%7B%22isbn%22%3A%229788074073823%22%7D&amp;type=icon&amp;keywords=myshelf_list">
            <a:extLst>
              <a:ext uri="{FF2B5EF4-FFF2-40B4-BE49-F238E27FC236}">
                <a16:creationId xmlns:a16="http://schemas.microsoft.com/office/drawing/2014/main" id="{C0999FED-C2A6-A44F-A212-C607010DAD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50723800"/>
            <a:ext cx="30480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" name="cover_309" descr="https://cache.obalkyknih.cz/api/cover?multi=%7B%22isbn%22%3A%229788074971952%22%7D&amp;type=icon&amp;keywords=myshelf_list">
            <a:extLst>
              <a:ext uri="{FF2B5EF4-FFF2-40B4-BE49-F238E27FC236}">
                <a16:creationId xmlns:a16="http://schemas.microsoft.com/office/drawing/2014/main" id="{19DFAE2D-A0F0-2040-8A83-5393232D21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50520600"/>
            <a:ext cx="30480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" name="cover_310" descr="https://cache.obalkyknih.cz/api/cover?multi=%7B%22isbn%22%3A%229788074502767%22%7D&amp;type=icon&amp;keywords=myshelf_list">
            <a:extLst>
              <a:ext uri="{FF2B5EF4-FFF2-40B4-BE49-F238E27FC236}">
                <a16:creationId xmlns:a16="http://schemas.microsoft.com/office/drawing/2014/main" id="{57DF6A98-318E-9D41-9CCC-8368C09B78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50520600"/>
            <a:ext cx="30480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" name="cover_311" descr="https://cache.obalkyknih.cz/api/cover?multi=%7B%22isbn%22%3A%229788074502767%22%7D&amp;type=icon&amp;keywords=myshelf_list">
            <a:extLst>
              <a:ext uri="{FF2B5EF4-FFF2-40B4-BE49-F238E27FC236}">
                <a16:creationId xmlns:a16="http://schemas.microsoft.com/office/drawing/2014/main" id="{4AEB7ED5-A06C-6E4F-B055-6C1879144B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50520600"/>
            <a:ext cx="30480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" name="cover_273" descr="https://cache.obalkyknih.cz/api/cover?multi=%7B%22isbn%22%3A%229788074981678%22%7D&amp;type=icon&amp;keywords=myshelf_list">
            <a:extLst>
              <a:ext uri="{FF2B5EF4-FFF2-40B4-BE49-F238E27FC236}">
                <a16:creationId xmlns:a16="http://schemas.microsoft.com/office/drawing/2014/main" id="{0A956328-E595-BC4F-A53F-1FCBB10A63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509270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" name="cover_274" descr="https://cache.obalkyknih.cz/api/cover?multi=%7B%22isbn%22%3A%229788075113016%22%7D&amp;type=icon&amp;keywords=myshelf_list">
            <a:extLst>
              <a:ext uri="{FF2B5EF4-FFF2-40B4-BE49-F238E27FC236}">
                <a16:creationId xmlns:a16="http://schemas.microsoft.com/office/drawing/2014/main" id="{C1D4E0A7-DA84-9A4C-BC90-1EB76C9AB9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511302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" name="cover_275" descr="https://cache.obalkyknih.cz/api/cover?multi=%7B%22isbn%22%3A%229788087259375%22%7D&amp;type=icon&amp;keywords=myshelf_list">
            <a:extLst>
              <a:ext uri="{FF2B5EF4-FFF2-40B4-BE49-F238E27FC236}">
                <a16:creationId xmlns:a16="http://schemas.microsoft.com/office/drawing/2014/main" id="{35F4B251-8DA3-3D4B-AB1E-88668E9DF8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511302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" name="cover_276" descr="https://cache.obalkyknih.cz/api/cover?multi=%7B%22isbn%22%3A%229788087183953%22%7D&amp;type=icon&amp;keywords=myshelf_list">
            <a:extLst>
              <a:ext uri="{FF2B5EF4-FFF2-40B4-BE49-F238E27FC236}">
                <a16:creationId xmlns:a16="http://schemas.microsoft.com/office/drawing/2014/main" id="{C9B3273E-B9AF-8D40-9A5F-A4414537F6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511302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" name="cover_277" descr="https://cache.obalkyknih.cz/api/cover?multi=%7B%22isbn%22%3A%229788071958048%22%7D&amp;type=icon&amp;keywords=myshelf_list">
            <a:extLst>
              <a:ext uri="{FF2B5EF4-FFF2-40B4-BE49-F238E27FC236}">
                <a16:creationId xmlns:a16="http://schemas.microsoft.com/office/drawing/2014/main" id="{B5640DE9-61CE-A74A-A67A-27A784E6E7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511302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5" name="cover_278" descr="https://cache.obalkyknih.cz/api/cover?multi=%7B%22isbn%22%3A%229788075054432%22%7D&amp;type=icon&amp;keywords=myshelf_list">
            <a:extLst>
              <a:ext uri="{FF2B5EF4-FFF2-40B4-BE49-F238E27FC236}">
                <a16:creationId xmlns:a16="http://schemas.microsoft.com/office/drawing/2014/main" id="{D9B8A98B-CFD1-B642-866D-18B539E8EF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511302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" name="cover_269" descr="https://cache.obalkyknih.cz/api/cover?multi=%7B%22isbn%22%3A%229788025617687%22%7D&amp;type=icon&amp;keywords=myshelf_list">
            <a:extLst>
              <a:ext uri="{FF2B5EF4-FFF2-40B4-BE49-F238E27FC236}">
                <a16:creationId xmlns:a16="http://schemas.microsoft.com/office/drawing/2014/main" id="{6B21CB1E-5A38-7447-BC63-EC653514D0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513334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" name="cover_270" descr="https://cache.obalkyknih.cz/api/cover?multi=%7B%22isbn%22%3A%229788024253145%22%7D&amp;type=icon&amp;keywords=myshelf_list">
            <a:extLst>
              <a:ext uri="{FF2B5EF4-FFF2-40B4-BE49-F238E27FC236}">
                <a16:creationId xmlns:a16="http://schemas.microsoft.com/office/drawing/2014/main" id="{AEF657A7-863A-CD4F-B12C-B52542ECE7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513334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" name="cover_271" descr="https://cache.obalkyknih.cz/api/cover?multi=%7B%22isbn%22%3A%229788070074589%22%7D&amp;type=icon&amp;keywords=myshelf_list">
            <a:extLst>
              <a:ext uri="{FF2B5EF4-FFF2-40B4-BE49-F238E27FC236}">
                <a16:creationId xmlns:a16="http://schemas.microsoft.com/office/drawing/2014/main" id="{00C76ED4-BF11-C741-9C88-9601F24C86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515366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" name="cover_272" descr="https://cache.obalkyknih.cz/api/cover?multi=%7B%22isbn%22%3A%229788072985210%22%7D&amp;type=icon&amp;keywords=myshelf_list">
            <a:extLst>
              <a:ext uri="{FF2B5EF4-FFF2-40B4-BE49-F238E27FC236}">
                <a16:creationId xmlns:a16="http://schemas.microsoft.com/office/drawing/2014/main" id="{E5E88E9E-A184-ED43-A59C-8BEBF5D9F9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515366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0" name="cover_73" descr="https://cache.obalkyknih.cz/api/cover?multi=%7B%22isbn%22%3A%229788025718957%22%7D&amp;type=icon&amp;keywords=myshelf_list">
            <a:extLst>
              <a:ext uri="{FF2B5EF4-FFF2-40B4-BE49-F238E27FC236}">
                <a16:creationId xmlns:a16="http://schemas.microsoft.com/office/drawing/2014/main" id="{13DF5AC0-B09C-C549-A2A3-6D9888C51D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505206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" name="cover_74" descr="https://cache.obalkyknih.cz/api/cover?multi=%7B%22isbn%22%3A%229788074494307%22%7D&amp;type=icon&amp;keywords=myshelf_list">
            <a:extLst>
              <a:ext uri="{FF2B5EF4-FFF2-40B4-BE49-F238E27FC236}">
                <a16:creationId xmlns:a16="http://schemas.microsoft.com/office/drawing/2014/main" id="{519EA68F-E066-BC4D-A1C1-E7275F1ACB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505206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" name="cover_77" descr="https://cache.obalkyknih.cz/api/cover?multi=%7B%22isbn%22%3A%229788075580016%22%7D&amp;type=icon&amp;keywords=myshelf_list">
            <a:extLst>
              <a:ext uri="{FF2B5EF4-FFF2-40B4-BE49-F238E27FC236}">
                <a16:creationId xmlns:a16="http://schemas.microsoft.com/office/drawing/2014/main" id="{177A9F77-803D-9C46-B468-2EF6B10A40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505206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" name="cover_79" descr="https://cache.obalkyknih.cz/api/cover?multi=%7B%22isbn%22%3A%229788074652455%22%7D&amp;type=icon&amp;keywords=myshelf_list">
            <a:extLst>
              <a:ext uri="{FF2B5EF4-FFF2-40B4-BE49-F238E27FC236}">
                <a16:creationId xmlns:a16="http://schemas.microsoft.com/office/drawing/2014/main" id="{08A2C011-0FFB-724F-8FF1-A0597BF522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505206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4" name="cover_80" descr="https://cache.obalkyknih.cz/api/cover?multi=%7B%22isbn%22%3A%229788027007028%22%7D&amp;type=icon&amp;keywords=myshelf_list">
            <a:extLst>
              <a:ext uri="{FF2B5EF4-FFF2-40B4-BE49-F238E27FC236}">
                <a16:creationId xmlns:a16="http://schemas.microsoft.com/office/drawing/2014/main" id="{1BAB5AD4-A6C6-9F4D-804C-EE46EE4582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505206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" name="cover_81" descr="https://cache.obalkyknih.cz/api/cover?multi=%7B%22isbn%22%3A%229788072585458%22%7D&amp;type=icon&amp;keywords=myshelf_list">
            <a:extLst>
              <a:ext uri="{FF2B5EF4-FFF2-40B4-BE49-F238E27FC236}">
                <a16:creationId xmlns:a16="http://schemas.microsoft.com/office/drawing/2014/main" id="{63A28A23-437E-D144-8262-7BD2FB4AD2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505206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6" name="cover_82" descr="https://cache.obalkyknih.cz/api/cover?multi=%7B%22isbn%22%3A%229788025716496%22%7D&amp;type=icon&amp;keywords=myshelf_list">
            <a:extLst>
              <a:ext uri="{FF2B5EF4-FFF2-40B4-BE49-F238E27FC236}">
                <a16:creationId xmlns:a16="http://schemas.microsoft.com/office/drawing/2014/main" id="{2221A0C1-C549-954F-A8E3-2410AADC73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505206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7" name="cover_302" descr="https://cache.obalkyknih.cz/api/cover?multi=%7B%22isbn%22%3A%229788024255279%22%7D&amp;type=icon&amp;keywords=myshelf_list">
            <a:extLst>
              <a:ext uri="{FF2B5EF4-FFF2-40B4-BE49-F238E27FC236}">
                <a16:creationId xmlns:a16="http://schemas.microsoft.com/office/drawing/2014/main" id="{575A622A-FA76-F24C-9F73-92491EBFEE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484886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" name="cover_303" descr="https://cache.obalkyknih.cz/api/cover?multi=%7B%22isbn%22%3A%229788075494559%22%7D&amp;type=icon&amp;keywords=myshelf_list">
            <a:extLst>
              <a:ext uri="{FF2B5EF4-FFF2-40B4-BE49-F238E27FC236}">
                <a16:creationId xmlns:a16="http://schemas.microsoft.com/office/drawing/2014/main" id="{0E7A69A4-A86D-964C-AA0A-F1A0098829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484886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" name="cover_304" descr="https://cache.obalkyknih.cz/api/cover?multi=%7B%22isbn%22%3A%229788024255262%22%7D&amp;type=icon&amp;keywords=myshelf_list">
            <a:extLst>
              <a:ext uri="{FF2B5EF4-FFF2-40B4-BE49-F238E27FC236}">
                <a16:creationId xmlns:a16="http://schemas.microsoft.com/office/drawing/2014/main" id="{06286F30-69C9-E641-A6BF-6BB4496061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484886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0" name="cover_133" descr="https://cache.obalkyknih.cz/api/cover?multi=%7B%22isbn%22%3A%229788027027521%22%7D&amp;type=icon&amp;keywords=myshelf_list">
            <a:extLst>
              <a:ext uri="{FF2B5EF4-FFF2-40B4-BE49-F238E27FC236}">
                <a16:creationId xmlns:a16="http://schemas.microsoft.com/office/drawing/2014/main" id="{145B9449-F3C0-9A48-A95B-0DDFB558D2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484886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" name="cover_134" descr="https://cache.obalkyknih.cz/api/cover?multi=%7B%22isbn%22%3A%229788075083357%22%7D&amp;type=icon&amp;keywords=myshelf_list">
            <a:extLst>
              <a:ext uri="{FF2B5EF4-FFF2-40B4-BE49-F238E27FC236}">
                <a16:creationId xmlns:a16="http://schemas.microsoft.com/office/drawing/2014/main" id="{E473B4CD-73FF-1E42-AC84-A1395FE832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484886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2" name="cover_135" descr="https://cache.obalkyknih.cz/api/cover?multi=%7B%22isbn%22%3A%229788072728015%22%7D&amp;type=icon&amp;keywords=myshelf_list">
            <a:extLst>
              <a:ext uri="{FF2B5EF4-FFF2-40B4-BE49-F238E27FC236}">
                <a16:creationId xmlns:a16="http://schemas.microsoft.com/office/drawing/2014/main" id="{F545B585-862F-0048-8E42-E1718D27AF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484886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3" name="cover_112" descr="https://cache.obalkyknih.cz/api/cover?multi=%7B%22isbn%22%3A%229788075112323%22%7D&amp;type=icon&amp;keywords=myshelf_list">
            <a:extLst>
              <a:ext uri="{FF2B5EF4-FFF2-40B4-BE49-F238E27FC236}">
                <a16:creationId xmlns:a16="http://schemas.microsoft.com/office/drawing/2014/main" id="{AA338977-8E8F-0946-89F5-1883A3280C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48488600"/>
            <a:ext cx="30480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4" name="cover_174" descr="https://cache.obalkyknih.cz/api/cover?multi=%7B%22isbn%22%3A%229788075660282%22%7D&amp;type=icon&amp;keywords=myshelf_list">
            <a:extLst>
              <a:ext uri="{FF2B5EF4-FFF2-40B4-BE49-F238E27FC236}">
                <a16:creationId xmlns:a16="http://schemas.microsoft.com/office/drawing/2014/main" id="{FF628716-9198-8846-B412-8E310BC22A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486918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5" name="cover_175" descr="https://cache.obalkyknih.cz/api/cover?multi=%7B%22isbn%22%3A%229788075871770%22%7D&amp;type=icon&amp;keywords=myshelf_list">
            <a:extLst>
              <a:ext uri="{FF2B5EF4-FFF2-40B4-BE49-F238E27FC236}">
                <a16:creationId xmlns:a16="http://schemas.microsoft.com/office/drawing/2014/main" id="{F7D8504C-F1C6-0342-99B5-8B9FEC2AA2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488950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6" name="cover_177" descr="https://cache.obalkyknih.cz/api/cover?multi=%7B%22isbn%22%3A%229788088098218%22%7D&amp;type=icon&amp;keywords=myshelf_list">
            <a:extLst>
              <a:ext uri="{FF2B5EF4-FFF2-40B4-BE49-F238E27FC236}">
                <a16:creationId xmlns:a16="http://schemas.microsoft.com/office/drawing/2014/main" id="{50A5BC5B-B746-4D4F-BBE5-2CCBF94C35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488950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7" name="cover_178" descr="https://cache.obalkyknih.cz/api/cover?multi=%7B%22isbn%22%3A%229788025721056%22%7D&amp;type=icon&amp;keywords=myshelf_list">
            <a:extLst>
              <a:ext uri="{FF2B5EF4-FFF2-40B4-BE49-F238E27FC236}">
                <a16:creationId xmlns:a16="http://schemas.microsoft.com/office/drawing/2014/main" id="{34FA9670-4773-7949-8633-FCA9D9F159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488950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8" name="cover_179" descr="https://cache.obalkyknih.cz/api/cover?multi=%7B%22isbn%22%3A%229788025620144%22%7D&amp;type=icon&amp;keywords=myshelf_list">
            <a:extLst>
              <a:ext uri="{FF2B5EF4-FFF2-40B4-BE49-F238E27FC236}">
                <a16:creationId xmlns:a16="http://schemas.microsoft.com/office/drawing/2014/main" id="{8F1CD90D-C9EF-0F47-8ED9-69E091403C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488950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9" name="cover_181" descr="https://cache.obalkyknih.cz/api/cover?multi=%7B%22isbn%22%3A%229788000047331%22%7D&amp;type=icon&amp;keywords=myshelf_list">
            <a:extLst>
              <a:ext uri="{FF2B5EF4-FFF2-40B4-BE49-F238E27FC236}">
                <a16:creationId xmlns:a16="http://schemas.microsoft.com/office/drawing/2014/main" id="{25496796-AF12-AA4C-887D-DA0903045C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488950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0" name="cover_1" descr="https://cache.obalkyknih.cz/api/cover?multi=%7B%22isbn%22%3A%229788025621387%22%7D&amp;type=icon&amp;keywords=myshelf_list">
            <a:extLst>
              <a:ext uri="{FF2B5EF4-FFF2-40B4-BE49-F238E27FC236}">
                <a16:creationId xmlns:a16="http://schemas.microsoft.com/office/drawing/2014/main" id="{A3E2CC6A-13F5-B34C-838B-071DDF858E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486918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" name="cover_2" descr="https://cache.obalkyknih.cz/api/cover?multi=%7B%22isbn%22%3A%229788025621394%22%7D&amp;type=icon&amp;keywords=myshelf_list">
            <a:extLst>
              <a:ext uri="{FF2B5EF4-FFF2-40B4-BE49-F238E27FC236}">
                <a16:creationId xmlns:a16="http://schemas.microsoft.com/office/drawing/2014/main" id="{E7A2A020-4B24-6B44-9D6B-63871E3D5C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486918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2" name="cover_3" descr="https://cache.obalkyknih.cz/api/cover?multi=%7B%22isbn%22%3A%229788072527021%22%7D&amp;type=icon&amp;keywords=myshelf_list">
            <a:extLst>
              <a:ext uri="{FF2B5EF4-FFF2-40B4-BE49-F238E27FC236}">
                <a16:creationId xmlns:a16="http://schemas.microsoft.com/office/drawing/2014/main" id="{55C85B8D-ACC0-7A41-B944-C8C8022403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486918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3" name="cover_4" descr="https://cache.obalkyknih.cz/api/cover?multi=%7B%22isbn%22%3A%229788025621370%22%7D&amp;type=icon&amp;keywords=myshelf_list">
            <a:extLst>
              <a:ext uri="{FF2B5EF4-FFF2-40B4-BE49-F238E27FC236}">
                <a16:creationId xmlns:a16="http://schemas.microsoft.com/office/drawing/2014/main" id="{4AE48FEF-7DA8-784D-BB6C-3563DF0EFC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486918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4" name="cover_5" descr="https://cache.obalkyknih.cz/api/cover?multi=%7B%22isbn%22%3A%229788075442888%22%7D&amp;type=icon&amp;keywords=myshelf_list">
            <a:extLst>
              <a:ext uri="{FF2B5EF4-FFF2-40B4-BE49-F238E27FC236}">
                <a16:creationId xmlns:a16="http://schemas.microsoft.com/office/drawing/2014/main" id="{91FE1A31-3895-3743-8124-F53AC20EB5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486918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5" name="cover_6" descr="https://cache.obalkyknih.cz/api/cover?multi=%7B%22isbn%22%3A%229788075150554%22%7D&amp;type=icon&amp;keywords=myshelf_list">
            <a:extLst>
              <a:ext uri="{FF2B5EF4-FFF2-40B4-BE49-F238E27FC236}">
                <a16:creationId xmlns:a16="http://schemas.microsoft.com/office/drawing/2014/main" id="{0E8D5DB1-8629-1A41-A199-0D34D2ED70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488950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6" name="cover_7" descr="https://cache.obalkyknih.cz/api/cover?multi=%7B%22isbn%22%3A%229788075150554%22%7D&amp;type=icon&amp;keywords=myshelf_list">
            <a:extLst>
              <a:ext uri="{FF2B5EF4-FFF2-40B4-BE49-F238E27FC236}">
                <a16:creationId xmlns:a16="http://schemas.microsoft.com/office/drawing/2014/main" id="{4534237F-05BD-C24C-AF1F-8FA3C987C5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488950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7" name="cover_8" descr="https://cache.obalkyknih.cz/api/cover?multi=%7B%22isbn%22%3A%229788025621257%22%7D&amp;type=icon&amp;keywords=myshelf_list">
            <a:extLst>
              <a:ext uri="{FF2B5EF4-FFF2-40B4-BE49-F238E27FC236}">
                <a16:creationId xmlns:a16="http://schemas.microsoft.com/office/drawing/2014/main" id="{0D0CE6FE-ABA7-EE4E-91D3-4336D9F39F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488950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8" name="cover_9" descr="https://cache.obalkyknih.cz/api/cover?multi=%7B%22isbn%22%3A%229788000046556%22%7D&amp;type=icon&amp;keywords=myshelf_list">
            <a:extLst>
              <a:ext uri="{FF2B5EF4-FFF2-40B4-BE49-F238E27FC236}">
                <a16:creationId xmlns:a16="http://schemas.microsoft.com/office/drawing/2014/main" id="{10915004-65DA-4B45-90EE-3E2AFA1B1F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488950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9" name="cover_10" descr="https://cache.obalkyknih.cz/api/cover?multi=%7B%22isbn%22%3A%229788071958369%22%7D&amp;type=icon&amp;keywords=myshelf_list">
            <a:extLst>
              <a:ext uri="{FF2B5EF4-FFF2-40B4-BE49-F238E27FC236}">
                <a16:creationId xmlns:a16="http://schemas.microsoft.com/office/drawing/2014/main" id="{F70A1E85-8997-8345-81E0-D5208BF345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488950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0" name="cover_11" descr="https://cache.obalkyknih.cz/api/cover?multi=%7B%22isbn%22%3A%229788087950357%22%7D&amp;type=icon&amp;keywords=myshelf_list">
            <a:extLst>
              <a:ext uri="{FF2B5EF4-FFF2-40B4-BE49-F238E27FC236}">
                <a16:creationId xmlns:a16="http://schemas.microsoft.com/office/drawing/2014/main" id="{90576366-B88C-E34B-813B-99BE986536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488950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" name="cover_12" descr="https://cache.obalkyknih.cz/api/cover?multi=%7B%22isbn%22%3A%229788087950357%22%7D&amp;type=icon&amp;keywords=myshelf_list">
            <a:extLst>
              <a:ext uri="{FF2B5EF4-FFF2-40B4-BE49-F238E27FC236}">
                <a16:creationId xmlns:a16="http://schemas.microsoft.com/office/drawing/2014/main" id="{5EF3371B-5717-8C48-8450-DECD92F0CB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488950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" name="cover_325" descr="https://cache.obalkyknih.cz/api/cover?multi=%7B%22isbn%22%3A%229788026098805%22%7D&amp;type=icon&amp;keywords=myshelf_list">
            <a:extLst>
              <a:ext uri="{FF2B5EF4-FFF2-40B4-BE49-F238E27FC236}">
                <a16:creationId xmlns:a16="http://schemas.microsoft.com/office/drawing/2014/main" id="{F59A93C6-F739-8547-AE13-BD22FFFAEE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490982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3" name="cover_326" descr="https://cache.obalkyknih.cz/api/cover?multi=%7B%22isbn%22%3A%229788025617533%22%7D&amp;type=icon&amp;keywords=myshelf_list">
            <a:extLst>
              <a:ext uri="{FF2B5EF4-FFF2-40B4-BE49-F238E27FC236}">
                <a16:creationId xmlns:a16="http://schemas.microsoft.com/office/drawing/2014/main" id="{650A2147-7228-5E45-A368-7CB600EFAA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490982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4" name="cover_327" descr="https://cache.obalkyknih.cz/api/cover?multi=%7B%22isbn%22%3A%229788025617519%22%7D&amp;type=icon&amp;keywords=myshelf_list">
            <a:extLst>
              <a:ext uri="{FF2B5EF4-FFF2-40B4-BE49-F238E27FC236}">
                <a16:creationId xmlns:a16="http://schemas.microsoft.com/office/drawing/2014/main" id="{0C6C9C3E-7168-FF4C-BE3E-C4B60B2E04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490982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5" name="cover_329" descr="https://cache.obalkyknih.cz/api/cover?multi=%7B%22isbn%22%3A%229788074224645%22%7D&amp;type=icon&amp;keywords=myshelf_list">
            <a:extLst>
              <a:ext uri="{FF2B5EF4-FFF2-40B4-BE49-F238E27FC236}">
                <a16:creationId xmlns:a16="http://schemas.microsoft.com/office/drawing/2014/main" id="{F9B25AEA-5133-EE42-B40E-4DFCA96647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490982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6" name="cover_330" descr="https://cache.obalkyknih.cz/api/cover?multi=%7B%22isbn%22%3A%229788088098072%22%7D&amp;type=icon&amp;keywords=myshelf_list">
            <a:extLst>
              <a:ext uri="{FF2B5EF4-FFF2-40B4-BE49-F238E27FC236}">
                <a16:creationId xmlns:a16="http://schemas.microsoft.com/office/drawing/2014/main" id="{8EEEC454-B63E-864E-B955-E35EE883E9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490982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" name="cover_332" descr="https://cache.obalkyknih.cz/api/cover?multi=%7B%22isbn%22%3A%229788087376317%22%7D&amp;type=icon&amp;keywords=myshelf_list">
            <a:extLst>
              <a:ext uri="{FF2B5EF4-FFF2-40B4-BE49-F238E27FC236}">
                <a16:creationId xmlns:a16="http://schemas.microsoft.com/office/drawing/2014/main" id="{1458BD18-68E0-B24B-B78C-7921E5391F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493014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8" name="cover_333" descr="https://cache.obalkyknih.cz/api/cover?multi=%7B%22isbn%22%3A%229788073902483%22%7D&amp;type=icon&amp;keywords=myshelf_list">
            <a:extLst>
              <a:ext uri="{FF2B5EF4-FFF2-40B4-BE49-F238E27FC236}">
                <a16:creationId xmlns:a16="http://schemas.microsoft.com/office/drawing/2014/main" id="{603F1564-D60F-784E-9952-914885BF16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49301400"/>
            <a:ext cx="3048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9" name="cover_222" descr="https://cache.obalkyknih.cz/api/cover?multi=%7B%22isbn%22%3A%229788075301406%22%7D&amp;type=icon&amp;keywords=myshelf_list">
            <a:extLst>
              <a:ext uri="{FF2B5EF4-FFF2-40B4-BE49-F238E27FC236}">
                <a16:creationId xmlns:a16="http://schemas.microsoft.com/office/drawing/2014/main" id="{37C17A53-525B-4442-B5A7-7AC949744A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51333400"/>
            <a:ext cx="30480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0" name="cover_401" descr="https://cache.obalkyknih.cz/api/cover?multi=%7B%22isbn%22%3A%229788090714205%22%7D&amp;type=icon&amp;keywords=myshelf_list">
            <a:extLst>
              <a:ext uri="{FF2B5EF4-FFF2-40B4-BE49-F238E27FC236}">
                <a16:creationId xmlns:a16="http://schemas.microsoft.com/office/drawing/2014/main" id="{1290D635-2536-9C49-88FB-C14B4F0CFC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48895000"/>
            <a:ext cx="30480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1" name="cover_402" descr="https://cache.obalkyknih.cz/api/cover?multi=%7B%22isbn%22%3A%229788020028419%22%7D&amp;type=icon&amp;keywords=myshelf_list">
            <a:extLst>
              <a:ext uri="{FF2B5EF4-FFF2-40B4-BE49-F238E27FC236}">
                <a16:creationId xmlns:a16="http://schemas.microsoft.com/office/drawing/2014/main" id="{665F5571-F484-D945-BB7C-CA81D4A9EB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48895000"/>
            <a:ext cx="30480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" name="cover_403" descr="https://cache.obalkyknih.cz/api/cover?multi=%7B%22isbn%22%3A%229788087034798%22%7D&amp;type=icon&amp;keywords=myshelf_list">
            <a:extLst>
              <a:ext uri="{FF2B5EF4-FFF2-40B4-BE49-F238E27FC236}">
                <a16:creationId xmlns:a16="http://schemas.microsoft.com/office/drawing/2014/main" id="{92BA5F7D-65F6-A14C-9C86-6CE6202767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48895000"/>
            <a:ext cx="30480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3" name="cover_404" descr="https://cache.obalkyknih.cz/api/cover?multi=%7B%22isbn%22%3A%229788087034781%22%7D&amp;type=icon&amp;keywords=myshelf_list">
            <a:extLst>
              <a:ext uri="{FF2B5EF4-FFF2-40B4-BE49-F238E27FC236}">
                <a16:creationId xmlns:a16="http://schemas.microsoft.com/office/drawing/2014/main" id="{48692EA9-7E82-9B4F-98B5-A467FF25FB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48895000"/>
            <a:ext cx="30480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4" name="cover_405" descr="https://cache.obalkyknih.cz/api/cover?multi=%7B%22isbn%22%3A%229788087034767%22%7D&amp;type=icon&amp;keywords=myshelf_list">
            <a:extLst>
              <a:ext uri="{FF2B5EF4-FFF2-40B4-BE49-F238E27FC236}">
                <a16:creationId xmlns:a16="http://schemas.microsoft.com/office/drawing/2014/main" id="{BED0F90F-4D1B-5B46-ADB7-6F00D43DAD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48895000"/>
            <a:ext cx="30480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5" name="cover_406" descr="https://cache.obalkyknih.cz/api/cover?multi=%7B%22isbn%22%3A%229788087034774%22%7D&amp;type=icon&amp;keywords=myshelf_list">
            <a:extLst>
              <a:ext uri="{FF2B5EF4-FFF2-40B4-BE49-F238E27FC236}">
                <a16:creationId xmlns:a16="http://schemas.microsoft.com/office/drawing/2014/main" id="{95229771-C195-B24B-997C-0C4596937A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48895000"/>
            <a:ext cx="30480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91941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5C4D5E-7385-A141-9BC5-6D35CBCB8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7188"/>
            <a:ext cx="7886700" cy="1133499"/>
          </a:xfrm>
        </p:spPr>
        <p:txBody>
          <a:bodyPr>
            <a:normAutofit/>
          </a:bodyPr>
          <a:lstStyle/>
          <a:p>
            <a:pPr algn="ctr"/>
            <a:r>
              <a:rPr lang="cs-CZ" sz="4500"/>
              <a:t>Fred Vargas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CAFEC1AF-43B7-D24A-8EA6-98F5C14DC6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6935336"/>
              </p:ext>
            </p:extLst>
          </p:nvPr>
        </p:nvGraphicFramePr>
        <p:xfrm>
          <a:off x="1357253" y="1828800"/>
          <a:ext cx="6429495" cy="4352544"/>
        </p:xfrm>
        <a:graphic>
          <a:graphicData uri="http://schemas.openxmlformats.org/drawingml/2006/table">
            <a:tbl>
              <a:tblPr>
                <a:noFill/>
                <a:tableStyleId>{5C22544A-7EE6-4342-B048-85BDC9FD1C3A}</a:tableStyleId>
              </a:tblPr>
              <a:tblGrid>
                <a:gridCol w="3692395">
                  <a:extLst>
                    <a:ext uri="{9D8B030D-6E8A-4147-A177-3AD203B41FA5}">
                      <a16:colId xmlns:a16="http://schemas.microsoft.com/office/drawing/2014/main" val="4272615366"/>
                    </a:ext>
                  </a:extLst>
                </a:gridCol>
                <a:gridCol w="1710930">
                  <a:extLst>
                    <a:ext uri="{9D8B030D-6E8A-4147-A177-3AD203B41FA5}">
                      <a16:colId xmlns:a16="http://schemas.microsoft.com/office/drawing/2014/main" val="959107137"/>
                    </a:ext>
                  </a:extLst>
                </a:gridCol>
                <a:gridCol w="1026170">
                  <a:extLst>
                    <a:ext uri="{9D8B030D-6E8A-4147-A177-3AD203B41FA5}">
                      <a16:colId xmlns:a16="http://schemas.microsoft.com/office/drawing/2014/main" val="3476238271"/>
                    </a:ext>
                  </a:extLst>
                </a:gridCol>
              </a:tblGrid>
              <a:tr h="256032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Uteč rychle a vrať se pozdě</a:t>
                      </a:r>
                      <a:r>
                        <a:rPr lang="cs-CZ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 Přel. Tomáš Kybal</a:t>
                      </a:r>
                      <a:endParaRPr lang="cs-CZ" sz="9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65" marR="0" marT="45132" marB="45132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Mladá fronta, </a:t>
                      </a:r>
                      <a:endParaRPr lang="cs-CZ" sz="9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65" marR="0" marT="45132" marB="45132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2003</a:t>
                      </a:r>
                      <a:endParaRPr lang="cs-CZ" sz="9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65" marR="0" marT="45132" marB="45132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8473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Muž naruby</a:t>
                      </a:r>
                      <a:r>
                        <a:rPr lang="cs-CZ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 Přel. Tomáš Kybal</a:t>
                      </a:r>
                      <a:endParaRPr lang="cs-CZ" sz="9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65" marR="0" marT="45132" marB="45132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Garamond, </a:t>
                      </a:r>
                      <a:endParaRPr lang="cs-CZ" sz="9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65" marR="0" marT="45132" marB="45132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2006</a:t>
                      </a:r>
                      <a:endParaRPr lang="cs-CZ" sz="9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65" marR="0" marT="45132" marB="45132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58041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Muž s modrými kruhy</a:t>
                      </a:r>
                      <a:r>
                        <a:rPr lang="cs-CZ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 Přel. Tomáš Kybal</a:t>
                      </a:r>
                      <a:endParaRPr lang="cs-CZ" sz="9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65" marR="0" marT="45132" marB="45132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Garamond, </a:t>
                      </a:r>
                      <a:endParaRPr lang="cs-CZ" sz="9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65" marR="0" marT="45132" marB="45132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2006</a:t>
                      </a:r>
                      <a:endParaRPr lang="cs-CZ" sz="9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65" marR="0" marT="45132" marB="45132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883902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Neptunův trojzubec</a:t>
                      </a:r>
                      <a:r>
                        <a:rPr lang="cs-CZ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 Přel. Kateřina Vinšová</a:t>
                      </a:r>
                      <a:endParaRPr lang="cs-CZ" sz="9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65" marR="0" marT="45132" marB="45132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Garamond, </a:t>
                      </a:r>
                      <a:endParaRPr lang="cs-CZ" sz="9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65" marR="0" marT="45132" marB="45132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2007</a:t>
                      </a:r>
                      <a:endParaRPr lang="cs-CZ" sz="9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65" marR="0" marT="45132" marB="45132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259433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Špetka věčnosti</a:t>
                      </a:r>
                      <a:r>
                        <a:rPr lang="cs-CZ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 Přel. Kateřina Vinšová</a:t>
                      </a:r>
                      <a:endParaRPr lang="cs-CZ" sz="9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65" marR="0" marT="45132" marB="45132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Garamond, </a:t>
                      </a:r>
                      <a:endParaRPr lang="cs-CZ" sz="9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65" marR="0" marT="45132" marB="45132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2007</a:t>
                      </a:r>
                      <a:endParaRPr lang="cs-CZ" sz="9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65" marR="0" marT="45132" marB="45132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8744023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 Seina teče</a:t>
                      </a:r>
                      <a:r>
                        <a:rPr lang="cs-CZ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 Přel. Kateřina Vinšová</a:t>
                      </a:r>
                      <a:endParaRPr lang="cs-CZ" sz="9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65" marR="0" marT="45132" marB="45132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Garamond, </a:t>
                      </a:r>
                      <a:endParaRPr lang="cs-CZ" sz="9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65" marR="0" marT="45132" marB="45132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2008</a:t>
                      </a:r>
                      <a:endParaRPr lang="cs-CZ" sz="9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65" marR="0" marT="45132" marB="45132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899310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Tři evangelisti</a:t>
                      </a:r>
                      <a:r>
                        <a:rPr lang="cs-CZ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 Přel. Kateřina Vinšová</a:t>
                      </a:r>
                      <a:endParaRPr lang="cs-CZ" sz="9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65" marR="0" marT="45132" marB="45132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Garamond, </a:t>
                      </a:r>
                      <a:endParaRPr lang="cs-CZ" sz="9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65" marR="0" marT="45132" marB="45132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2010</a:t>
                      </a:r>
                      <a:endParaRPr lang="cs-CZ" sz="9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65" marR="0" marT="45132" marB="45132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5278689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 kousek dál napravo</a:t>
                      </a:r>
                      <a:r>
                        <a:rPr lang="cs-CZ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 Přel. Kateřina Vinšová</a:t>
                      </a:r>
                      <a:endParaRPr lang="cs-CZ" sz="9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65" marR="0" marT="45132" marB="45132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Garamond, </a:t>
                      </a:r>
                      <a:endParaRPr lang="cs-CZ" sz="9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65" marR="0" marT="45132" marB="45132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2011</a:t>
                      </a:r>
                      <a:endParaRPr lang="cs-CZ" sz="9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65" marR="0" marT="45132" marB="45132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989933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Záhada mrtvých nohou</a:t>
                      </a:r>
                      <a:r>
                        <a:rPr lang="cs-CZ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 Přel. Kateřina Vinšová</a:t>
                      </a:r>
                      <a:endParaRPr lang="cs-CZ" sz="9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65" marR="0" marT="45132" marB="45132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Garamond, </a:t>
                      </a:r>
                      <a:endParaRPr lang="cs-CZ" sz="9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65" marR="0" marT="45132" marB="45132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2013</a:t>
                      </a:r>
                      <a:endParaRPr lang="cs-CZ" sz="9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65" marR="0" marT="45132" marB="45132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974020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Kavalkáda mrtvých</a:t>
                      </a:r>
                      <a:r>
                        <a:rPr lang="cs-CZ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 Přel. Kateřina Vinšová</a:t>
                      </a:r>
                      <a:endParaRPr lang="cs-CZ" sz="9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65" marR="0" marT="45132" marB="45132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Garamond</a:t>
                      </a:r>
                      <a:endParaRPr lang="cs-CZ" sz="9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65" marR="0" marT="45132" marB="45132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2015</a:t>
                      </a:r>
                      <a:endParaRPr lang="cs-CZ" sz="9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65" marR="0" marT="45132" marB="45132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71882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Uteč rychle a vrať se pozdě</a:t>
                      </a:r>
                      <a:r>
                        <a:rPr lang="cs-CZ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 Přel. Tomáš Kybal</a:t>
                      </a:r>
                      <a:endParaRPr lang="cs-CZ" sz="9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65" marR="0" marT="45132" marB="45132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Argo,</a:t>
                      </a:r>
                      <a:endParaRPr lang="cs-CZ" sz="9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65" marR="0" marT="45132" marB="45132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2016</a:t>
                      </a:r>
                      <a:endParaRPr lang="cs-CZ" sz="9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65" marR="0" marT="45132" marB="45132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722220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V mrazivých časech</a:t>
                      </a:r>
                      <a:r>
                        <a:rPr lang="cs-CZ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 Přel. Kateřina Vinšová</a:t>
                      </a:r>
                      <a:endParaRPr lang="cs-CZ" sz="9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65" marR="0" marT="45132" marB="45132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Argo,</a:t>
                      </a:r>
                      <a:endParaRPr lang="cs-CZ" sz="9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65" marR="0" marT="45132" marB="45132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2016</a:t>
                      </a:r>
                      <a:endParaRPr lang="cs-CZ" sz="9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65" marR="0" marT="45132" marB="45132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201260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Muž naruby</a:t>
                      </a:r>
                      <a:r>
                        <a:rPr lang="cs-CZ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 Přel. Tomáš Kybal</a:t>
                      </a:r>
                      <a:endParaRPr lang="cs-CZ" sz="9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65" marR="0" marT="45132" marB="45132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Argo,</a:t>
                      </a:r>
                      <a:endParaRPr lang="cs-CZ" sz="9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65" marR="0" marT="45132" marB="45132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2017</a:t>
                      </a:r>
                      <a:endParaRPr lang="cs-CZ" sz="9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65" marR="0" marT="45132" marB="45132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75310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Muž s modrými kruhy</a:t>
                      </a:r>
                      <a:r>
                        <a:rPr lang="cs-CZ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 Přel. Tomáš Kybal</a:t>
                      </a:r>
                      <a:endParaRPr lang="cs-CZ" sz="9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65" marR="0" marT="45132" marB="45132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Argo,</a:t>
                      </a:r>
                      <a:endParaRPr lang="cs-CZ" sz="9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65" marR="0" marT="45132" marB="45132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2017</a:t>
                      </a:r>
                      <a:endParaRPr lang="cs-CZ" sz="9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65" marR="0" marT="45132" marB="45132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36739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Když vyleze pavouk</a:t>
                      </a:r>
                      <a:r>
                        <a:rPr lang="cs-CZ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 Přel. Kateřina Vinšová</a:t>
                      </a:r>
                      <a:endParaRPr lang="cs-CZ" sz="9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65" marR="0" marT="45132" marB="45132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Argo,</a:t>
                      </a:r>
                      <a:endParaRPr lang="cs-CZ" sz="9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65" marR="0" marT="45132" marB="45132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2018</a:t>
                      </a:r>
                      <a:endParaRPr lang="cs-CZ" sz="9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65" marR="0" marT="45132" marB="45132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123893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Neptunův trojzubec</a:t>
                      </a:r>
                      <a:r>
                        <a:rPr lang="cs-CZ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 Přel. Kateřina Vinšová</a:t>
                      </a:r>
                      <a:endParaRPr lang="cs-CZ" sz="9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65" marR="0" marT="45132" marB="45132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Argo,</a:t>
                      </a:r>
                      <a:endParaRPr lang="cs-CZ" sz="9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65" marR="0" marT="45132" marB="45132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2018</a:t>
                      </a:r>
                    </a:p>
                  </a:txBody>
                  <a:tcPr marL="90265" marR="0" marT="45132" marB="45132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986032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Špetka věčnosti</a:t>
                      </a:r>
                      <a:r>
                        <a:rPr lang="cs-CZ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 Přel. Kateřina Vinšová</a:t>
                      </a:r>
                      <a:endParaRPr lang="cs-CZ" sz="9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265" marR="0" marT="45132" marB="45132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9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Argo,</a:t>
                      </a:r>
                    </a:p>
                  </a:txBody>
                  <a:tcPr marL="90265" marR="0" marT="45132" marB="45132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9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2019</a:t>
                      </a:r>
                    </a:p>
                  </a:txBody>
                  <a:tcPr marL="90265" marR="0" marT="45132" marB="45132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17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375973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520" y="774457"/>
            <a:ext cx="7829255" cy="1146037"/>
          </a:xfrm>
        </p:spPr>
        <p:txBody>
          <a:bodyPr anchor="b">
            <a:normAutofit/>
          </a:bodyPr>
          <a:lstStyle/>
          <a:p>
            <a:r>
              <a:rPr lang="en-US" sz="2800" dirty="0"/>
              <a:t>Pierre Lemaitre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(*1951)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519" y="2340222"/>
            <a:ext cx="2897841" cy="364730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700" i="1" dirty="0"/>
              <a:t>Na </a:t>
            </a:r>
            <a:r>
              <a:rPr lang="en-US" sz="1700" i="1" dirty="0" err="1"/>
              <a:t>shledanou</a:t>
            </a:r>
            <a:r>
              <a:rPr lang="en-US" sz="1700" i="1" dirty="0"/>
              <a:t> tam </a:t>
            </a:r>
            <a:r>
              <a:rPr lang="en-US" sz="1700" i="1" dirty="0" err="1"/>
              <a:t>nahoře</a:t>
            </a:r>
            <a:br>
              <a:rPr lang="en-US" sz="1700" dirty="0"/>
            </a:br>
            <a:r>
              <a:rPr lang="en-US" sz="1700" dirty="0" err="1"/>
              <a:t>Přel</a:t>
            </a:r>
            <a:r>
              <a:rPr lang="en-US" sz="1700" dirty="0"/>
              <a:t>. Tomáš Havel. EMG-Odeon, 2014</a:t>
            </a:r>
            <a:br>
              <a:rPr lang="en-US" sz="1700" dirty="0"/>
            </a:b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Prix Goncourt 2013</a:t>
            </a:r>
          </a:p>
          <a:p>
            <a:pPr marL="0" indent="0">
              <a:buNone/>
            </a:pPr>
            <a:r>
              <a:rPr lang="en-US" sz="1700" i="1" dirty="0"/>
              <a:t>Alex</a:t>
            </a:r>
            <a:br>
              <a:rPr lang="en-US" sz="1700" dirty="0"/>
            </a:br>
            <a:r>
              <a:rPr lang="en-US" sz="1700" dirty="0" err="1"/>
              <a:t>Přel</a:t>
            </a:r>
            <a:r>
              <a:rPr lang="en-US" sz="1700" dirty="0"/>
              <a:t>. Helena </a:t>
            </a:r>
            <a:r>
              <a:rPr lang="en-US" sz="1700" dirty="0" err="1"/>
              <a:t>Beguivinová</a:t>
            </a:r>
            <a:r>
              <a:rPr lang="en-US" sz="1700" dirty="0"/>
              <a:t>. </a:t>
            </a:r>
            <a:r>
              <a:rPr lang="en-US" sz="1700" dirty="0" err="1"/>
              <a:t>Kniha</a:t>
            </a:r>
            <a:r>
              <a:rPr lang="en-US" sz="1700" dirty="0"/>
              <a:t> Zlín, 2014</a:t>
            </a:r>
          </a:p>
          <a:p>
            <a:pPr marL="0" indent="0">
              <a:buNone/>
            </a:pPr>
            <a:r>
              <a:rPr lang="en-US" sz="1700" i="1" dirty="0"/>
              <a:t>Camille</a:t>
            </a:r>
            <a:br>
              <a:rPr lang="en-US" sz="1700" dirty="0"/>
            </a:br>
            <a:r>
              <a:rPr lang="en-US" sz="1700" dirty="0" err="1"/>
              <a:t>Přel</a:t>
            </a:r>
            <a:r>
              <a:rPr lang="en-US" sz="1700" dirty="0"/>
              <a:t>. Helena </a:t>
            </a:r>
            <a:r>
              <a:rPr lang="en-US" sz="1700" dirty="0" err="1"/>
              <a:t>Beguivinová</a:t>
            </a:r>
            <a:r>
              <a:rPr lang="en-US" sz="1700" dirty="0"/>
              <a:t>, </a:t>
            </a:r>
            <a:r>
              <a:rPr lang="en-US" sz="1700" dirty="0" err="1"/>
              <a:t>Kniha</a:t>
            </a:r>
            <a:r>
              <a:rPr lang="en-US" sz="1700" dirty="0"/>
              <a:t> Zlín, 2015</a:t>
            </a:r>
          </a:p>
          <a:p>
            <a:pPr marL="0" indent="0">
              <a:buNone/>
            </a:pPr>
            <a:r>
              <a:rPr lang="en-US" sz="1700" i="1" dirty="0" err="1"/>
              <a:t>Krvavé</a:t>
            </a:r>
            <a:r>
              <a:rPr lang="en-US" sz="1700" i="1" dirty="0"/>
              <a:t> </a:t>
            </a:r>
            <a:r>
              <a:rPr lang="en-US" sz="1700" i="1" dirty="0" err="1"/>
              <a:t>svatební</a:t>
            </a:r>
            <a:r>
              <a:rPr lang="en-US" sz="1700" i="1" dirty="0"/>
              <a:t> </a:t>
            </a:r>
            <a:r>
              <a:rPr lang="en-US" sz="1700" i="1" dirty="0" err="1"/>
              <a:t>šaty</a:t>
            </a:r>
            <a:br>
              <a:rPr lang="en-US" sz="1700" dirty="0"/>
            </a:br>
            <a:r>
              <a:rPr lang="en-US" sz="1700" dirty="0" err="1"/>
              <a:t>Přel</a:t>
            </a:r>
            <a:r>
              <a:rPr lang="en-US" sz="1700" dirty="0"/>
              <a:t>. Tomáš Havel, </a:t>
            </a:r>
            <a:r>
              <a:rPr lang="en-US" sz="1700" dirty="0" err="1"/>
              <a:t>Kniha</a:t>
            </a:r>
            <a:r>
              <a:rPr lang="en-US" sz="1700" dirty="0"/>
              <a:t> Zlín, 2019</a:t>
            </a:r>
          </a:p>
        </p:txBody>
      </p:sp>
      <p:pic>
        <p:nvPicPr>
          <p:cNvPr id="5" name="Picture 4" descr="Obsah obrázku text, venku, zima&#10;&#10;Obsah generovaný pomocí AI může být nesprávný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085" y="2340222"/>
            <a:ext cx="1380459" cy="2196184"/>
          </a:xfrm>
          <a:prstGeom prst="rect">
            <a:avLst/>
          </a:prstGeom>
        </p:spPr>
      </p:pic>
      <p:pic>
        <p:nvPicPr>
          <p:cNvPr id="6" name="Picture 5" descr="Obsah obrázku oblečení, text, osoba, Lidská tvář&#10;&#10;Obsah generovaný pomocí AI může být nesprávný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6684" y="2340222"/>
            <a:ext cx="1380459" cy="2137878"/>
          </a:xfrm>
          <a:prstGeom prst="rect">
            <a:avLst/>
          </a:prstGeom>
        </p:spPr>
      </p:pic>
      <p:pic>
        <p:nvPicPr>
          <p:cNvPr id="7" name="Obrázek 6" descr="Obsah obrázku text, plakát, Lidská tvář, román&#10;&#10;Obsah generovaný pomocí AI může být nesprávný.">
            <a:extLst>
              <a:ext uri="{FF2B5EF4-FFF2-40B4-BE49-F238E27FC236}">
                <a16:creationId xmlns:a16="http://schemas.microsoft.com/office/drawing/2014/main" id="{7E2842DB-5D34-825E-0ECD-BCED65019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1751" y="2340222"/>
            <a:ext cx="1398972" cy="197501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5A96EFD-722D-8190-F43C-1B4933B96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051478" y="0"/>
            <a:ext cx="92522" cy="6858000"/>
            <a:chOff x="12068638" y="0"/>
            <a:chExt cx="123362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DE25ED3-709D-D880-97AA-BD59CE68C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8CDAEA7-BFCF-EF19-EAD7-11B02AD0DA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27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776646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1D7746-E3AE-CE4F-A1B4-DD98313FA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664" y="0"/>
            <a:ext cx="4422818" cy="1924531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krimi / </a:t>
            </a:r>
            <a:r>
              <a:rPr lang="cs-CZ" sz="20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feel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</a:t>
            </a:r>
            <a:b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Guillaume</a:t>
            </a: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Musso</a:t>
            </a: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3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(*1974)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FDAAC7-1044-0740-890A-C81442E5D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423" y="1905918"/>
            <a:ext cx="5034708" cy="46546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i="1" dirty="0">
                <a:latin typeface="Calibri" panose="020F0502020204030204" pitchFamily="34" charset="0"/>
                <a:cs typeface="Calibri" panose="020F0502020204030204" pitchFamily="34" charset="0"/>
              </a:rPr>
              <a:t>Válka vzpomínek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Přel. Andrea a Daniela Marešovy, Motto, 2020</a:t>
            </a:r>
            <a:endParaRPr lang="cs-CZ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1600" i="1" dirty="0">
                <a:latin typeface="Calibri" panose="020F0502020204030204" pitchFamily="34" charset="0"/>
                <a:cs typeface="Calibri" panose="020F0502020204030204" pitchFamily="34" charset="0"/>
              </a:rPr>
              <a:t>Dívka a noc</a:t>
            </a:r>
            <a:br>
              <a:rPr lang="cs-CZ" sz="16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Přel. Andrea a Daniela Marešovy, Motto, 2019</a:t>
            </a:r>
          </a:p>
          <a:p>
            <a:pPr marL="0" indent="0">
              <a:buNone/>
            </a:pPr>
            <a:r>
              <a:rPr lang="cs-CZ" sz="1600" i="1" dirty="0">
                <a:latin typeface="Calibri" panose="020F0502020204030204" pitchFamily="34" charset="0"/>
                <a:cs typeface="Calibri" panose="020F0502020204030204" pitchFamily="34" charset="0"/>
              </a:rPr>
              <a:t>Byt v Paříži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Přel. Andrea a Daniela Marešovy, Motto, 2019</a:t>
            </a:r>
          </a:p>
          <a:p>
            <a:pPr marL="0" indent="0">
              <a:buNone/>
            </a:pPr>
            <a:r>
              <a:rPr lang="cs-CZ" sz="1600" i="1" dirty="0">
                <a:latin typeface="Calibri" panose="020F0502020204030204" pitchFamily="34" charset="0"/>
                <a:cs typeface="Calibri" panose="020F0502020204030204" pitchFamily="34" charset="0"/>
              </a:rPr>
              <a:t>Dívka z Brooklynu</a:t>
            </a:r>
            <a:br>
              <a:rPr lang="cs-CZ" sz="16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Přel. Andrea a Daniela Marešovy, Motto, 2019</a:t>
            </a:r>
          </a:p>
          <a:p>
            <a:pPr marL="0" indent="0">
              <a:buNone/>
            </a:pPr>
            <a:r>
              <a:rPr lang="cs-CZ" sz="1600" i="1" dirty="0">
                <a:latin typeface="Calibri" panose="020F0502020204030204" pitchFamily="34" charset="0"/>
                <a:cs typeface="Calibri" panose="020F0502020204030204" pitchFamily="34" charset="0"/>
              </a:rPr>
              <a:t>Noc v </a:t>
            </a:r>
            <a:r>
              <a:rPr lang="cs-CZ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Central</a:t>
            </a:r>
            <a:r>
              <a:rPr lang="cs-CZ" sz="1600" i="1" dirty="0">
                <a:latin typeface="Calibri" panose="020F0502020204030204" pitchFamily="34" charset="0"/>
                <a:cs typeface="Calibri" panose="020F0502020204030204" pitchFamily="34" charset="0"/>
              </a:rPr>
              <a:t> Parku</a:t>
            </a:r>
            <a:br>
              <a:rPr lang="cs-CZ" sz="16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Přel. Daniela Marešová, Motto, 2017</a:t>
            </a:r>
          </a:p>
          <a:p>
            <a:pPr marL="0" indent="0">
              <a:buNone/>
            </a:pPr>
            <a:r>
              <a:rPr lang="cs-CZ" sz="1600" i="1" dirty="0">
                <a:latin typeface="Calibri" panose="020F0502020204030204" pitchFamily="34" charset="0"/>
                <a:cs typeface="Calibri" panose="020F0502020204030204" pitchFamily="34" charset="0"/>
              </a:rPr>
              <a:t>Volání anděla</a:t>
            </a:r>
            <a:br>
              <a:rPr lang="cs-CZ" sz="16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Přel. Miluše Krejčová, Motto, 2015</a:t>
            </a:r>
          </a:p>
          <a:p>
            <a:pPr marL="0" indent="0">
              <a:buNone/>
            </a:pPr>
            <a:r>
              <a:rPr lang="cs-CZ" sz="1600" i="1" dirty="0">
                <a:latin typeface="Calibri" panose="020F0502020204030204" pitchFamily="34" charset="0"/>
                <a:cs typeface="Calibri" panose="020F0502020204030204" pitchFamily="34" charset="0"/>
              </a:rPr>
              <a:t>Protože tě miluji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Přel. Miluše Krejčová, </a:t>
            </a:r>
            <a:r>
              <a:rPr 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Ikar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, 2008</a:t>
            </a:r>
          </a:p>
          <a:p>
            <a:pPr marL="0" indent="0">
              <a:buNone/>
            </a:pPr>
            <a:r>
              <a:rPr lang="cs-CZ" sz="1600" i="1" dirty="0">
                <a:latin typeface="Calibri" panose="020F0502020204030204" pitchFamily="34" charset="0"/>
                <a:cs typeface="Calibri" panose="020F0502020204030204" pitchFamily="34" charset="0"/>
              </a:rPr>
              <a:t>Budeš tam?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Přel. Miluše Krejčová, </a:t>
            </a:r>
            <a:r>
              <a:rPr 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Ikar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, 2007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7D5A846-4729-9040-9D60-D3546C251E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8" r="-1" b="14618"/>
          <a:stretch/>
        </p:blipFill>
        <p:spPr>
          <a:xfrm>
            <a:off x="5459525" y="1619003"/>
            <a:ext cx="1298474" cy="1648047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335B3710-7E90-7041-9B0C-1DD9860B3D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14484"/>
          <a:stretch/>
        </p:blipFill>
        <p:spPr>
          <a:xfrm>
            <a:off x="7083782" y="1619003"/>
            <a:ext cx="1298474" cy="164804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E81BE36-46FC-8C4A-9373-FDCD16E8A2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930" r="32012" b="1"/>
          <a:stretch/>
        </p:blipFill>
        <p:spPr>
          <a:xfrm>
            <a:off x="5459525" y="3587045"/>
            <a:ext cx="1298474" cy="164860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7A7FDE9-30DE-EA4E-84C7-0F741C2C33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1" b="13536"/>
          <a:stretch/>
        </p:blipFill>
        <p:spPr>
          <a:xfrm>
            <a:off x="7083782" y="3587045"/>
            <a:ext cx="1298474" cy="164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7219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8746C1-4890-C4B8-5BEB-A30F5A14C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feel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good</a:t>
            </a:r>
            <a:br>
              <a:rPr lang="cs-CZ" dirty="0"/>
            </a:br>
            <a:r>
              <a:rPr lang="cs-CZ" dirty="0"/>
              <a:t>Laurent </a:t>
            </a:r>
            <a:r>
              <a:rPr lang="cs-CZ" dirty="0" err="1"/>
              <a:t>Gounelle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1966)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627AC1-8215-6512-022E-A712D193B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/>
              <a:t>Téměř dokonalý svět</a:t>
            </a:r>
            <a:r>
              <a:rPr lang="cs-CZ" dirty="0"/>
              <a:t>. Přel. Sabina Poláková, Rybka </a:t>
            </a:r>
            <a:r>
              <a:rPr lang="cs-CZ" dirty="0" err="1"/>
              <a:t>Publishers</a:t>
            </a:r>
            <a:r>
              <a:rPr lang="cs-CZ" dirty="0"/>
              <a:t>, 2024</a:t>
            </a:r>
          </a:p>
          <a:p>
            <a:pPr marL="0" indent="0">
              <a:buNone/>
            </a:pPr>
            <a:r>
              <a:rPr lang="cs-CZ" i="1" dirty="0"/>
              <a:t>Probuzení</a:t>
            </a:r>
            <a:r>
              <a:rPr lang="cs-CZ" dirty="0"/>
              <a:t>. Přel. Blanka </a:t>
            </a:r>
            <a:r>
              <a:rPr lang="cs-CZ" dirty="0" err="1"/>
              <a:t>Carrière</a:t>
            </a:r>
            <a:r>
              <a:rPr lang="cs-CZ" dirty="0"/>
              <a:t>. Rybka </a:t>
            </a:r>
            <a:r>
              <a:rPr lang="cs-CZ" dirty="0" err="1"/>
              <a:t>Publishers</a:t>
            </a:r>
            <a:r>
              <a:rPr lang="cs-CZ" dirty="0"/>
              <a:t>, 2022</a:t>
            </a:r>
          </a:p>
          <a:p>
            <a:pPr marL="0" indent="0">
              <a:buNone/>
            </a:pPr>
            <a:r>
              <a:rPr lang="cs-CZ" i="1" dirty="0"/>
              <a:t>Intuice</a:t>
            </a:r>
            <a:r>
              <a:rPr lang="cs-CZ" dirty="0"/>
              <a:t>. Přel. Sabina Poláková, Rybka </a:t>
            </a:r>
            <a:r>
              <a:rPr lang="cs-CZ" dirty="0" err="1"/>
              <a:t>Publishers</a:t>
            </a:r>
            <a:r>
              <a:rPr lang="cs-CZ" dirty="0"/>
              <a:t>, 2021</a:t>
            </a:r>
          </a:p>
          <a:p>
            <a:pPr marL="0" indent="0">
              <a:buNone/>
            </a:pPr>
            <a:r>
              <a:rPr lang="cs-CZ" i="1" dirty="0"/>
              <a:t>Slibuji ti svobodu</a:t>
            </a:r>
            <a:r>
              <a:rPr lang="cs-CZ" dirty="0"/>
              <a:t>. Přel. Sabina Poláková, Rybka </a:t>
            </a:r>
            <a:r>
              <a:rPr lang="cs-CZ" dirty="0" err="1"/>
              <a:t>Publishers</a:t>
            </a:r>
            <a:r>
              <a:rPr lang="cs-CZ" dirty="0"/>
              <a:t>, 2019</a:t>
            </a:r>
          </a:p>
          <a:p>
            <a:pPr marL="0" indent="0">
              <a:buNone/>
            </a:pPr>
            <a:r>
              <a:rPr lang="cs-CZ" i="1" dirty="0"/>
              <a:t>Den, kdy jsem se naučil žít</a:t>
            </a:r>
            <a:r>
              <a:rPr lang="cs-CZ" dirty="0"/>
              <a:t>. Přel. Sabina Poláková, Rybka </a:t>
            </a:r>
            <a:r>
              <a:rPr lang="cs-CZ" dirty="0" err="1"/>
              <a:t>Publishers</a:t>
            </a:r>
            <a:r>
              <a:rPr lang="cs-CZ" dirty="0"/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364752512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C2A285-B517-CA28-3033-6DDC07C8A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feel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good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8D73F5-7F58-1EDF-7D30-34E38E3D4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Aurélie </a:t>
            </a:r>
            <a:r>
              <a:rPr lang="cs-CZ" dirty="0" err="1"/>
              <a:t>Valognes</a:t>
            </a:r>
            <a:r>
              <a:rPr lang="cs-CZ" dirty="0"/>
              <a:t> 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1983)</a:t>
            </a:r>
          </a:p>
          <a:p>
            <a:pPr marL="0" indent="0">
              <a:buNone/>
            </a:pPr>
            <a:r>
              <a:rPr lang="cs-CZ" i="1" dirty="0"/>
              <a:t>Když má štěstí kliku</a:t>
            </a:r>
            <a:r>
              <a:rPr lang="cs-CZ" dirty="0"/>
              <a:t>. Přel. Kateřina </a:t>
            </a:r>
            <a:r>
              <a:rPr lang="cs-CZ" dirty="0" err="1"/>
              <a:t>Štáblová</a:t>
            </a:r>
            <a:r>
              <a:rPr lang="cs-CZ" dirty="0"/>
              <a:t>. Jota, 2020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Virginie </a:t>
            </a:r>
            <a:r>
              <a:rPr lang="cs-CZ" dirty="0" err="1"/>
              <a:t>Grimaldi</a:t>
            </a:r>
            <a:r>
              <a:rPr lang="cs-CZ"/>
              <a:t> </a:t>
            </a:r>
            <a:r>
              <a:rPr lang="cs-CZ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s-CZ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cs-CZ">
                <a:solidFill>
                  <a:schemeClr val="bg1">
                    <a:lumMod val="50000"/>
                  </a:schemeClr>
                </a:solidFill>
              </a:rPr>
              <a:t>1977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cs-CZ" i="1" dirty="0"/>
              <a:t>Tátovo indiánské léto</a:t>
            </a:r>
            <a:r>
              <a:rPr lang="cs-CZ" dirty="0"/>
              <a:t>. Přel. Sarah Baroni. Metafora, 2022</a:t>
            </a:r>
          </a:p>
        </p:txBody>
      </p:sp>
    </p:spTree>
    <p:extLst>
      <p:ext uri="{BB962C8B-B14F-4D97-AF65-F5344CB8AC3E}">
        <p14:creationId xmlns:p14="http://schemas.microsoft.com/office/powerpoint/2010/main" val="5673674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4875</TotalTime>
  <Words>5918</Words>
  <Application>Microsoft Macintosh PowerPoint</Application>
  <PresentationFormat>Předvádění na obrazovce (4:3)</PresentationFormat>
  <Paragraphs>533</Paragraphs>
  <Slides>96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96</vt:i4>
      </vt:variant>
    </vt:vector>
  </HeadingPairs>
  <TitlesOfParts>
    <vt:vector size="103" baseType="lpstr">
      <vt:lpstr>Aptos</vt:lpstr>
      <vt:lpstr>Arial</vt:lpstr>
      <vt:lpstr>Calibri</vt:lpstr>
      <vt:lpstr>Calibri Light</vt:lpstr>
      <vt:lpstr>Cambria</vt:lpstr>
      <vt:lpstr>Times New Roman</vt:lpstr>
      <vt:lpstr>Motiv Office</vt:lpstr>
      <vt:lpstr>Francouzská literatura na českém knižním trhu</vt:lpstr>
      <vt:lpstr>bibliografie</vt:lpstr>
      <vt:lpstr>francouzsky psaná literatura Francie, Monako, Belgie, Švýcarsko, Lucembursko,  Kanada (Québec), Libanon, Maghreb, Afrika, Madagaskar…</vt:lpstr>
      <vt:lpstr>Prezentace aplikace PowerPoint</vt:lpstr>
      <vt:lpstr>Prezentace aplikace PowerPoint</vt:lpstr>
      <vt:lpstr>Prezentace aplikace PowerPoint</vt:lpstr>
      <vt:lpstr>francouzská literatura česky </vt:lpstr>
      <vt:lpstr>Prezentace aplikace PowerPoint</vt:lpstr>
      <vt:lpstr>Prezentace aplikace PowerPoint</vt:lpstr>
      <vt:lpstr>překlady beletrie z francouzštiny 1990 až 2021 </vt:lpstr>
      <vt:lpstr>odlišný knižní trh</vt:lpstr>
      <vt:lpstr>nejčastěji vydávaní autoři 1990 až 2018  </vt:lpstr>
      <vt:lpstr>produkce z hlediska formy (žánru):  </vt:lpstr>
      <vt:lpstr>poezie</vt:lpstr>
      <vt:lpstr>Naše Francie</vt:lpstr>
      <vt:lpstr>Prezentace aplikace PowerPoint</vt:lpstr>
      <vt:lpstr>současná francouzská poezie  Yves Bonnefoy (1923–2016)</vt:lpstr>
      <vt:lpstr>současná francouzská poezie   Philippe Jaccottet (1925–2021)</vt:lpstr>
      <vt:lpstr>současná francouzská poezie Cédric Demangeot (1974–2021)</vt:lpstr>
      <vt:lpstr>současná francouzská poezie </vt:lpstr>
      <vt:lpstr>Prezentace aplikace PowerPoint</vt:lpstr>
      <vt:lpstr>próza</vt:lpstr>
      <vt:lpstr>francouzská literatura  v českých překladech</vt:lpstr>
      <vt:lpstr>Émile Zola  (1840–1902)</vt:lpstr>
      <vt:lpstr>Jules Verne (1828–1905)</vt:lpstr>
      <vt:lpstr>Marcel Proust  (1871–1922)</vt:lpstr>
      <vt:lpstr>Albert Camus (1913–1960)</vt:lpstr>
      <vt:lpstr>Romain Kacev – Romain Gary – Émile Ajar (1914–1980)</vt:lpstr>
      <vt:lpstr>Claude Simon (1913–2005)</vt:lpstr>
      <vt:lpstr>Albert Cossery (1913–2008)</vt:lpstr>
      <vt:lpstr>Georges Perec (1936–1982)</vt:lpstr>
      <vt:lpstr>Raymond Queneau (1903–1976)</vt:lpstr>
      <vt:lpstr>literární ceny</vt:lpstr>
      <vt:lpstr>Nobelova cena 2008  Jean-Marie Gustave Le Clézio (*1940) </vt:lpstr>
      <vt:lpstr>Nobelova cena 2014  Patrick Modiano (*1945)</vt:lpstr>
      <vt:lpstr>Nobelova cena 2022 Annie Ernaux (*1940)</vt:lpstr>
      <vt:lpstr>francouzské  literární ceny</vt:lpstr>
      <vt:lpstr>Brigitte Giraud (*1960)</vt:lpstr>
      <vt:lpstr>Mohamed Mbougar Sarr  (*1990) Senegal</vt:lpstr>
      <vt:lpstr>Xavier Galmiche (*1963)</vt:lpstr>
      <vt:lpstr>Leïla Slimani (*1981)</vt:lpstr>
      <vt:lpstr>francouzská specifika</vt:lpstr>
      <vt:lpstr>Virginie Despentes (*1969)</vt:lpstr>
      <vt:lpstr>Michel Houellebecq (*1956)</vt:lpstr>
      <vt:lpstr>Constance Debré (*1972)</vt:lpstr>
      <vt:lpstr>Jean-Paul Dubois (*1950)</vt:lpstr>
      <vt:lpstr>Sorj Chalandon (*1952)</vt:lpstr>
      <vt:lpstr>Jean-Philippe Toussaint (*1957)</vt:lpstr>
      <vt:lpstr>Vanessa Springora (*1972)</vt:lpstr>
      <vt:lpstr>Prezentace aplikace PowerPoint</vt:lpstr>
      <vt:lpstr>Édouard Louis (*1992)</vt:lpstr>
      <vt:lpstr>Philippe Besson (*1967)</vt:lpstr>
      <vt:lpstr>Pauline Delabroy-Allard (*1988)</vt:lpstr>
      <vt:lpstr>Prezentace aplikace PowerPoint</vt:lpstr>
      <vt:lpstr>Maylis de Kerangal (*1967)</vt:lpstr>
      <vt:lpstr>Prezentace aplikace PowerPoint</vt:lpstr>
      <vt:lpstr>Ruth Zylberman  (*1971)</vt:lpstr>
      <vt:lpstr>In Koli Jean Bofane (*1954) Kongo</vt:lpstr>
      <vt:lpstr>Alain Mabanckou (*1966)</vt:lpstr>
      <vt:lpstr>Prezentace aplikace PowerPoint</vt:lpstr>
      <vt:lpstr>Philippe Claudel (*1962)</vt:lpstr>
      <vt:lpstr>Prezentace aplikace PowerPoint</vt:lpstr>
      <vt:lpstr>Jean-Christophe Rufin (*1952)</vt:lpstr>
      <vt:lpstr>Prezentace aplikace PowerPoint</vt:lpstr>
      <vt:lpstr>Jocelyne Saucier (*1964)</vt:lpstr>
      <vt:lpstr>Jean-Baptiste Del Amo (*1981)</vt:lpstr>
      <vt:lpstr>relax</vt:lpstr>
      <vt:lpstr>relax</vt:lpstr>
      <vt:lpstr>historické romány</vt:lpstr>
      <vt:lpstr>„svědectví“ </vt:lpstr>
      <vt:lpstr>„svědectví“</vt:lpstr>
      <vt:lpstr>„svědectví“</vt:lpstr>
      <vt:lpstr>Kořistí v Kaddáfího harému</vt:lpstr>
      <vt:lpstr>Leila (Lajla): Provdaná proti své vůli: příběh ženy, která bojovala za svou důstojnost </vt:lpstr>
      <vt:lpstr>„svědectví“  žánrový posun</vt:lpstr>
      <vt:lpstr>Scholastique Mukasonga (*1956)</vt:lpstr>
      <vt:lpstr>Christophe Ono-dit-Biot (*1975) Šamanka</vt:lpstr>
      <vt:lpstr>polar</vt:lpstr>
      <vt:lpstr>polar (detektivka, krimi, thriller...)</vt:lpstr>
      <vt:lpstr>Maurice Leblanc (1864–1941) Arsène Lupin</vt:lpstr>
      <vt:lpstr>Arsène Lupin / Frédéric Lenormand</vt:lpstr>
      <vt:lpstr>Leroux, Gaston (1868–1927)  Rouletabille</vt:lpstr>
      <vt:lpstr>Léo Malet (1909–1996) Nestor Burma</vt:lpstr>
      <vt:lpstr>Georges Simenon (1903–1989) komisař Maigret</vt:lpstr>
      <vt:lpstr>krimi</vt:lpstr>
      <vt:lpstr>krimi (1990 až 2018) všichni autoři a jejich knihy / nejčastěji vydávaní autoři</vt:lpstr>
      <vt:lpstr>krimi Michel Bussi (*1965)</vt:lpstr>
      <vt:lpstr>thriller Bernard Minier (*1960)</vt:lpstr>
      <vt:lpstr>thriller Franck Thilliez (*1973)</vt:lpstr>
      <vt:lpstr>thriller Maxime Chattam (*1976)</vt:lpstr>
      <vt:lpstr>Fred Vargas (*1957)</vt:lpstr>
      <vt:lpstr>Fred Vargas</vt:lpstr>
      <vt:lpstr>Pierre Lemaitre (*1951)</vt:lpstr>
      <vt:lpstr>krimi / feel good Guillaume Musso  (*1974)</vt:lpstr>
      <vt:lpstr>feel good Laurent Gounelle (*1966)</vt:lpstr>
      <vt:lpstr>feel good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Současná francouzská literatura na českém knižním trhu</dc:title>
  <dc:creator>Sotolova, Jovanka</dc:creator>
  <cp:lastModifiedBy>Sotolova, Jovanka</cp:lastModifiedBy>
  <cp:revision>126</cp:revision>
  <dcterms:created xsi:type="dcterms:W3CDTF">2021-02-03T07:43:58Z</dcterms:created>
  <dcterms:modified xsi:type="dcterms:W3CDTF">2025-06-17T06:04:26Z</dcterms:modified>
</cp:coreProperties>
</file>