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57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3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44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7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62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98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75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74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51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04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F024-0C5C-4D36-8072-BEABC6E8F046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F3984-4CD6-4B33-9A85-3A0066B6C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2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chat@mzk.cz" TargetMode="External"/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483818"/>
          </a:xfrm>
        </p:spPr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rgbClr val="FF0066"/>
                </a:solidFill>
              </a:rPr>
              <a:t>Knihovny.cz</a:t>
            </a:r>
            <a:br>
              <a:rPr lang="cs-CZ" sz="6000" b="1" u="sng" dirty="0" smtClean="0">
                <a:solidFill>
                  <a:srgbClr val="FF0066"/>
                </a:solidFill>
              </a:rPr>
            </a:br>
            <a:r>
              <a:rPr lang="cs-CZ" sz="3600" b="1" u="sng" dirty="0" smtClean="0">
                <a:solidFill>
                  <a:srgbClr val="FF0066"/>
                </a:solidFill>
                <a:hlinkClick r:id="rId2"/>
              </a:rPr>
              <a:t>www.knihovny.cz</a:t>
            </a:r>
            <a:r>
              <a:rPr lang="cs-CZ" sz="3600" b="1" u="sng" dirty="0" smtClean="0">
                <a:solidFill>
                  <a:srgbClr val="FF0066"/>
                </a:solidFill>
              </a:rPr>
              <a:t/>
            </a:r>
            <a:br>
              <a:rPr lang="cs-CZ" sz="3600" b="1" u="sng" dirty="0" smtClean="0">
                <a:solidFill>
                  <a:srgbClr val="FF0066"/>
                </a:solidFill>
              </a:rPr>
            </a:br>
            <a:r>
              <a:rPr lang="cs-CZ" sz="6000" b="1" u="sng" dirty="0" smtClean="0">
                <a:solidFill>
                  <a:srgbClr val="FF0066"/>
                </a:solidFill>
              </a:rPr>
              <a:t/>
            </a:r>
            <a:br>
              <a:rPr lang="cs-CZ" sz="6000" b="1" u="sng" dirty="0" smtClean="0">
                <a:solidFill>
                  <a:srgbClr val="FF0066"/>
                </a:solidFill>
              </a:rPr>
            </a:br>
            <a:r>
              <a:rPr lang="cs-CZ" sz="3100" b="1" dirty="0" smtClean="0"/>
              <a:t>Vyhledávání patentových dokumentů</a:t>
            </a:r>
            <a:endParaRPr lang="cs-CZ" sz="31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tx1"/>
                </a:solidFill>
              </a:rPr>
              <a:t>PhDr. Martina Machátová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Moravská zemská knihovna v Brně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Tel.: 541 646 170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E-mail: </a:t>
            </a:r>
            <a:r>
              <a:rPr lang="cs-CZ" sz="2600" dirty="0" smtClean="0">
                <a:solidFill>
                  <a:schemeClr val="tx1"/>
                </a:solidFill>
                <a:hlinkClick r:id="rId3"/>
              </a:rPr>
              <a:t>machat@mzk.cz</a:t>
            </a:r>
            <a:endParaRPr lang="cs-CZ" sz="2600" dirty="0" smtClean="0">
              <a:solidFill>
                <a:schemeClr val="tx1"/>
              </a:solidFill>
            </a:endParaRPr>
          </a:p>
          <a:p>
            <a:r>
              <a:rPr lang="cs-CZ" sz="2600" dirty="0" smtClean="0">
                <a:solidFill>
                  <a:schemeClr val="tx1"/>
                </a:solidFill>
              </a:rPr>
              <a:t>Poslední aktualizace: 7. listopadu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85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Knihovny.cz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3100" dirty="0" smtClean="0"/>
              <a:t>Vyhledávací možnosti na portálu obecně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Náhrada za 1 znak: ?</a:t>
            </a:r>
          </a:p>
          <a:p>
            <a:r>
              <a:rPr lang="cs-CZ" dirty="0" smtClean="0"/>
              <a:t>Náhrada za 0 – neomezený počet znaků: *</a:t>
            </a:r>
          </a:p>
          <a:p>
            <a:r>
              <a:rPr lang="cs-CZ" dirty="0" smtClean="0"/>
              <a:t>Otazník a hvězdičku lze uvést uvnitř a na konci slova, ale nikoliv na začátku hledaného výrazu.</a:t>
            </a:r>
          </a:p>
          <a:p>
            <a:r>
              <a:rPr lang="cs-CZ" dirty="0" smtClean="0"/>
              <a:t>Lze používat oboustranné horní uvozovky pro vyhledávání frází – pevných slovních spojení.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i="1" dirty="0" smtClean="0"/>
              <a:t>Příklad: "vzdělávání seniorů"</a:t>
            </a:r>
          </a:p>
          <a:p>
            <a:r>
              <a:rPr lang="cs-CZ" dirty="0" smtClean="0"/>
              <a:t>Booleovské operátory AND, OR a NOT je nutné psát velkými písmeny.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76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Knihovny.cz</a:t>
            </a:r>
            <a:r>
              <a:rPr lang="cs-CZ" sz="8800" b="1" dirty="0" smtClean="0"/>
              <a:t/>
            </a:r>
            <a:br>
              <a:rPr lang="cs-CZ" sz="8800" b="1" dirty="0" smtClean="0"/>
            </a:br>
            <a:r>
              <a:rPr lang="cs-CZ" sz="3100" dirty="0" smtClean="0"/>
              <a:t>Základní vyhledávání</a:t>
            </a:r>
            <a:endParaRPr lang="cs-CZ" sz="31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399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47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Knihovny.cz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3100" dirty="0" smtClean="0"/>
              <a:t>Omezení vyhledávání na patentové dokumenty</a:t>
            </a:r>
            <a:endParaRPr lang="cs-CZ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90" y="1340768"/>
            <a:ext cx="914399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5661248"/>
            <a:ext cx="2195736" cy="100811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5119464"/>
            <a:ext cx="1512168" cy="228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51520" y="5802560"/>
            <a:ext cx="216024" cy="288032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23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Knihovny.cz</a:t>
            </a:r>
            <a:r>
              <a:rPr lang="cs-CZ" sz="9600" b="1" dirty="0" smtClean="0"/>
              <a:t/>
            </a:r>
            <a:br>
              <a:rPr lang="cs-CZ" sz="9600" b="1" dirty="0" smtClean="0"/>
            </a:br>
            <a:r>
              <a:rPr lang="cs-CZ" sz="2200" dirty="0" smtClean="0"/>
              <a:t>Pokročilé vyhledávání – možnost výběru a kombinace polí</a:t>
            </a:r>
            <a:endParaRPr lang="cs-CZ" sz="2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6182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8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Knihovny.cz</a:t>
            </a:r>
            <a:r>
              <a:rPr lang="cs-CZ" sz="6600" b="1" dirty="0" smtClean="0"/>
              <a:t/>
            </a:r>
            <a:br>
              <a:rPr lang="cs-CZ" sz="6600" b="1" dirty="0" smtClean="0"/>
            </a:br>
            <a:r>
              <a:rPr lang="cs-CZ" sz="3100" dirty="0" smtClean="0"/>
              <a:t>Bibliografický záznam</a:t>
            </a:r>
            <a:endParaRPr lang="cs-CZ" sz="3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660232" y="2276872"/>
            <a:ext cx="1584176" cy="129614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8244408" y="1556792"/>
            <a:ext cx="313184" cy="194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683568" y="2276872"/>
            <a:ext cx="0" cy="367240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788024" y="5373216"/>
            <a:ext cx="1994520" cy="914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</a:rPr>
              <a:t>Citace vygenerované podle ČSN ISO 690 neodpovídají u patentů plně platné normě.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5508104" y="3212976"/>
            <a:ext cx="1368152" cy="23042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5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Knihovny.cz</a:t>
            </a:r>
            <a:r>
              <a:rPr lang="cs-CZ" sz="8800" b="1" dirty="0" smtClean="0"/>
              <a:t/>
            </a:r>
            <a:br>
              <a:rPr lang="cs-CZ" sz="8800" b="1" dirty="0" smtClean="0"/>
            </a:br>
            <a:r>
              <a:rPr lang="cs-CZ" sz="3100" dirty="0" smtClean="0"/>
              <a:t>Bibliografický záznam – cesta k plnému textu</a:t>
            </a:r>
            <a:endParaRPr lang="cs-CZ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899592" y="2060848"/>
            <a:ext cx="0" cy="259228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2267744" y="6021288"/>
            <a:ext cx="864096" cy="43204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69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/>
            </a:r>
            <a:br>
              <a:rPr lang="cs-CZ" b="1" dirty="0" smtClean="0">
                <a:solidFill>
                  <a:srgbClr val="FF0066"/>
                </a:solidFill>
              </a:rPr>
            </a:br>
            <a:r>
              <a:rPr lang="cs-CZ" b="1" dirty="0" smtClean="0">
                <a:solidFill>
                  <a:srgbClr val="FF0066"/>
                </a:solidFill>
              </a:rPr>
              <a:t>Knihovny.cz</a:t>
            </a:r>
            <a:br>
              <a:rPr lang="cs-CZ" b="1" dirty="0" smtClean="0">
                <a:solidFill>
                  <a:srgbClr val="FF0066"/>
                </a:solidFill>
              </a:rPr>
            </a:br>
            <a:r>
              <a:rPr lang="cs-CZ" sz="3100" dirty="0" smtClean="0"/>
              <a:t>Pokročilé vyhledávání – hledání podle MPT</a:t>
            </a:r>
            <a:r>
              <a:rPr lang="cs-CZ" b="1" dirty="0" smtClean="0">
                <a:solidFill>
                  <a:srgbClr val="FF0066"/>
                </a:solidFill>
              </a:rPr>
              <a:t/>
            </a:r>
            <a:br>
              <a:rPr lang="cs-CZ" b="1" dirty="0" smtClean="0">
                <a:solidFill>
                  <a:srgbClr val="FF0066"/>
                </a:solidFill>
              </a:rPr>
            </a:br>
            <a:r>
              <a:rPr lang="cs-CZ" b="1" dirty="0">
                <a:solidFill>
                  <a:srgbClr val="FF0066"/>
                </a:solidFill>
              </a:rPr>
              <a:t/>
            </a:r>
            <a:br>
              <a:rPr lang="cs-CZ" b="1" dirty="0">
                <a:solidFill>
                  <a:srgbClr val="FF0066"/>
                </a:solidFill>
              </a:rPr>
            </a:br>
            <a:endParaRPr lang="cs-CZ" sz="31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399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23728" y="4581128"/>
            <a:ext cx="2736304" cy="57606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555776" y="1988840"/>
            <a:ext cx="6192688" cy="8640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</a:rPr>
              <a:t>Hledání podle MPT je možné zadat pouze v pokročilé vyhledávací masce po výběru příslušného pole. Výsledky jsou automaticky omezeny na patenty a užitné vzory. Podle znaku MPT nelze hledat v základní vyhledávací masce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64088" y="5157192"/>
            <a:ext cx="1800200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</a:rPr>
              <a:t>Znak MPT nelze vybrat z tabulek MPT.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558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154</Words>
  <Application>Microsoft Office PowerPoint</Application>
  <PresentationFormat>Předvádění na obrazovce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Knihovny.cz www.knihovny.cz  Vyhledávání patentových dokumentů</vt:lpstr>
      <vt:lpstr>Knihovny.cz Vyhledávací možnosti na portálu obecně</vt:lpstr>
      <vt:lpstr>Knihovny.cz Základní vyhledávání</vt:lpstr>
      <vt:lpstr>Knihovny.cz Omezení vyhledávání na patentové dokumenty</vt:lpstr>
      <vt:lpstr>Knihovny.cz Pokročilé vyhledávání – možnost výběru a kombinace polí</vt:lpstr>
      <vt:lpstr>Knihovny.cz Bibliografický záznam</vt:lpstr>
      <vt:lpstr>Knihovny.cz Bibliografický záznam – cesta k plnému textu</vt:lpstr>
      <vt:lpstr> Knihovny.cz Pokročilé vyhledávání – hledání podle MPT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Knihovny.cz www.knihovny.cz  Vyhledávání patentových dokumentů</dc:title>
  <dc:creator>Martina Machátová</dc:creator>
  <cp:lastModifiedBy>Martina Machátová</cp:lastModifiedBy>
  <cp:revision>10</cp:revision>
  <dcterms:created xsi:type="dcterms:W3CDTF">2018-11-07T07:20:37Z</dcterms:created>
  <dcterms:modified xsi:type="dcterms:W3CDTF">2018-11-07T13:04:56Z</dcterms:modified>
</cp:coreProperties>
</file>