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9" r:id="rId6"/>
    <p:sldId id="262" r:id="rId7"/>
    <p:sldId id="263" r:id="rId8"/>
    <p:sldId id="264" r:id="rId9"/>
    <p:sldId id="270" r:id="rId10"/>
    <p:sldId id="265" r:id="rId11"/>
    <p:sldId id="266" r:id="rId12"/>
    <p:sldId id="271" r:id="rId13"/>
    <p:sldId id="267" r:id="rId14"/>
    <p:sldId id="268" r:id="rId15"/>
    <p:sldId id="273" r:id="rId16"/>
    <p:sldId id="272" r:id="rId17"/>
    <p:sldId id="275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24278-98F4-4A0B-ACA4-DD56088EECB5}" type="datetimeFigureOut">
              <a:rPr lang="cs-CZ" smtClean="0"/>
              <a:t>8.8.2013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DAE12-D9B9-4B84-ABE5-1A276630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6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DAE12-D9B9-4B84-ABE5-1A276630664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017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DAE12-D9B9-4B84-ABE5-1A276630664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87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1359-320D-4DD5-8A0C-1E4867F4B6C5}" type="datetimeFigureOut">
              <a:rPr lang="cs-CZ" smtClean="0"/>
              <a:t>8.8.2013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3D14FB-2A17-4559-A45D-D8D4696CFA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1359-320D-4DD5-8A0C-1E4867F4B6C5}" type="datetimeFigureOut">
              <a:rPr lang="cs-CZ" smtClean="0"/>
              <a:t>8.8.2013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14FB-2A17-4559-A45D-D8D4696CFA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1359-320D-4DD5-8A0C-1E4867F4B6C5}" type="datetimeFigureOut">
              <a:rPr lang="cs-CZ" smtClean="0"/>
              <a:t>8.8.2013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14FB-2A17-4559-A45D-D8D4696CFA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1359-320D-4DD5-8A0C-1E4867F4B6C5}" type="datetimeFigureOut">
              <a:rPr lang="cs-CZ" smtClean="0"/>
              <a:t>8.8.2013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3D14FB-2A17-4559-A45D-D8D4696CFA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1359-320D-4DD5-8A0C-1E4867F4B6C5}" type="datetimeFigureOut">
              <a:rPr lang="cs-CZ" smtClean="0"/>
              <a:t>8.8.2013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14FB-2A17-4559-A45D-D8D4696CFAD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1359-320D-4DD5-8A0C-1E4867F4B6C5}" type="datetimeFigureOut">
              <a:rPr lang="cs-CZ" smtClean="0"/>
              <a:t>8.8.2013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14FB-2A17-4559-A45D-D8D4696CFA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1359-320D-4DD5-8A0C-1E4867F4B6C5}" type="datetimeFigureOut">
              <a:rPr lang="cs-CZ" smtClean="0"/>
              <a:t>8.8.2013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3D14FB-2A17-4559-A45D-D8D4696CFAD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1359-320D-4DD5-8A0C-1E4867F4B6C5}" type="datetimeFigureOut">
              <a:rPr lang="cs-CZ" smtClean="0"/>
              <a:t>8.8.2013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14FB-2A17-4559-A45D-D8D4696CFA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1359-320D-4DD5-8A0C-1E4867F4B6C5}" type="datetimeFigureOut">
              <a:rPr lang="cs-CZ" smtClean="0"/>
              <a:t>8.8.2013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14FB-2A17-4559-A45D-D8D4696CFA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1359-320D-4DD5-8A0C-1E4867F4B6C5}" type="datetimeFigureOut">
              <a:rPr lang="cs-CZ" smtClean="0"/>
              <a:t>8.8.2013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14FB-2A17-4559-A45D-D8D4696CFA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1359-320D-4DD5-8A0C-1E4867F4B6C5}" type="datetimeFigureOut">
              <a:rPr lang="cs-CZ" smtClean="0"/>
              <a:t>8.8.2013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14FB-2A17-4559-A45D-D8D4696CFADF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ED1359-320D-4DD5-8A0C-1E4867F4B6C5}" type="datetimeFigureOut">
              <a:rPr lang="cs-CZ" smtClean="0"/>
              <a:t>8.8.2013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3D14FB-2A17-4559-A45D-D8D4696CFAD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knihovnamoravanyubrna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nihovna.moravany@seznam.cz" TargetMode="External"/><Relationship Id="rId2" Type="http://schemas.openxmlformats.org/officeDocument/2006/relationships/hyperlink" Target="mailto:mariebaresova@seznam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/>
          <a:lstStyle/>
          <a:p>
            <a:r>
              <a:rPr lang="cs-CZ" dirty="0" smtClean="0"/>
              <a:t>Místní lidová knihovna Moravany u Brna, Vnitřní ul. Č. 18 </a:t>
            </a:r>
            <a:endParaRPr lang="cs-CZ" dirty="0"/>
          </a:p>
        </p:txBody>
      </p:sp>
      <p:pic>
        <p:nvPicPr>
          <p:cNvPr id="1026" name="Picture 2" descr="F:\KNIHOVNA\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" y="1575543"/>
            <a:ext cx="5088799" cy="381642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obecní úřad\P10306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8680" y="-4311560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obecní úřad\P1030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600000" cy="270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KNIHOVNA\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09120"/>
            <a:ext cx="2880000" cy="215990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          Statistické údaje činnosti </a:t>
            </a:r>
            <a:br>
              <a:rPr lang="cs-CZ" dirty="0" smtClean="0"/>
            </a:br>
            <a:r>
              <a:rPr lang="cs-CZ" dirty="0"/>
              <a:t> </a:t>
            </a:r>
            <a:r>
              <a:rPr lang="cs-CZ" dirty="0" smtClean="0"/>
              <a:t>   výsledky Roků 2011 – 2012 - 2009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43434"/>
              </p:ext>
            </p:extLst>
          </p:nvPr>
        </p:nvGraphicFramePr>
        <p:xfrm>
          <a:off x="251520" y="2708920"/>
          <a:ext cx="8568954" cy="396044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400271"/>
                <a:gridCol w="1389561"/>
                <a:gridCol w="1389561"/>
                <a:gridCol w="1389561"/>
              </a:tblGrid>
              <a:tr h="49505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Statistika knihovny</a:t>
                      </a:r>
                      <a:endParaRPr lang="cs-CZ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cs-CZ" sz="2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cs-CZ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cs-CZ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počet registrovaných </a:t>
                      </a:r>
                      <a:r>
                        <a:rPr lang="cs-CZ" sz="2400" u="none" strike="noStrike" dirty="0" smtClean="0">
                          <a:effectLst/>
                        </a:rPr>
                        <a:t>čtenářů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186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168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43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5055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>
                          <a:effectLst/>
                        </a:rPr>
                        <a:t>z toho do 15 let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97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88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12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505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počet návštěvníků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2187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2270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484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505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počet výpůjček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8130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8072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2488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505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počet kulturních akcí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4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6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505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počet obyvatel v obci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2140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2170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5055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9%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8%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42802"/>
            <a:ext cx="8686800" cy="894110"/>
          </a:xfrm>
        </p:spPr>
        <p:txBody>
          <a:bodyPr>
            <a:noAutofit/>
          </a:bodyPr>
          <a:lstStyle/>
          <a:p>
            <a:r>
              <a:rPr lang="cs-CZ" sz="1600" dirty="0" smtClean="0"/>
              <a:t>Kromě </a:t>
            </a:r>
            <a:r>
              <a:rPr lang="cs-CZ" sz="1600" dirty="0"/>
              <a:t>statistických výsledků posledních 2 roků činnosti předkládám ještě dosažené výsledky  roku </a:t>
            </a:r>
            <a:r>
              <a:rPr lang="cs-CZ" sz="1600" dirty="0" smtClean="0"/>
              <a:t>2009</a:t>
            </a:r>
            <a:r>
              <a:rPr lang="cs-CZ" sz="1600" dirty="0"/>
              <a:t>. Při srovnání roku 2009 s roky 2011 a 2012 je vidět jak výrazně se zvýšil zájem o knihovnu patrný z  nárůstu výsledků ve všech sledovaných ukazatelích.</a:t>
            </a:r>
          </a:p>
          <a:p>
            <a:pPr marL="0" indent="0">
              <a:buNone/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9121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Kulturně výchovné pořady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Nabízené pořady:</a:t>
            </a:r>
          </a:p>
          <a:p>
            <a:r>
              <a:rPr lang="cs-CZ" dirty="0">
                <a:solidFill>
                  <a:srgbClr val="FF0000"/>
                </a:solidFill>
              </a:rPr>
              <a:t>Seznamte se s knihovnou</a:t>
            </a:r>
            <a:r>
              <a:rPr lang="cs-CZ" dirty="0"/>
              <a:t>. Tento typ je připraven v různých typech obtížnosti pro děti od 3 – 10 let. Zájem projevuje Mateřská i Základní škola Moravany.</a:t>
            </a:r>
          </a:p>
          <a:p>
            <a:r>
              <a:rPr lang="cs-CZ" dirty="0"/>
              <a:t>Povídání s dětmi se začíná odvíjet od vysvětlení základních pojmů – </a:t>
            </a:r>
            <a:r>
              <a:rPr lang="cs-CZ" dirty="0">
                <a:solidFill>
                  <a:srgbClr val="FF0000"/>
                </a:solidFill>
              </a:rPr>
              <a:t>co je knihovna, jak vzniká kniha, jaká je její cesta do knihovny, kdo je to spisovatel, kdo je ilustrátor </a:t>
            </a:r>
            <a:r>
              <a:rPr lang="cs-CZ" dirty="0"/>
              <a:t>...). V této fázi se děti seznámí se základními pravidly správného zacházení s knihou (četba </a:t>
            </a:r>
            <a:r>
              <a:rPr lang="cs-CZ" dirty="0" err="1" smtClean="0"/>
              <a:t>Pohádové</a:t>
            </a:r>
            <a:r>
              <a:rPr lang="cs-CZ" dirty="0" smtClean="0"/>
              <a:t> čítanky </a:t>
            </a:r>
            <a:r>
              <a:rPr lang="cs-CZ" dirty="0"/>
              <a:t>od E. Petišky, vizuálně povídání u plakátu Josefa Lady). </a:t>
            </a:r>
          </a:p>
          <a:p>
            <a:r>
              <a:rPr lang="cs-CZ" dirty="0"/>
              <a:t>Následuje </a:t>
            </a:r>
            <a:r>
              <a:rPr lang="cs-CZ" dirty="0">
                <a:solidFill>
                  <a:srgbClr val="FF0000"/>
                </a:solidFill>
              </a:rPr>
              <a:t>exkurze a ukázka členění fondu </a:t>
            </a:r>
            <a:r>
              <a:rPr lang="cs-CZ" dirty="0"/>
              <a:t>a řazení knih. Evidence knih je demonstrována na on-line katalogu. Pro menší děti je atraktivní obrázek příslušné knihy, který je součástí záznamu.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27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         seznámení s knihovnou    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8" name="Picture 4" descr="F:\KNIHOVNA\CIMG3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00" y="1217359"/>
            <a:ext cx="3600000" cy="270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:\obecní úřad\P10306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17359"/>
            <a:ext cx="3600000" cy="270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:\KNIHOVNA\CIMG34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00" y="3917359"/>
            <a:ext cx="3600000" cy="270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F:\KNIHOVNA\CIMG34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17359"/>
            <a:ext cx="3600000" cy="270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2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    Čtení nových knih a pohádek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Po prvotním seznámení s knihovnou je zařazeno </a:t>
            </a:r>
            <a:r>
              <a:rPr lang="cs-CZ" sz="2000" dirty="0" smtClean="0">
                <a:solidFill>
                  <a:srgbClr val="FF0000"/>
                </a:solidFill>
              </a:rPr>
              <a:t>čtení z knih a povídání o autorech a ilustrátorech</a:t>
            </a:r>
            <a:r>
              <a:rPr lang="cs-CZ" sz="2000" dirty="0" smtClean="0"/>
              <a:t>. Výběr vhodných knih vychází z aktuálních novinek a také ze stále čtivých titulů (M. Macourek : Pohádky, P. Stoličný: Pohádky o dopravních značkách a dále příběhy se školními náměty a s poučením jejichž tituly se stále obměňují z novinek). Délka pořadu je stanovena po dohodě s učitelkou, buď končí po uvedených bodech, </a:t>
            </a:r>
            <a:r>
              <a:rPr lang="cs-CZ" sz="2000" dirty="0"/>
              <a:t>nebo se rozloučíme po </a:t>
            </a:r>
            <a:r>
              <a:rPr lang="cs-CZ" sz="2000" dirty="0">
                <a:solidFill>
                  <a:srgbClr val="FF0000"/>
                </a:solidFill>
              </a:rPr>
              <a:t>malování dětí </a:t>
            </a:r>
            <a:r>
              <a:rPr lang="cs-CZ" sz="2000" dirty="0"/>
              <a:t>(oblíbení knižní hrdinové, knižní příběh). </a:t>
            </a:r>
          </a:p>
        </p:txBody>
      </p:sp>
      <p:pic>
        <p:nvPicPr>
          <p:cNvPr id="8194" name="Picture 2" descr="F:\KNIHOVNA\CIMG3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2880000" cy="216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4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Čtenářský kroužek na podporu aktivního čtenářství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 mém příchodu do knihovny, ještě v dřívějších prostorách, </a:t>
            </a:r>
            <a:r>
              <a:rPr lang="cs-CZ" dirty="0" smtClean="0"/>
              <a:t>zde začala </a:t>
            </a:r>
            <a:r>
              <a:rPr lang="cs-CZ" dirty="0"/>
              <a:t>pravidelně trávit své volné chvíle </a:t>
            </a:r>
            <a:r>
              <a:rPr lang="cs-CZ" dirty="0" smtClean="0"/>
              <a:t>skupina </a:t>
            </a:r>
            <a:r>
              <a:rPr lang="cs-CZ" dirty="0"/>
              <a:t>stálých návštěvníků v rozpětí 8 – 11 let. Z těchto převážně fanynek knihovny jsem utvořila tzv. </a:t>
            </a:r>
            <a:r>
              <a:rPr lang="cs-CZ" dirty="0">
                <a:solidFill>
                  <a:srgbClr val="FF0000"/>
                </a:solidFill>
              </a:rPr>
              <a:t>Čtenářský kroužek</a:t>
            </a:r>
            <a:r>
              <a:rPr lang="cs-CZ" dirty="0"/>
              <a:t>, který se schází pravidelně ve středu před otevírací dobou na </a:t>
            </a:r>
            <a:r>
              <a:rPr lang="cs-CZ" dirty="0">
                <a:solidFill>
                  <a:srgbClr val="FF0000"/>
                </a:solidFill>
              </a:rPr>
              <a:t>Odpoledním čtení. </a:t>
            </a:r>
            <a:r>
              <a:rPr lang="cs-CZ" dirty="0"/>
              <a:t>Zkušební provoz kroužku začal ještě </a:t>
            </a:r>
            <a:r>
              <a:rPr lang="cs-CZ" dirty="0" smtClean="0"/>
              <a:t>na starém působišti a statisticky nebyl evidován. Pravidelně se rozběhl po přestěhování do nových prostor knihovny. Členové kroužku se setkávají 1 x týdně.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2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Setkání nad knihou tatínek 002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Odpolední povídání o osobnosti </a:t>
            </a:r>
            <a:r>
              <a:rPr lang="cs-CZ" dirty="0" smtClean="0">
                <a:solidFill>
                  <a:srgbClr val="FF0000"/>
                </a:solidFill>
              </a:rPr>
              <a:t>Arnošta </a:t>
            </a:r>
            <a:r>
              <a:rPr lang="cs-CZ" dirty="0" err="1" smtClean="0">
                <a:solidFill>
                  <a:srgbClr val="FF0000"/>
                </a:solidFill>
              </a:rPr>
              <a:t>Goldflama</a:t>
            </a:r>
            <a:r>
              <a:rPr lang="cs-CZ" dirty="0" smtClean="0"/>
              <a:t>, režiséra, </a:t>
            </a:r>
            <a:r>
              <a:rPr lang="cs-CZ" dirty="0"/>
              <a:t>dramatika, herce a spisovatele a </a:t>
            </a:r>
            <a:r>
              <a:rPr lang="cs-CZ" dirty="0" smtClean="0"/>
              <a:t>čtení v jeho knize </a:t>
            </a:r>
            <a:r>
              <a:rPr lang="cs-CZ" dirty="0"/>
              <a:t>pohádek pro celou rodinu. </a:t>
            </a:r>
          </a:p>
        </p:txBody>
      </p:sp>
      <p:pic>
        <p:nvPicPr>
          <p:cNvPr id="7170" name="Picture 2" descr="F:\obecní úřad\P10306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600000" cy="270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100NIKON\DSCN04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75" y="3645024"/>
            <a:ext cx="3600000" cy="270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1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Akce pro seniory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V </a:t>
            </a:r>
            <a:r>
              <a:rPr lang="cs-CZ" dirty="0" smtClean="0"/>
              <a:t>roce 2012 byl realizován pro moravanské seniory  </a:t>
            </a:r>
            <a:r>
              <a:rPr lang="cs-CZ" dirty="0"/>
              <a:t>pořad </a:t>
            </a:r>
            <a:r>
              <a:rPr lang="cs-CZ" dirty="0">
                <a:solidFill>
                  <a:srgbClr val="FF0000"/>
                </a:solidFill>
              </a:rPr>
              <a:t>Co nabízí MLK Moravany? 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/>
              <a:t>V publiku byla převaha žen, které si vyslechly informace o službách knihovny a byla jim předložena </a:t>
            </a:r>
            <a:r>
              <a:rPr lang="cs-CZ" dirty="0" smtClean="0"/>
              <a:t>mozaika </a:t>
            </a:r>
            <a:r>
              <a:rPr lang="cs-CZ" dirty="0"/>
              <a:t>nových a atraktivních titulů různých žánrů a oborů (historické a milostné romány, detektivní příběhy, cestopisná tématika, rukodělná tvorba, duševní a tělesná hygiena atd.). Ochutnávka knih byla doplněna čtenými ukázkami a také diskuzí nad jednotlivými náměty. Na základě této prezentace se do knihovny zaregistrovalo 5 čtenářek.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78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0" y="852032"/>
            <a:ext cx="8686800" cy="838200"/>
          </a:xfrm>
        </p:spPr>
        <p:txBody>
          <a:bodyPr>
            <a:normAutofit/>
          </a:bodyPr>
          <a:lstStyle/>
          <a:p>
            <a:r>
              <a:rPr lang="cs-CZ" dirty="0" smtClean="0"/>
              <a:t>                           POZVÁNKA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785" y="1994523"/>
            <a:ext cx="8686800" cy="4525963"/>
          </a:xfrm>
        </p:spPr>
        <p:txBody>
          <a:bodyPr/>
          <a:lstStyle/>
          <a:p>
            <a:r>
              <a:rPr lang="cs-CZ" dirty="0" smtClean="0"/>
              <a:t>Více informací o knihovně naleznete na </a:t>
            </a:r>
            <a:r>
              <a:rPr lang="cs-CZ" dirty="0" smtClean="0">
                <a:hlinkClick r:id="rId2"/>
              </a:rPr>
              <a:t>www.knihovnamoravanyubrna.cz</a:t>
            </a:r>
            <a:r>
              <a:rPr lang="cs-CZ" dirty="0" smtClean="0"/>
              <a:t> nebo při osobní návštěvě.</a:t>
            </a:r>
            <a:endParaRPr lang="cs-CZ" dirty="0"/>
          </a:p>
        </p:txBody>
      </p:sp>
      <p:pic>
        <p:nvPicPr>
          <p:cNvPr id="2050" name="Picture 2" descr="C:\Users\Jana\Downloads\úřad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2" y="3501008"/>
            <a:ext cx="3600000" cy="270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ana\Downloads\úřad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600000" cy="270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2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KONEC PREZENTACE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3074" name="Picture 2" descr="F:\100NIKON\DSCN0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4320000" cy="324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               Místní lidová knihovna </a:t>
            </a:r>
            <a:br>
              <a:rPr lang="cs-CZ" dirty="0" smtClean="0"/>
            </a:br>
            <a:r>
              <a:rPr lang="cs-CZ" dirty="0" smtClean="0"/>
              <a:t>                   základní informace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Knihovnu </a:t>
            </a:r>
            <a:r>
              <a:rPr lang="cs-CZ" dirty="0"/>
              <a:t>spravuje Obecní úřad Moravany, Vnitřní ulice č. 18, Moravany u Brna, starostkou obce je RNDr. Marie Barešová, </a:t>
            </a:r>
            <a:r>
              <a:rPr lang="cs-CZ" u="sng" dirty="0">
                <a:hlinkClick r:id="rId2"/>
              </a:rPr>
              <a:t>mariebaresova@seznam.cz</a:t>
            </a:r>
            <a:r>
              <a:rPr lang="cs-CZ" dirty="0"/>
              <a:t>, tel. 603 939 114</a:t>
            </a:r>
            <a:r>
              <a:rPr lang="cs-CZ" dirty="0" smtClean="0"/>
              <a:t>.</a:t>
            </a:r>
          </a:p>
          <a:p>
            <a:r>
              <a:rPr lang="cs-CZ" dirty="0" smtClean="0"/>
              <a:t>Knihovnice, Miroslava </a:t>
            </a:r>
            <a:r>
              <a:rPr lang="cs-CZ" dirty="0" err="1" smtClean="0"/>
              <a:t>Horejsková</a:t>
            </a:r>
            <a:r>
              <a:rPr lang="cs-CZ" dirty="0" smtClean="0"/>
              <a:t>, pracuje v MLK Moravany od 1. 1. 2010.</a:t>
            </a:r>
          </a:p>
          <a:p>
            <a:r>
              <a:rPr lang="cs-CZ" dirty="0" smtClean="0"/>
              <a:t>Kontakt: </a:t>
            </a:r>
            <a:r>
              <a:rPr lang="cs-CZ" dirty="0" smtClean="0">
                <a:hlinkClick r:id="rId3"/>
              </a:rPr>
              <a:t>knihovna.moravany@seznam.cz</a:t>
            </a:r>
            <a:endParaRPr lang="cs-CZ" dirty="0" smtClean="0"/>
          </a:p>
          <a:p>
            <a:r>
              <a:rPr lang="cs-CZ" dirty="0" smtClean="0"/>
              <a:t>Tel. </a:t>
            </a:r>
            <a:endParaRPr lang="cs-CZ" dirty="0"/>
          </a:p>
          <a:p>
            <a:r>
              <a:rPr lang="cs-CZ" dirty="0" smtClean="0"/>
              <a:t>Místní </a:t>
            </a:r>
            <a:r>
              <a:rPr lang="cs-CZ" dirty="0"/>
              <a:t>lidová knihovna Moravany byla až </a:t>
            </a:r>
            <a:r>
              <a:rPr lang="cs-CZ" dirty="0">
                <a:solidFill>
                  <a:srgbClr val="FF0000"/>
                </a:solidFill>
              </a:rPr>
              <a:t>do 1. 5. 2013 </a:t>
            </a:r>
            <a:r>
              <a:rPr lang="cs-CZ" dirty="0" smtClean="0">
                <a:solidFill>
                  <a:srgbClr val="FF0000"/>
                </a:solidFill>
              </a:rPr>
              <a:t>umístěna </a:t>
            </a:r>
            <a:r>
              <a:rPr lang="cs-CZ" dirty="0">
                <a:solidFill>
                  <a:srgbClr val="FF0000"/>
                </a:solidFill>
              </a:rPr>
              <a:t>v Klubu důchodců</a:t>
            </a:r>
            <a:r>
              <a:rPr lang="cs-CZ" dirty="0"/>
              <a:t>, Vnitřní ul. č. 24, v jedné studené místnosti o rozměru 22 m2. Prvním krokem k její modernizaci bylo provedení </a:t>
            </a:r>
            <a:r>
              <a:rPr lang="cs-CZ" dirty="0">
                <a:solidFill>
                  <a:srgbClr val="FF0000"/>
                </a:solidFill>
              </a:rPr>
              <a:t>automatizace </a:t>
            </a:r>
            <a:r>
              <a:rPr lang="cs-CZ" dirty="0" smtClean="0">
                <a:solidFill>
                  <a:srgbClr val="FF0000"/>
                </a:solidFill>
              </a:rPr>
              <a:t>knihovny </a:t>
            </a:r>
            <a:r>
              <a:rPr lang="cs-CZ" dirty="0">
                <a:solidFill>
                  <a:srgbClr val="FF0000"/>
                </a:solidFill>
              </a:rPr>
              <a:t>od srpna do ledna 2011</a:t>
            </a:r>
            <a:r>
              <a:rPr lang="cs-CZ" dirty="0"/>
              <a:t>. Předcházela jí aktualizace fondu. </a:t>
            </a: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Dotace </a:t>
            </a:r>
            <a:r>
              <a:rPr lang="cs-CZ" dirty="0">
                <a:solidFill>
                  <a:srgbClr val="FF0000"/>
                </a:solidFill>
              </a:rPr>
              <a:t>v rámci VISK 3 byla získána od Ministerstva kultury ve výši 65 000,- Kč. Zkušební automatizovaný provoz byl zahájen 15. 1. 2011 </a:t>
            </a:r>
            <a:r>
              <a:rPr lang="cs-CZ" dirty="0"/>
              <a:t>a zviditelnění MLK v podobě vlastních webových stránek a široce dostupného katalogu na internetu se projevilo v přílivu nových čtenářů do knihovny. </a:t>
            </a: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V</a:t>
            </a:r>
            <a:r>
              <a:rPr lang="cs-CZ" dirty="0">
                <a:solidFill>
                  <a:srgbClr val="FF0000"/>
                </a:solidFill>
              </a:rPr>
              <a:t> roce 2011 se začala rozvíjet spolupráce knihovny s místní ZŠ a MŠ v podobě realizace Knihovnických lekcí spojených s předčítáním pasáží z nových a zajímavých knih.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9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370" y="3604528"/>
            <a:ext cx="8229600" cy="327322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Seznámení s knihovnou pro 1. tř. ZŠ Moravany.</a:t>
            </a:r>
            <a:endParaRPr lang="cs-CZ" dirty="0"/>
          </a:p>
        </p:txBody>
      </p:sp>
      <p:pic>
        <p:nvPicPr>
          <p:cNvPr id="3075" name="Picture 3" descr="F:\KNIHOVNA\CIMG3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320000" cy="3240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KNIHOVNA\CIMG3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20" y="195402"/>
            <a:ext cx="4320000" cy="3240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KNIHOVNA\CIMG34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2880000" cy="216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100NIKON\DSCN05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3553"/>
            <a:ext cx="2880000" cy="216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8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    Místní Lidová Knihovna - přestěhování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Mimořádné úsilí vedení obce v čele se starostkou RNDr. Marií Barešovou vyústilo ve stavbu </a:t>
            </a:r>
            <a:r>
              <a:rPr lang="cs-CZ" dirty="0">
                <a:solidFill>
                  <a:srgbClr val="FF0000"/>
                </a:solidFill>
              </a:rPr>
              <a:t>nové budovy Obecního úřadu, v jehož bočním křídle sídlí od </a:t>
            </a:r>
            <a:r>
              <a:rPr lang="cs-CZ" dirty="0" smtClean="0">
                <a:solidFill>
                  <a:srgbClr val="FF0000"/>
                </a:solidFill>
              </a:rPr>
              <a:t>května </a:t>
            </a:r>
            <a:r>
              <a:rPr lang="cs-CZ" dirty="0">
                <a:solidFill>
                  <a:srgbClr val="FF0000"/>
                </a:solidFill>
              </a:rPr>
              <a:t>2013 nová knihovna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Architektonické </a:t>
            </a:r>
            <a:r>
              <a:rPr lang="cs-CZ" dirty="0"/>
              <a:t>řešení stavby v návrhu Atelier T&amp;F, s.r.o. je esteticky působivé v zasazení do terénu i v exteriéru a interiéru stavby. Barva omítky a obložení souzní s přírodní scenérií obce. Budova je </a:t>
            </a:r>
            <a:r>
              <a:rPr lang="cs-CZ" dirty="0" smtClean="0"/>
              <a:t>umístěna </a:t>
            </a:r>
            <a:r>
              <a:rPr lang="cs-CZ" dirty="0"/>
              <a:t>na náměstí pod budovou kostela sv. Václava. </a:t>
            </a:r>
            <a:r>
              <a:rPr lang="cs-CZ" dirty="0">
                <a:solidFill>
                  <a:srgbClr val="FF0000"/>
                </a:solidFill>
              </a:rPr>
              <a:t>Oba objekty staré i nové architektury se výškou i polohou neruší a vytváří dominantu obce. </a:t>
            </a:r>
            <a:r>
              <a:rPr lang="cs-CZ" dirty="0"/>
              <a:t>Vedle kostela se nachází budova Základní školy, která byla kompletně rekonstruovaná v roce 2012. </a:t>
            </a:r>
            <a:endParaRPr lang="cs-CZ" dirty="0" smtClean="0"/>
          </a:p>
          <a:p>
            <a:r>
              <a:rPr lang="cs-CZ" dirty="0" smtClean="0"/>
              <a:t>Dalšími </a:t>
            </a:r>
            <a:r>
              <a:rPr lang="cs-CZ" dirty="0"/>
              <a:t>úspěchy ve zvelebování obce jsou dvě zbrusu nové Mateřské školky pro více jak </a:t>
            </a:r>
            <a:r>
              <a:rPr lang="cs-CZ" dirty="0" smtClean="0"/>
              <a:t>103 </a:t>
            </a:r>
            <a:r>
              <a:rPr lang="cs-CZ" dirty="0"/>
              <a:t>dětí situované do blízkosti centra. </a:t>
            </a:r>
          </a:p>
          <a:p>
            <a:r>
              <a:rPr lang="cs-CZ" dirty="0"/>
              <a:t>V obci je v současné době přihlášeno 2 </a:t>
            </a:r>
            <a:r>
              <a:rPr lang="cs-CZ" dirty="0" smtClean="0"/>
              <a:t>170 </a:t>
            </a:r>
            <a:r>
              <a:rPr lang="cs-CZ" dirty="0"/>
              <a:t>obyvatel a mnozí z původní i nové zástavby se zapojují do společenského života obce </a:t>
            </a:r>
            <a:r>
              <a:rPr lang="cs-CZ" dirty="0" smtClean="0"/>
              <a:t>i </a:t>
            </a:r>
            <a:r>
              <a:rPr lang="cs-CZ" dirty="0"/>
              <a:t>četných aktivit pro děti a dospělé. Někteří z nich ovlivňují prosperitu obce a pracují nad rámec svého povolání nezištně v obecním zastupitelstvu.</a:t>
            </a:r>
          </a:p>
        </p:txBody>
      </p:sp>
    </p:spTree>
    <p:extLst>
      <p:ext uri="{BB962C8B-B14F-4D97-AF65-F5344CB8AC3E}">
        <p14:creationId xmlns:p14="http://schemas.microsoft.com/office/powerpoint/2010/main" val="13814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Pohled na exteriér a interiér MLK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obecní úřad\P10306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1" y="1598425"/>
            <a:ext cx="3600000" cy="270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obecní úřad\P1030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48" y="1598425"/>
            <a:ext cx="3600000" cy="270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obecní úřad\P10306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5344" y="-387424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obecní úřad\P10306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08" y="3933056"/>
            <a:ext cx="3600000" cy="270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Nový interiér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Plocha </a:t>
            </a:r>
            <a:r>
              <a:rPr lang="cs-CZ" dirty="0"/>
              <a:t>80 m</a:t>
            </a:r>
            <a:r>
              <a:rPr lang="cs-CZ" baseline="30000" dirty="0"/>
              <a:t>2</a:t>
            </a:r>
            <a:r>
              <a:rPr lang="cs-CZ" dirty="0"/>
              <a:t> splňuje požadavky na </a:t>
            </a:r>
            <a:r>
              <a:rPr lang="cs-CZ" dirty="0">
                <a:solidFill>
                  <a:srgbClr val="FF0000"/>
                </a:solidFill>
              </a:rPr>
              <a:t>funkci užitkovou a </a:t>
            </a:r>
            <a:r>
              <a:rPr lang="cs-CZ" dirty="0" smtClean="0">
                <a:solidFill>
                  <a:srgbClr val="FF0000"/>
                </a:solidFill>
              </a:rPr>
              <a:t>oddechovou</a:t>
            </a:r>
            <a:r>
              <a:rPr lang="cs-CZ" dirty="0" smtClean="0"/>
              <a:t>. Interiér </a:t>
            </a:r>
            <a:r>
              <a:rPr lang="cs-CZ" dirty="0"/>
              <a:t>je volen v efektní kombinaci kontrastních barev (slonová kost, červená, černošedá). Nábytek na uložení fondu je praktický a pevný a na zadní straně místnosti upoutává </a:t>
            </a:r>
            <a:r>
              <a:rPr lang="cs-CZ" dirty="0" smtClean="0"/>
              <a:t>osvěžujícími, </a:t>
            </a:r>
            <a:r>
              <a:rPr lang="cs-CZ" dirty="0"/>
              <a:t>nepravidelně osázenými červenými plochami. V centru pozornosti mládeže je </a:t>
            </a:r>
            <a:r>
              <a:rPr lang="cs-CZ" dirty="0">
                <a:solidFill>
                  <a:srgbClr val="FF0000"/>
                </a:solidFill>
              </a:rPr>
              <a:t>variabilní sedací sestava</a:t>
            </a:r>
            <a:r>
              <a:rPr lang="cs-CZ" dirty="0"/>
              <a:t>, která se dá rozmístit do různých obrazců. Děti, které tvoří 52 % registrovaných čtenářů, </a:t>
            </a:r>
            <a:r>
              <a:rPr lang="cs-CZ" dirty="0">
                <a:solidFill>
                  <a:srgbClr val="FF0000"/>
                </a:solidFill>
              </a:rPr>
              <a:t>zde tráví své volné chvíle při čtení knih a časopisů</a:t>
            </a:r>
            <a:r>
              <a:rPr lang="cs-CZ" dirty="0"/>
              <a:t>. Při kolektivní návštěvě pojme až 15 dětí. Za teplého počasí mohou čtenáři využívat přilehlé </a:t>
            </a:r>
            <a:r>
              <a:rPr lang="cs-CZ" dirty="0">
                <a:solidFill>
                  <a:srgbClr val="FF0000"/>
                </a:solidFill>
              </a:rPr>
              <a:t>terasy s lavičkami a zelení</a:t>
            </a:r>
            <a:r>
              <a:rPr lang="cs-CZ" dirty="0"/>
              <a:t>. </a:t>
            </a:r>
            <a:r>
              <a:rPr lang="cs-CZ" dirty="0">
                <a:solidFill>
                  <a:srgbClr val="FF0000"/>
                </a:solidFill>
              </a:rPr>
              <a:t>Ryze moderní knihovna má půvab komorního a domácího </a:t>
            </a:r>
            <a:r>
              <a:rPr lang="cs-CZ" dirty="0" smtClean="0">
                <a:solidFill>
                  <a:srgbClr val="FF0000"/>
                </a:solidFill>
              </a:rPr>
              <a:t>prostředí.   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Oddechová zóna a pohled na terasu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F:\obecní úřad\P10306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4" y="1268760"/>
            <a:ext cx="4560107" cy="342008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obecní úřad\P10306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81128"/>
            <a:ext cx="2880000" cy="216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KNIHOVNA\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600000" cy="243296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KNIHOVNA\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217" y="1268760"/>
            <a:ext cx="3600000" cy="269987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</a:t>
            </a:r>
            <a:r>
              <a:rPr lang="cs-CZ" dirty="0" err="1" smtClean="0"/>
              <a:t>Doplńování</a:t>
            </a:r>
            <a:r>
              <a:rPr lang="cs-CZ" dirty="0" smtClean="0"/>
              <a:t> knihovního fondu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Aktuální </a:t>
            </a:r>
            <a:r>
              <a:rPr lang="cs-CZ" dirty="0">
                <a:solidFill>
                  <a:srgbClr val="FF0000"/>
                </a:solidFill>
              </a:rPr>
              <a:t>novinky z knihovny </a:t>
            </a:r>
            <a:r>
              <a:rPr lang="cs-CZ" dirty="0"/>
              <a:t>jsou pravidelně </a:t>
            </a:r>
            <a:r>
              <a:rPr lang="cs-CZ" dirty="0">
                <a:solidFill>
                  <a:srgbClr val="FF0000"/>
                </a:solidFill>
              </a:rPr>
              <a:t>publikovány</a:t>
            </a:r>
            <a:r>
              <a:rPr lang="cs-CZ" dirty="0"/>
              <a:t> v místním tisku </a:t>
            </a:r>
            <a:r>
              <a:rPr lang="cs-CZ" dirty="0">
                <a:solidFill>
                  <a:srgbClr val="FF0000"/>
                </a:solidFill>
              </a:rPr>
              <a:t>Moravanské listy </a:t>
            </a:r>
            <a:r>
              <a:rPr lang="cs-CZ" dirty="0"/>
              <a:t>a tak je zajištěna její stálá prezentace směrem k moravanské veřejnosti.</a:t>
            </a:r>
          </a:p>
          <a:p>
            <a:r>
              <a:rPr lang="cs-CZ" dirty="0">
                <a:solidFill>
                  <a:srgbClr val="FF0000"/>
                </a:solidFill>
              </a:rPr>
              <a:t>Na nákup fondu a časopisů </a:t>
            </a:r>
            <a:r>
              <a:rPr lang="cs-CZ" dirty="0"/>
              <a:t>MLK byla v roce 2012 obecním úřadem stanovena částka ve výši </a:t>
            </a:r>
            <a:r>
              <a:rPr lang="cs-CZ" dirty="0" smtClean="0">
                <a:solidFill>
                  <a:srgbClr val="FF0000"/>
                </a:solidFill>
              </a:rPr>
              <a:t>56</a:t>
            </a:r>
            <a:r>
              <a:rPr lang="cs-CZ" dirty="0">
                <a:solidFill>
                  <a:srgbClr val="FF0000"/>
                </a:solidFill>
              </a:rPr>
              <a:t> 369,- Kč</a:t>
            </a:r>
            <a:r>
              <a:rPr lang="cs-CZ" dirty="0"/>
              <a:t>. </a:t>
            </a:r>
          </a:p>
          <a:p>
            <a:r>
              <a:rPr lang="cs-CZ" dirty="0">
                <a:solidFill>
                  <a:srgbClr val="FF0000"/>
                </a:solidFill>
              </a:rPr>
              <a:t>Při objednávání nových titulů spolupracuje MLK s regionální Městskou knihovnou v Kuřimi </a:t>
            </a:r>
            <a:r>
              <a:rPr lang="cs-CZ" dirty="0"/>
              <a:t>a čerpá ze zasílané měsíční nabídky nakladatelů. Dle zájmů čtenářů </a:t>
            </a:r>
            <a:r>
              <a:rPr lang="cs-CZ" dirty="0">
                <a:solidFill>
                  <a:srgbClr val="FF0000"/>
                </a:solidFill>
              </a:rPr>
              <a:t>doplňuje předkládanou nabídku o další tituly </a:t>
            </a:r>
            <a:r>
              <a:rPr lang="cs-CZ" dirty="0"/>
              <a:t>z jiných zdrojů a tak se pružně daří realizovat vlastní akviziční záměry.  Někdy nakupuje </a:t>
            </a:r>
            <a:r>
              <a:rPr lang="cs-CZ" dirty="0">
                <a:solidFill>
                  <a:srgbClr val="FF0000"/>
                </a:solidFill>
              </a:rPr>
              <a:t>přímo v knihkupectví </a:t>
            </a:r>
            <a:r>
              <a:rPr lang="cs-CZ" dirty="0"/>
              <a:t>při přídělu mimořádných financí.</a:t>
            </a:r>
          </a:p>
          <a:p>
            <a:r>
              <a:rPr lang="cs-CZ" dirty="0"/>
              <a:t>K obohacení stávající nabídky titulů  (4532) MLK využívá všech možností </a:t>
            </a:r>
            <a:r>
              <a:rPr lang="cs-CZ" dirty="0" smtClean="0"/>
              <a:t>výpůjček </a:t>
            </a:r>
            <a:r>
              <a:rPr lang="cs-CZ" dirty="0"/>
              <a:t>kolujícího </a:t>
            </a:r>
            <a:r>
              <a:rPr lang="cs-CZ" dirty="0">
                <a:solidFill>
                  <a:srgbClr val="FF0000"/>
                </a:solidFill>
              </a:rPr>
              <a:t>výměnného fondu </a:t>
            </a:r>
            <a:r>
              <a:rPr lang="cs-CZ" dirty="0"/>
              <a:t>a vítá efektivitu tohoto pojetí. </a:t>
            </a:r>
          </a:p>
        </p:txBody>
      </p:sp>
    </p:spTree>
    <p:extLst>
      <p:ext uri="{BB962C8B-B14F-4D97-AF65-F5344CB8AC3E}">
        <p14:creationId xmlns:p14="http://schemas.microsoft.com/office/powerpoint/2010/main" val="15973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Knihy a časopisy ve volném výběru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F:\KNIHOVNA\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9046"/>
            <a:ext cx="3600000" cy="269987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KNIHOVNA\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70" y="1268760"/>
            <a:ext cx="3600000" cy="269987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KNIHOVNA\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70" y="3969046"/>
            <a:ext cx="3600000" cy="269987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obecní úřad\P10306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3968636"/>
            <a:ext cx="3600000" cy="270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8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258</TotalTime>
  <Words>276</Words>
  <Application>Microsoft Office PowerPoint</Application>
  <PresentationFormat>Předvádění na obrazovce (4:3)</PresentationFormat>
  <Paragraphs>76</Paragraphs>
  <Slides>18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Cesta</vt:lpstr>
      <vt:lpstr>Místní lidová knihovna Moravany u Brna, Vnitřní ul. Č. 18 </vt:lpstr>
      <vt:lpstr>                Místní lidová knihovna                     základní informace </vt:lpstr>
      <vt:lpstr>Prezentace aplikace PowerPoint</vt:lpstr>
      <vt:lpstr>     Místní Lidová Knihovna - přestěhování</vt:lpstr>
      <vt:lpstr>Pohled na exteriér a interiér MLK</vt:lpstr>
      <vt:lpstr>        Nový interiér knihovny</vt:lpstr>
      <vt:lpstr>Oddechová zóna a pohled na terasu</vt:lpstr>
      <vt:lpstr>     Doplńování knihovního fondu</vt:lpstr>
      <vt:lpstr> Knihy a časopisy ve volném výběru </vt:lpstr>
      <vt:lpstr>           Statistické údaje činnosti      výsledky Roků 2011 – 2012 - 2009</vt:lpstr>
      <vt:lpstr>       Kulturně výchovné pořady</vt:lpstr>
      <vt:lpstr>           seznámení s knihovnou      </vt:lpstr>
      <vt:lpstr>      Čtení nových knih a pohádek </vt:lpstr>
      <vt:lpstr>Čtenářský kroužek na podporu aktivního čtenářství</vt:lpstr>
      <vt:lpstr>    Setkání nad knihou tatínek 002</vt:lpstr>
      <vt:lpstr>                Akce pro seniory</vt:lpstr>
      <vt:lpstr>                           POZVÁNKA</vt:lpstr>
      <vt:lpstr>KONEC PREZENTACE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Místní lidová knihovna Moravany u Brna, Vnitřní ul. Č. 18</dc:title>
  <dc:creator>Jana</dc:creator>
  <cp:lastModifiedBy>MZK-nb</cp:lastModifiedBy>
  <cp:revision>36</cp:revision>
  <cp:lastPrinted>2013-07-18T12:19:59Z</cp:lastPrinted>
  <dcterms:created xsi:type="dcterms:W3CDTF">2013-07-12T10:49:15Z</dcterms:created>
  <dcterms:modified xsi:type="dcterms:W3CDTF">2013-08-08T08:15:20Z</dcterms:modified>
</cp:coreProperties>
</file>