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05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12.8.2015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12.8.2015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12.8.2015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12.8.2015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12.8.2015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12.8.2015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12.8.2015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12.8.2015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12.8.2015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12.8.2015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12.8.2015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12.8.2015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esf@mpsv.cz" TargetMode="External"/><Relationship Id="rId2" Type="http://schemas.openxmlformats.org/officeDocument/2006/relationships/hyperlink" Target="http://www.esfr.cz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Možnosti využití dotačních programů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Porada ředitelů pověřených knihoven</a:t>
            </a:r>
          </a:p>
          <a:p>
            <a:r>
              <a:rPr lang="cs-CZ" dirty="0" smtClean="0"/>
              <a:t>MK Hodonín, 22. 6. 2015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495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E-</a:t>
            </a:r>
            <a:r>
              <a:rPr lang="cs-CZ" b="1" dirty="0" err="1" smtClean="0"/>
              <a:t>culture</a:t>
            </a:r>
            <a:endParaRPr lang="cs-CZ" b="1" dirty="0" smtClean="0"/>
          </a:p>
          <a:p>
            <a:r>
              <a:rPr lang="cs-CZ" dirty="0" smtClean="0"/>
              <a:t>PO 3.1. podpora v zachování kulturního dědictví</a:t>
            </a:r>
          </a:p>
          <a:p>
            <a:r>
              <a:rPr lang="cs-CZ" dirty="0" smtClean="0"/>
              <a:t>140 </a:t>
            </a:r>
            <a:r>
              <a:rPr lang="cs-CZ" dirty="0" err="1" smtClean="0"/>
              <a:t>mil.kč</a:t>
            </a:r>
            <a:r>
              <a:rPr lang="cs-CZ" dirty="0" smtClean="0"/>
              <a:t>/1 knihovna</a:t>
            </a:r>
          </a:p>
          <a:p>
            <a:r>
              <a:rPr lang="cs-CZ" dirty="0" smtClean="0"/>
              <a:t>Spolufinancování 5%</a:t>
            </a:r>
          </a:p>
          <a:p>
            <a:r>
              <a:rPr lang="cs-CZ" dirty="0" smtClean="0"/>
              <a:t>Výzva: únor / březen 2016</a:t>
            </a:r>
          </a:p>
          <a:p>
            <a:r>
              <a:rPr lang="cs-CZ" dirty="0" smtClean="0"/>
              <a:t>PO 3.2. </a:t>
            </a:r>
            <a:r>
              <a:rPr lang="cs-CZ" b="1" dirty="0" err="1" smtClean="0"/>
              <a:t>Europeana</a:t>
            </a:r>
            <a:r>
              <a:rPr lang="cs-CZ" b="1" dirty="0" smtClean="0"/>
              <a:t>: </a:t>
            </a:r>
            <a:r>
              <a:rPr lang="cs-CZ" dirty="0" smtClean="0"/>
              <a:t>soubor</a:t>
            </a:r>
            <a:r>
              <a:rPr lang="cs-CZ" sz="2800" dirty="0" smtClean="0"/>
              <a:t> </a:t>
            </a:r>
            <a:r>
              <a:rPr lang="cs-CZ" dirty="0" smtClean="0"/>
              <a:t>evropských digitálních knihoven</a:t>
            </a:r>
          </a:p>
          <a:p>
            <a:r>
              <a:rPr lang="cs-CZ" dirty="0" smtClean="0"/>
              <a:t>Proplácení ex-post, může být i na etapy, pouze investiční náklady, nelze projektové náklady a OON</a:t>
            </a:r>
          </a:p>
          <a:p>
            <a:r>
              <a:rPr lang="cs-CZ" dirty="0" smtClean="0"/>
              <a:t>Kontakt: ales.pekarek@mmr.cz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87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Děkuji za pozornost,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Mgr. Adéla  </a:t>
            </a:r>
            <a:r>
              <a:rPr lang="cs-CZ" dirty="0" err="1" smtClean="0"/>
              <a:t>Dilhofová</a:t>
            </a:r>
            <a:endParaRPr lang="cs-CZ" dirty="0" smtClean="0"/>
          </a:p>
          <a:p>
            <a:r>
              <a:rPr lang="cs-CZ" dirty="0" smtClean="0"/>
              <a:t>Moravská zemská knihovna v Brně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726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Operační program zaměstnanost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Na období 2014 – 2020</a:t>
            </a:r>
          </a:p>
          <a:p>
            <a:r>
              <a:rPr lang="cs-CZ" dirty="0" smtClean="0"/>
              <a:t>Cílem: zlepšení lidských zdrojů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Celkově: 70 miliard </a:t>
            </a:r>
            <a:r>
              <a:rPr lang="cs-CZ" dirty="0" err="1" smtClean="0"/>
              <a:t>kč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196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 jakých oblastech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Podpora zaměstnanosti a adaptability pracovní síly</a:t>
            </a:r>
          </a:p>
          <a:p>
            <a:pPr marL="514350" indent="-514350">
              <a:buAutoNum type="arabicPeriod"/>
            </a:pPr>
            <a:r>
              <a:rPr lang="cs-CZ" dirty="0" smtClean="0"/>
              <a:t>Sociální začleňování a boj s chudobou</a:t>
            </a:r>
          </a:p>
          <a:p>
            <a:pPr marL="514350" indent="-514350">
              <a:buAutoNum type="arabicPeriod"/>
            </a:pPr>
            <a:r>
              <a:rPr lang="cs-CZ" dirty="0" smtClean="0"/>
              <a:t>Sociální inovace a mezinárodní spolupráce</a:t>
            </a:r>
          </a:p>
          <a:p>
            <a:pPr marL="514350" indent="-514350">
              <a:buAutoNum type="arabicPeriod"/>
            </a:pPr>
            <a:r>
              <a:rPr lang="cs-CZ" dirty="0" smtClean="0"/>
              <a:t>Efektivní veřejná správa</a:t>
            </a:r>
          </a:p>
          <a:p>
            <a:pPr marL="514350" indent="-514350">
              <a:buAutoNum type="arabicPeriod"/>
            </a:pPr>
            <a:r>
              <a:rPr lang="cs-CZ" dirty="0" smtClean="0"/>
              <a:t>Technická pomoc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44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1.1 Podpora zaměstnanosti </a:t>
            </a:r>
            <a:r>
              <a:rPr lang="cs-CZ" dirty="0"/>
              <a:t>a adaptability pracovní síly</a:t>
            </a:r>
          </a:p>
          <a:p>
            <a:r>
              <a:rPr lang="cs-CZ" dirty="0" smtClean="0"/>
              <a:t>Tzv. společensky účelná místa (šatny, informace)</a:t>
            </a:r>
          </a:p>
          <a:p>
            <a:r>
              <a:rPr lang="cs-CZ" dirty="0" smtClean="0"/>
              <a:t>Příjemce je Úřad práce, pro handicapované, nad 50 let, čerství absolventi bez praxe, po RD apod.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1.3</a:t>
            </a:r>
          </a:p>
          <a:p>
            <a:pPr marL="0" indent="0">
              <a:buNone/>
            </a:pPr>
            <a:r>
              <a:rPr lang="cs-CZ" dirty="0" smtClean="0"/>
              <a:t>Podpora CŽV – stáže ve firmách, spolupráce vzdělávacích institucí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37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hlinkClick r:id="rId2"/>
              </a:rPr>
              <a:t>www.esfr.cz</a:t>
            </a:r>
            <a:endParaRPr lang="cs-CZ" dirty="0" smtClean="0"/>
          </a:p>
          <a:p>
            <a:r>
              <a:rPr lang="cs-CZ" sz="2400" dirty="0" smtClean="0"/>
              <a:t>Zde: pravidla pro žadatele a příjemce</a:t>
            </a:r>
          </a:p>
          <a:p>
            <a:r>
              <a:rPr lang="cs-CZ" sz="2400" dirty="0" smtClean="0"/>
              <a:t>Harmonogram výzev</a:t>
            </a:r>
          </a:p>
          <a:p>
            <a:r>
              <a:rPr lang="cs-CZ" sz="2400" dirty="0" smtClean="0"/>
              <a:t>Aktuality</a:t>
            </a:r>
          </a:p>
          <a:p>
            <a:r>
              <a:rPr lang="cs-CZ" sz="2400" dirty="0" smtClean="0"/>
              <a:t>Další dokumenty</a:t>
            </a:r>
          </a:p>
          <a:p>
            <a:pPr marL="0" indent="0">
              <a:buNone/>
            </a:pPr>
            <a:r>
              <a:rPr lang="cs-CZ" dirty="0" smtClean="0"/>
              <a:t>Dotazy: </a:t>
            </a:r>
            <a:r>
              <a:rPr lang="cs-CZ" dirty="0" smtClean="0">
                <a:hlinkClick r:id="rId3"/>
              </a:rPr>
              <a:t>esf@mpsv.cz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Přelom září/říjen 2014</a:t>
            </a:r>
          </a:p>
          <a:p>
            <a:r>
              <a:rPr lang="cs-CZ" dirty="0" smtClean="0"/>
              <a:t>Vše nově POUZE v elektronické podobě – monitorovací systém MS 2014+</a:t>
            </a:r>
          </a:p>
          <a:p>
            <a:pPr marL="0" indent="0">
              <a:buNone/>
            </a:pPr>
            <a:r>
              <a:rPr lang="cs-CZ" dirty="0" smtClean="0"/>
              <a:t>Kvalifikovaný elektronický podpis!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878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Projekty MPSV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Prioritní osa 2.1 – na jednotlivce</a:t>
            </a:r>
          </a:p>
          <a:p>
            <a:r>
              <a:rPr lang="cs-CZ" dirty="0" smtClean="0"/>
              <a:t>Prioritní osa 2.3  </a:t>
            </a:r>
            <a:r>
              <a:rPr lang="cs-CZ" b="1" dirty="0" smtClean="0"/>
              <a:t>Komunitně vedené strategie místního rozvoje</a:t>
            </a:r>
          </a:p>
          <a:p>
            <a:r>
              <a:rPr lang="cs-CZ" dirty="0" smtClean="0"/>
              <a:t>Obojí žádá zřizovatel, NE KNIHOVNA!</a:t>
            </a:r>
          </a:p>
          <a:p>
            <a:r>
              <a:rPr lang="cs-CZ" dirty="0" smtClean="0"/>
              <a:t>Zapojit se do akční strategie místních skupin</a:t>
            </a:r>
          </a:p>
          <a:p>
            <a:pPr marL="0" indent="0">
              <a:buNone/>
            </a:pPr>
            <a:r>
              <a:rPr lang="cs-CZ" dirty="0" smtClean="0"/>
              <a:t>(strategie vyloučených lokalit)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881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 rámci PO 2.1. </a:t>
            </a:r>
            <a:r>
              <a:rPr lang="cs-CZ" b="1" dirty="0" smtClean="0"/>
              <a:t>Komunitní činnost knihovny sociálního charakteru </a:t>
            </a:r>
            <a:r>
              <a:rPr lang="cs-CZ" dirty="0" smtClean="0"/>
              <a:t>(např. se zaměřením na osoby sociálně slabé)</a:t>
            </a:r>
          </a:p>
          <a:p>
            <a:r>
              <a:rPr lang="cs-CZ" dirty="0" smtClean="0"/>
              <a:t>Budou to soutěžní projekty</a:t>
            </a:r>
          </a:p>
          <a:p>
            <a:r>
              <a:rPr lang="cs-CZ" dirty="0" smtClean="0"/>
              <a:t>Připravuje se vyhláška, co bude „komunitní, komunitně-sociální instituce“</a:t>
            </a:r>
          </a:p>
          <a:p>
            <a:r>
              <a:rPr lang="cs-CZ" dirty="0" smtClean="0"/>
              <a:t>Výzvy bude vypisovat MPSV srpen/září 2015, obdobná bude vyhlášená rok poté</a:t>
            </a:r>
          </a:p>
        </p:txBody>
      </p:sp>
    </p:spTree>
    <p:extLst>
      <p:ext uri="{BB962C8B-B14F-4D97-AF65-F5344CB8AC3E}">
        <p14:creationId xmlns:p14="http://schemas.microsoft.com/office/powerpoint/2010/main" val="88096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Výhodné: spojit se s místní neziskovou organizací, kde je knihovna </a:t>
            </a:r>
            <a:r>
              <a:rPr lang="cs-CZ" dirty="0" smtClean="0"/>
              <a:t>partner</a:t>
            </a:r>
          </a:p>
          <a:p>
            <a:r>
              <a:rPr lang="cs-CZ" dirty="0" smtClean="0"/>
              <a:t>5% spolufinancování</a:t>
            </a:r>
          </a:p>
          <a:p>
            <a:r>
              <a:rPr lang="cs-CZ" dirty="0" smtClean="0"/>
              <a:t>Čeština pro cizince: ve spolupráci s agenturou, pracuje s menšinami (důraz na sociální začleňování)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953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Projekty MMR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Projekt IROP</a:t>
            </a:r>
          </a:p>
          <a:p>
            <a:r>
              <a:rPr lang="cs-CZ" dirty="0" smtClean="0"/>
              <a:t>Regionální vzdělávání</a:t>
            </a:r>
          </a:p>
          <a:p>
            <a:r>
              <a:rPr lang="cs-CZ" dirty="0" smtClean="0"/>
              <a:t>Klíčové kompetence: cizí jazyky,</a:t>
            </a:r>
          </a:p>
          <a:p>
            <a:pPr marL="0" indent="0">
              <a:buNone/>
            </a:pPr>
            <a:r>
              <a:rPr lang="cs-CZ" dirty="0" smtClean="0"/>
              <a:t>technické, řemeslné obory, přírodní vědy, práce s digitálními technologiemi,</a:t>
            </a:r>
          </a:p>
          <a:p>
            <a:r>
              <a:rPr lang="cs-CZ" dirty="0" smtClean="0"/>
              <a:t>Podpora celoživotního vzdělávání dospělých a rekvalifikačních kurzů</a:t>
            </a:r>
          </a:p>
          <a:p>
            <a:r>
              <a:rPr lang="cs-CZ" dirty="0" smtClean="0"/>
              <a:t>Výzvy budou v říjnu 2015</a:t>
            </a:r>
          </a:p>
          <a:p>
            <a:r>
              <a:rPr lang="cs-CZ" dirty="0" smtClean="0"/>
              <a:t>Kontakt: </a:t>
            </a:r>
            <a:r>
              <a:rPr lang="cs-CZ" dirty="0"/>
              <a:t>jakub.horacek@mmr.cz</a:t>
            </a:r>
          </a:p>
        </p:txBody>
      </p:sp>
    </p:spTree>
    <p:extLst>
      <p:ext uri="{BB962C8B-B14F-4D97-AF65-F5344CB8AC3E}">
        <p14:creationId xmlns:p14="http://schemas.microsoft.com/office/powerpoint/2010/main" val="182394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62</TotalTime>
  <Words>364</Words>
  <Application>Microsoft Office PowerPoint</Application>
  <PresentationFormat>Předvádění na obrazovce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Arkýř</vt:lpstr>
      <vt:lpstr>Možnosti využití dotačních programů</vt:lpstr>
      <vt:lpstr>Operační program zaměstnanost</vt:lpstr>
      <vt:lpstr>V jakých oblastech</vt:lpstr>
      <vt:lpstr>Prezentace aplikace PowerPoint</vt:lpstr>
      <vt:lpstr>Prezentace aplikace PowerPoint</vt:lpstr>
      <vt:lpstr>Projekty MPSV</vt:lpstr>
      <vt:lpstr>Prezentace aplikace PowerPoint</vt:lpstr>
      <vt:lpstr>Prezentace aplikace PowerPoint</vt:lpstr>
      <vt:lpstr>Projekty MMR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Možnosti využití dotačních programů</dc:title>
  <dc:creator>MZK-nb</dc:creator>
  <cp:lastModifiedBy>Kratochvilova</cp:lastModifiedBy>
  <cp:revision>6</cp:revision>
  <dcterms:created xsi:type="dcterms:W3CDTF">2015-06-19T10:41:53Z</dcterms:created>
  <dcterms:modified xsi:type="dcterms:W3CDTF">2015-08-12T09:05:12Z</dcterms:modified>
</cp:coreProperties>
</file>