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8" r:id="rId2"/>
    <p:sldMasterId id="2147483650" r:id="rId3"/>
  </p:sldMasterIdLst>
  <p:notesMasterIdLst>
    <p:notesMasterId r:id="rId10"/>
  </p:notesMasterIdLst>
  <p:sldIdLst>
    <p:sldId id="256" r:id="rId4"/>
    <p:sldId id="257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664"/>
    <a:srgbClr val="9182BE"/>
    <a:srgbClr val="4B96CD"/>
    <a:srgbClr val="96C832"/>
    <a:srgbClr val="FFD200"/>
    <a:srgbClr val="F08C00"/>
    <a:srgbClr val="3CB9C3"/>
    <a:srgbClr val="504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383" autoAdjust="0"/>
  </p:normalViewPr>
  <p:slideViewPr>
    <p:cSldViewPr>
      <p:cViewPr>
        <p:scale>
          <a:sx n="99" d="100"/>
          <a:sy n="99" d="100"/>
        </p:scale>
        <p:origin x="-7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386652-3BA8-4415-9947-189B7E6C7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729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2940C-15B0-4936-848C-E3121F61826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67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860F9-C271-4F0D-A537-D229D14468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97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FAEB5-F625-4115-BFBD-F36F9AEE67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6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914525"/>
            <a:ext cx="7772400" cy="914400"/>
          </a:xfrm>
        </p:spPr>
        <p:txBody>
          <a:bodyPr/>
          <a:lstStyle>
            <a:lvl1pPr>
              <a:lnSpc>
                <a:spcPct val="90000"/>
              </a:lnSpc>
              <a:defRPr sz="45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4767263"/>
            <a:ext cx="6400800" cy="900112"/>
          </a:xfrm>
        </p:spPr>
        <p:txBody>
          <a:bodyPr lIns="0" tIns="0" rIns="0">
            <a:spAutoFit/>
          </a:bodyPr>
          <a:lstStyle>
            <a:lvl1pPr marL="0" indent="0">
              <a:buFont typeface="Arial" charset="0"/>
              <a:buNone/>
              <a:defRPr sz="2000">
                <a:solidFill>
                  <a:srgbClr val="3CB9C3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245225"/>
            <a:ext cx="2133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F242B053-382C-4ED4-A0C2-222724FAA5A5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3081" name="Picture 9" descr="logo_mzk_rgb_bily_podkl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49275"/>
            <a:ext cx="1363663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70812E-5600-4AB3-97AC-F221A0F1107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853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877133-3A88-4F87-A9B3-988F9D8007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911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92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38700" y="1600200"/>
            <a:ext cx="3859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C8E2AE-A6FE-4FB1-99BB-800B87F5B0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02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DC2A1B-74C6-4396-9FC0-84E4513E41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068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E941BA-D677-4875-8F48-F2FE2EFF68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28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FDD797-1707-4F49-8ACB-6A931FCFAC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888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4BB83A-3BD6-4FA5-AB12-76AC473F0B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20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36C7-5B7B-4FA3-B5A2-BBE6F7B78D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289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E05E57-4E70-4B12-9C9B-84E4A8CB88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382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B57E05-E0D0-4F7D-9A0F-CEFC7CAF2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215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01638"/>
            <a:ext cx="2036763" cy="5724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46100" y="401638"/>
            <a:ext cx="5962650" cy="5724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3F5366-82B2-4EA3-895D-C9A109ED79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570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095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7032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099755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0951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279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0661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40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87FC0-C8FF-41E1-9C1B-C8A4C9EAE8B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157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69000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76570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9528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65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8E15A-81D4-4E72-871B-75CF9AFC642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91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78696-F8CA-4D22-A6CD-8F278A6E5D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85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EE8C1-0B75-4264-B38A-C4D40D54E12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35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D4C32-130C-44FD-9C7C-CFCA5A66911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30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631A4-0CDC-4D97-8EDC-8B6E987376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68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2B0EB-9487-41C0-8B1F-B6EF9BB357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987C2E-6AA7-48A7-A9BB-67F4F2ADFA05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10249" name="Picture 9" descr="logo_mzk_rgb_bily_podklad_smal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603250"/>
            <a:ext cx="47148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609600" indent="-609600" algn="l" rtl="0" eaLnBrk="1" fontAlgn="base" hangingPunct="1">
        <a:spcBef>
          <a:spcPct val="20000"/>
        </a:spcBef>
        <a:spcAft>
          <a:spcPct val="0"/>
        </a:spcAft>
        <a:buAutoNum type="arabicPeriod"/>
        <a:defRPr sz="3200" b="1">
          <a:solidFill>
            <a:srgbClr val="3CB9C3"/>
          </a:solidFill>
          <a:latin typeface="+mn-lt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AutoNum type="arabicPeriod"/>
        <a:defRPr sz="2800">
          <a:solidFill>
            <a:schemeClr val="bg1"/>
          </a:solidFill>
          <a:latin typeface="+mn-lt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AutoNum type="arabicPeriod"/>
        <a:defRPr sz="2400">
          <a:solidFill>
            <a:schemeClr val="bg1"/>
          </a:solidFill>
          <a:latin typeface="+mn-lt"/>
          <a:cs typeface="+mn-cs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0"/>
          </a:xfrm>
          <a:prstGeom prst="rect">
            <a:avLst/>
          </a:prstGeom>
          <a:solidFill>
            <a:srgbClr val="504B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401638"/>
            <a:ext cx="72659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708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0"/>
            <a:r>
              <a:rPr lang="cs-CZ" smtClean="0"/>
              <a:t>Druhá úroveň</a:t>
            </a:r>
          </a:p>
          <a:p>
            <a:pPr lvl="1"/>
            <a:r>
              <a:rPr lang="cs-CZ" smtClean="0"/>
              <a:t>Třetí úroveň</a:t>
            </a:r>
          </a:p>
          <a:p>
            <a:pPr lvl="2"/>
            <a:r>
              <a:rPr lang="cs-CZ" smtClean="0"/>
              <a:t>Čtvrtá úroveň</a:t>
            </a:r>
          </a:p>
          <a:p>
            <a:pPr lvl="3"/>
            <a:r>
              <a:rPr lang="cs-CZ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504B55"/>
                </a:solidFill>
              </a:defRPr>
            </a:lvl1pPr>
          </a:lstStyle>
          <a:p>
            <a:fld id="{5DB5EDC6-803C-4450-A288-BAF7A3ED4B4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27088" y="6237288"/>
            <a:ext cx="2736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504B55"/>
                </a:solidFill>
              </a:rPr>
              <a:t>Moravská zemská knihovna</a:t>
            </a:r>
          </a:p>
        </p:txBody>
      </p:sp>
      <p:pic>
        <p:nvPicPr>
          <p:cNvPr id="1035" name="Picture 11" descr="logo_mzk_rgb_bile_bily_podklad_smal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449263"/>
            <a:ext cx="47148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⁄"/>
        <a:defRPr sz="2800">
          <a:solidFill>
            <a:srgbClr val="504B5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rgbClr val="504B55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900">
          <a:solidFill>
            <a:srgbClr val="504B55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504B55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4389438"/>
            <a:ext cx="44434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900113" y="5157788"/>
            <a:ext cx="4319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849313" y="523716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000">
                <a:solidFill>
                  <a:srgbClr val="3CB9C3"/>
                </a:solidFill>
              </a:rPr>
              <a:t>Moravská zemská knihovna v Brně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cs-CZ" sz="2000">
                <a:solidFill>
                  <a:srgbClr val="3CB9C3"/>
                </a:solidFill>
              </a:rPr>
              <a:t>www.mzk.cz</a:t>
            </a:r>
          </a:p>
        </p:txBody>
      </p:sp>
      <p:pic>
        <p:nvPicPr>
          <p:cNvPr id="9226" name="Picture 10" descr="posledni_stra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413" y="0"/>
            <a:ext cx="3684587" cy="574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914525"/>
            <a:ext cx="7772400" cy="1246495"/>
          </a:xfrm>
        </p:spPr>
        <p:txBody>
          <a:bodyPr/>
          <a:lstStyle/>
          <a:p>
            <a:r>
              <a:rPr lang="cs-CZ" dirty="0" smtClean="0"/>
              <a:t>Projekt ERNIE</a:t>
            </a:r>
            <a:br>
              <a:rPr lang="cs-CZ" dirty="0" smtClean="0"/>
            </a:br>
            <a:r>
              <a:rPr lang="cs-CZ" dirty="0" smtClean="0"/>
              <a:t>Moravská zemská knihovna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4767263"/>
            <a:ext cx="6400800" cy="350837"/>
          </a:xfrm>
        </p:spPr>
        <p:txBody>
          <a:bodyPr/>
          <a:lstStyle/>
          <a:p>
            <a:r>
              <a:rPr lang="cs-CZ" dirty="0" smtClean="0"/>
              <a:t>Mgr. Jan Lidmila</a:t>
            </a:r>
            <a:endParaRPr lang="cs-CZ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45224"/>
            <a:ext cx="52387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706437"/>
          </a:xfrm>
        </p:spPr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cs-CZ" b="0" dirty="0" smtClean="0"/>
              <a:t>Platforma </a:t>
            </a:r>
            <a:r>
              <a:rPr lang="cs-CZ" b="0" dirty="0"/>
              <a:t>výzkumné a vzdělávací spolupráce v síti informačních profesionálů (ERNIE</a:t>
            </a:r>
            <a:r>
              <a:rPr lang="cs-CZ" b="0" dirty="0" smtClean="0"/>
              <a:t>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 smtClean="0"/>
              <a:t>řešitelem KISK FF MU, MZK partnerem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/>
              <a:t>r</a:t>
            </a:r>
            <a:r>
              <a:rPr lang="cs-CZ" b="0" dirty="0" smtClean="0"/>
              <a:t>ealizace 1.6. 2013 – 31.5. 2015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/>
              <a:t>c</a:t>
            </a:r>
            <a:r>
              <a:rPr lang="cs-CZ" b="0" dirty="0" smtClean="0"/>
              <a:t>ílová skupina: studenti VŠ oboru, pracovníci VŠ knihoven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 smtClean="0"/>
              <a:t>6 klíčových aktivit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706437"/>
          </a:xfrm>
        </p:spPr>
        <p:txBody>
          <a:bodyPr/>
          <a:lstStyle/>
          <a:p>
            <a:r>
              <a:rPr lang="cs-CZ" dirty="0" smtClean="0"/>
              <a:t>Klíčové aktivity MZK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cs-CZ" b="0" dirty="0" smtClean="0"/>
              <a:t>01 </a:t>
            </a:r>
            <a:r>
              <a:rPr lang="cs-CZ" b="0" dirty="0"/>
              <a:t>Praxe a </a:t>
            </a:r>
            <a:r>
              <a:rPr lang="cs-CZ" b="0" dirty="0" smtClean="0"/>
              <a:t>stáže</a:t>
            </a:r>
          </a:p>
          <a:p>
            <a:pPr marL="457200" indent="-457200">
              <a:buFont typeface="Wingdings" pitchFamily="2" charset="2"/>
              <a:buChar char="Ø"/>
            </a:pPr>
            <a:endParaRPr lang="cs-CZ" b="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dirty="0"/>
              <a:t>02 </a:t>
            </a:r>
            <a:r>
              <a:rPr lang="en-US" dirty="0" err="1"/>
              <a:t>Interaktivní</a:t>
            </a:r>
            <a:r>
              <a:rPr lang="en-US" dirty="0"/>
              <a:t> </a:t>
            </a:r>
            <a:r>
              <a:rPr lang="en-US" dirty="0" err="1"/>
              <a:t>semináře</a:t>
            </a:r>
            <a:r>
              <a:rPr lang="en-US" dirty="0"/>
              <a:t> a </a:t>
            </a:r>
            <a:r>
              <a:rPr lang="en-US" dirty="0" err="1" smtClean="0"/>
              <a:t>workshopy</a:t>
            </a:r>
            <a:endParaRPr lang="cs-CZ" dirty="0" smtClean="0"/>
          </a:p>
          <a:p>
            <a:pPr marL="457200" indent="-457200">
              <a:buFont typeface="Wingdings" pitchFamily="2" charset="2"/>
              <a:buChar char="Ø"/>
            </a:pPr>
            <a:endParaRPr lang="cs-CZ" b="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/>
              <a:t>03 Rozvoj dalšího </a:t>
            </a:r>
            <a:r>
              <a:rPr lang="cs-CZ" b="0" dirty="0" smtClean="0"/>
              <a:t>vzdělávání</a:t>
            </a:r>
          </a:p>
          <a:p>
            <a:pPr marL="457200" indent="-457200">
              <a:buFont typeface="Wingdings" pitchFamily="2" charset="2"/>
              <a:buChar char="Ø"/>
            </a:pPr>
            <a:endParaRPr lang="cs-CZ" b="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cs-CZ" b="0" dirty="0"/>
              <a:t>04 Podpora společných </a:t>
            </a:r>
            <a:r>
              <a:rPr lang="cs-CZ" b="0" dirty="0" smtClean="0"/>
              <a:t>projektů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56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706437"/>
          </a:xfrm>
        </p:spPr>
        <p:txBody>
          <a:bodyPr/>
          <a:lstStyle/>
          <a:p>
            <a:pPr marL="457200" indent="-457200"/>
            <a:r>
              <a:rPr lang="en-US" dirty="0" err="1" smtClean="0"/>
              <a:t>Interaktivní</a:t>
            </a:r>
            <a:r>
              <a:rPr lang="en-US" dirty="0" smtClean="0"/>
              <a:t> </a:t>
            </a:r>
            <a:r>
              <a:rPr lang="en-US" dirty="0" err="1"/>
              <a:t>semináře</a:t>
            </a:r>
            <a:r>
              <a:rPr lang="en-US" dirty="0"/>
              <a:t> a </a:t>
            </a:r>
            <a:r>
              <a:rPr lang="cs-CZ" dirty="0" smtClean="0"/>
              <a:t>WS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cs-CZ" b="0" dirty="0" smtClean="0"/>
              <a:t>13 akcí </a:t>
            </a:r>
            <a:r>
              <a:rPr lang="cs-CZ" b="0" dirty="0"/>
              <a:t>v </a:t>
            </a:r>
            <a:r>
              <a:rPr lang="cs-CZ" b="0" dirty="0" smtClean="0"/>
              <a:t>MZK, 641 účastníků</a:t>
            </a:r>
            <a:r>
              <a:rPr lang="cs-CZ" b="0" dirty="0"/>
              <a:t/>
            </a:r>
            <a:br>
              <a:rPr lang="cs-CZ" b="0" dirty="0"/>
            </a:b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sz="2400" b="0" dirty="0" smtClean="0"/>
              <a:t>Personální </a:t>
            </a:r>
            <a:r>
              <a:rPr lang="cs-CZ" sz="2400" b="0" dirty="0"/>
              <a:t>a korporativní </a:t>
            </a:r>
            <a:r>
              <a:rPr lang="cs-CZ" sz="2400" b="0" dirty="0" smtClean="0"/>
              <a:t>autority</a:t>
            </a:r>
            <a:r>
              <a:rPr lang="cs-CZ" sz="2400" b="0" dirty="0"/>
              <a:t/>
            </a:r>
            <a:br>
              <a:rPr lang="cs-CZ" sz="2400" b="0" dirty="0"/>
            </a:br>
            <a:r>
              <a:rPr lang="cs-CZ" sz="2400" b="0" dirty="0" smtClean="0"/>
              <a:t>Rozdílová </a:t>
            </a:r>
            <a:r>
              <a:rPr lang="cs-CZ" sz="2400" b="0" dirty="0"/>
              <a:t>školení AACR2 x RDA</a:t>
            </a:r>
            <a:br>
              <a:rPr lang="cs-CZ" sz="2400" b="0" dirty="0"/>
            </a:br>
            <a:r>
              <a:rPr lang="cs-CZ" sz="2400" b="0" dirty="0"/>
              <a:t>E-knihy a jejich půjčování v knihovnách</a:t>
            </a:r>
            <a:br>
              <a:rPr lang="cs-CZ" sz="2400" b="0" dirty="0"/>
            </a:br>
            <a:r>
              <a:rPr lang="cs-CZ" sz="2400" b="0" dirty="0"/>
              <a:t>Knihovnická komunikace</a:t>
            </a:r>
            <a:br>
              <a:rPr lang="cs-CZ" sz="2400" b="0" dirty="0"/>
            </a:br>
            <a:r>
              <a:rPr lang="cs-CZ" sz="2400" b="0" dirty="0"/>
              <a:t>Jak vést lekce IV v knihovnách</a:t>
            </a:r>
            <a:br>
              <a:rPr lang="cs-CZ" sz="2400" b="0" dirty="0"/>
            </a:br>
            <a:r>
              <a:rPr lang="cs-CZ" sz="2400" b="0" dirty="0" smtClean="0"/>
              <a:t>Seminář </a:t>
            </a:r>
            <a:r>
              <a:rPr lang="cs-CZ" sz="2400" b="0" dirty="0"/>
              <a:t>britské </a:t>
            </a:r>
            <a:r>
              <a:rPr lang="cs-CZ" sz="2400" b="0" dirty="0" smtClean="0"/>
              <a:t>literatury</a:t>
            </a:r>
            <a:r>
              <a:rPr lang="cs-CZ" sz="2400" b="0" dirty="0"/>
              <a:t/>
            </a:r>
            <a:br>
              <a:rPr lang="cs-CZ" sz="2400" b="0" dirty="0"/>
            </a:br>
            <a:r>
              <a:rPr lang="cs-CZ" sz="2400" b="0" dirty="0"/>
              <a:t>Využití myšlenkových map v knihovnické praxi</a:t>
            </a:r>
            <a:br>
              <a:rPr lang="cs-CZ" sz="2400" b="0" dirty="0"/>
            </a:br>
            <a:r>
              <a:rPr lang="cs-CZ" sz="2400" b="0" dirty="0"/>
              <a:t>Trénování paměti v knihovnách </a:t>
            </a:r>
            <a:r>
              <a:rPr lang="cs-CZ" sz="2400" b="0" dirty="0" smtClean="0"/>
              <a:t>– jak </a:t>
            </a:r>
            <a:r>
              <a:rPr lang="cs-CZ" sz="2400" b="0" dirty="0"/>
              <a:t>a proč</a:t>
            </a:r>
            <a:r>
              <a:rPr lang="cs-CZ" sz="2400" b="0" dirty="0" smtClean="0"/>
              <a:t>?</a:t>
            </a:r>
            <a:r>
              <a:rPr lang="cs-CZ" sz="2400" b="0" dirty="0"/>
              <a:t/>
            </a:r>
            <a:br>
              <a:rPr lang="cs-CZ" sz="2400" b="0" dirty="0"/>
            </a:br>
            <a:r>
              <a:rPr lang="cs-CZ" sz="2400" b="0" dirty="0"/>
              <a:t>Tvorba </a:t>
            </a:r>
            <a:r>
              <a:rPr lang="cs-CZ" sz="2400" b="0" dirty="0" smtClean="0"/>
              <a:t>letáku </a:t>
            </a:r>
            <a:r>
              <a:rPr lang="cs-CZ" sz="2400" b="0" dirty="0"/>
              <a:t>pro propagaci knihovny</a:t>
            </a:r>
            <a:br>
              <a:rPr lang="cs-CZ" sz="2400" b="0" dirty="0"/>
            </a:br>
            <a:r>
              <a:rPr lang="cs-CZ" sz="2400" b="0" dirty="0"/>
              <a:t>Správa webových stránek knihovny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1023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706437"/>
          </a:xfrm>
        </p:spPr>
        <p:txBody>
          <a:bodyPr/>
          <a:lstStyle/>
          <a:p>
            <a:pPr marL="457200" indent="-457200"/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dirty="0"/>
          </a:p>
        </p:txBody>
      </p:sp>
      <p:pic>
        <p:nvPicPr>
          <p:cNvPr id="2050" name="Picture 2" descr="C:\Users\lidmila\Desktop\MZK\ERNIE\úkoly\Monitorovací zprávy\květen 2015\Knihovnická komunikace\Foto\P10506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3" y="3553271"/>
            <a:ext cx="3888433" cy="29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idmila\Desktop\MZK\ERNIE\úkoly\Monitorovací zprávy\květen 2015\Seminář britské literatury\Foto\P105064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706" y="3553271"/>
            <a:ext cx="3888434" cy="29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idmila\Desktop\MZK\ERNIE\úkoly\Monitorovací zprávy\Monitorovací zpráva č.5\AACR2 x RDA obecné\fotky\P105053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36" y="712440"/>
            <a:ext cx="3913156" cy="260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idmila\Desktop\MZK\ERNIE\úkoly\Monitorovací zprávy\Monitorovací zpráva č.4\Tvorba letáku\Foto\P105037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705" y="404663"/>
            <a:ext cx="3888433" cy="29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4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9313" y="4389438"/>
            <a:ext cx="4443412" cy="304800"/>
          </a:xfrm>
        </p:spPr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ablona_mzk_obecna">
  <a:themeElements>
    <a:clrScheme name="ppt_sablona_mzk_obecn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sablona_mzk_obecna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sablona_mzk_obecn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ppt_sablona_mzk_obecna</Template>
  <TotalTime>1079</TotalTime>
  <Words>84</Words>
  <Application>Microsoft Office PowerPoint</Application>
  <PresentationFormat>Předvádění na obrazovce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ppt_sablona_mzk_obecna</vt:lpstr>
      <vt:lpstr>Výchozí návrh</vt:lpstr>
      <vt:lpstr>Vlastní návrh</vt:lpstr>
      <vt:lpstr>Projekt ERNIE Moravská zemská knihovna</vt:lpstr>
      <vt:lpstr>Základní informace</vt:lpstr>
      <vt:lpstr>Klíčové aktivity MZK</vt:lpstr>
      <vt:lpstr>Interaktivní semináře a WS</vt:lpstr>
      <vt:lpstr>Prezentace aplikace PowerPoint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Lidmila</dc:creator>
  <cp:lastModifiedBy>Jan Lidmila</cp:lastModifiedBy>
  <cp:revision>73</cp:revision>
  <dcterms:created xsi:type="dcterms:W3CDTF">2013-05-28T09:08:29Z</dcterms:created>
  <dcterms:modified xsi:type="dcterms:W3CDTF">2015-06-12T06:47:03Z</dcterms:modified>
</cp:coreProperties>
</file>