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729" r:id="rId2"/>
    <p:sldId id="734" r:id="rId3"/>
    <p:sldId id="764" r:id="rId4"/>
    <p:sldId id="765" r:id="rId5"/>
    <p:sldId id="766" r:id="rId6"/>
    <p:sldId id="763" r:id="rId7"/>
    <p:sldId id="767" r:id="rId8"/>
    <p:sldId id="769" r:id="rId9"/>
    <p:sldId id="772" r:id="rId10"/>
    <p:sldId id="771" r:id="rId11"/>
    <p:sldId id="779" r:id="rId12"/>
    <p:sldId id="773" r:id="rId13"/>
    <p:sldId id="774" r:id="rId14"/>
    <p:sldId id="775" r:id="rId15"/>
    <p:sldId id="778" r:id="rId16"/>
    <p:sldId id="748" r:id="rId17"/>
    <p:sldId id="751" r:id="rId18"/>
    <p:sldId id="750" r:id="rId19"/>
    <p:sldId id="755" r:id="rId20"/>
    <p:sldId id="752" r:id="rId21"/>
    <p:sldId id="756" r:id="rId22"/>
    <p:sldId id="757" r:id="rId23"/>
    <p:sldId id="759" r:id="rId24"/>
    <p:sldId id="758" r:id="rId25"/>
    <p:sldId id="760" r:id="rId26"/>
    <p:sldId id="770" r:id="rId27"/>
    <p:sldId id="73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 autoAdjust="0"/>
    <p:restoredTop sz="94706" autoAdjust="0"/>
  </p:normalViewPr>
  <p:slideViewPr>
    <p:cSldViewPr>
      <p:cViewPr varScale="1">
        <p:scale>
          <a:sx n="83" d="100"/>
          <a:sy n="83" d="100"/>
        </p:scale>
        <p:origin x="112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09E8B-9CDE-4B5D-BA83-36EE6B2ABB82}" type="datetimeFigureOut">
              <a:rPr lang="cs-CZ" smtClean="0"/>
              <a:t>6.4.2017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F0A25-B345-441D-BB88-5BDE7D4C8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90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213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798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37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487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88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267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607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645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55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44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20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890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49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02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137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297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425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37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cs-CZ" dirty="0"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-CZ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Předělat ...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51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80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172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A25-B345-441D-BB88-5BDE7D4C839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8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04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/>
              <a:t>printscreen inspirace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b="1" smtClean="0">
                <a:solidFill>
                  <a:srgbClr val="E5004B"/>
                </a:solidFill>
              </a:rPr>
              <a:t>16.2.2017</a:t>
            </a:r>
            <a:endParaRPr lang="cs-CZ" b="1" dirty="0">
              <a:solidFill>
                <a:srgbClr val="E5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9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b="1" smtClean="0">
                <a:solidFill>
                  <a:srgbClr val="E5004B"/>
                </a:solidFill>
              </a:rPr>
              <a:t>16.2.2017</a:t>
            </a:r>
            <a:endParaRPr lang="cs-CZ" b="1" dirty="0">
              <a:solidFill>
                <a:srgbClr val="E5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5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b="1" smtClean="0">
                <a:solidFill>
                  <a:srgbClr val="E5004B"/>
                </a:solidFill>
              </a:rPr>
              <a:t>16.2.2017</a:t>
            </a:r>
            <a:endParaRPr lang="cs-CZ" b="1" dirty="0">
              <a:solidFill>
                <a:srgbClr val="E5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3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b="1" smtClean="0">
                <a:solidFill>
                  <a:srgbClr val="E5004B"/>
                </a:solidFill>
              </a:rPr>
              <a:t>16.2.2017</a:t>
            </a:r>
            <a:endParaRPr lang="cs-CZ" b="1" dirty="0">
              <a:solidFill>
                <a:srgbClr val="E5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7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b="1" smtClean="0">
                <a:solidFill>
                  <a:srgbClr val="E5004B"/>
                </a:solidFill>
              </a:rPr>
              <a:t>16.2.2017</a:t>
            </a:r>
            <a:endParaRPr lang="cs-CZ" b="1" dirty="0">
              <a:solidFill>
                <a:srgbClr val="E5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6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b="1" smtClean="0">
                <a:solidFill>
                  <a:srgbClr val="E5004B"/>
                </a:solidFill>
              </a:rPr>
              <a:t>16.2.2017</a:t>
            </a:r>
            <a:endParaRPr lang="cs-CZ" b="1" dirty="0">
              <a:solidFill>
                <a:srgbClr val="E5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3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899592" y="6356350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b="1" smtClean="0">
                <a:solidFill>
                  <a:srgbClr val="E5004B"/>
                </a:solidFill>
              </a:rPr>
              <a:t>16.2.2017</a:t>
            </a:r>
            <a:endParaRPr lang="cs-CZ" b="1" dirty="0">
              <a:solidFill>
                <a:srgbClr val="E5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7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b="1" smtClean="0">
                <a:solidFill>
                  <a:srgbClr val="E5004B"/>
                </a:solidFill>
              </a:rPr>
              <a:t>16.2.2017</a:t>
            </a:r>
            <a:endParaRPr lang="cs-CZ" b="1" dirty="0">
              <a:solidFill>
                <a:srgbClr val="E5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7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b="1" smtClean="0">
                <a:solidFill>
                  <a:srgbClr val="E5004B"/>
                </a:solidFill>
              </a:rPr>
              <a:t>16.2.2017</a:t>
            </a:r>
            <a:endParaRPr lang="cs-CZ" b="1" dirty="0">
              <a:solidFill>
                <a:srgbClr val="E5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1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b="1" smtClean="0">
                <a:solidFill>
                  <a:srgbClr val="E5004B"/>
                </a:solidFill>
              </a:rPr>
              <a:t>16.2.2017</a:t>
            </a:r>
            <a:endParaRPr lang="cs-CZ" b="1" dirty="0">
              <a:solidFill>
                <a:srgbClr val="E5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3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b="1" smtClean="0">
                <a:solidFill>
                  <a:srgbClr val="E5004B"/>
                </a:solidFill>
              </a:rPr>
              <a:t>16.2.2017</a:t>
            </a:r>
            <a:endParaRPr lang="cs-CZ" b="1" dirty="0">
              <a:solidFill>
                <a:srgbClr val="E5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8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lh3.googleusercontent.com/ut3ZmPbe7-YO2vFkF3ECFzoL0U2zN0tnEfQmY_RfbkBHsfmx2N8UjC26GE-4ivdhM9g-MZwF58iDW0dM2YIKls2s0ihRPQIzSiKdI2LG6-c8s20tBu3W84uUEGxGdDR5Jy1pENj4t5I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02" y="0"/>
            <a:ext cx="7190581" cy="68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b="1" smtClean="0">
                <a:solidFill>
                  <a:srgbClr val="E5004B"/>
                </a:solidFill>
              </a:rPr>
              <a:t>16.2.2017</a:t>
            </a:r>
            <a:endParaRPr lang="cs-CZ" b="1" dirty="0">
              <a:solidFill>
                <a:srgbClr val="E5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3.jpe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ihovny.cz/Portal/Page/jak-se-zapoji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3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344816" cy="1872208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</a:rPr>
              <a:t>Současný stav a plány </a:t>
            </a:r>
            <a:r>
              <a:rPr lang="cs-CZ" sz="3200" b="1" dirty="0">
                <a:solidFill>
                  <a:schemeClr val="bg1"/>
                </a:solidFill>
              </a:rPr>
              <a:t>rok 2017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16835"/>
            <a:ext cx="6400800" cy="1368152"/>
          </a:xfrm>
        </p:spPr>
        <p:txBody>
          <a:bodyPr>
            <a:normAutofit/>
          </a:bodyPr>
          <a:lstStyle/>
          <a:p>
            <a:endParaRPr lang="cs-CZ" sz="2600" b="1" dirty="0">
              <a:solidFill>
                <a:schemeClr val="tx1"/>
              </a:solidFill>
            </a:endParaRPr>
          </a:p>
          <a:p>
            <a:r>
              <a:rPr lang="cs-CZ" sz="2600" b="1" dirty="0">
                <a:solidFill>
                  <a:schemeClr val="tx1"/>
                </a:solidFill>
              </a:rPr>
              <a:t>Ing. Petr Žabička, </a:t>
            </a:r>
            <a:r>
              <a:rPr lang="cs-CZ" sz="2600" b="1" dirty="0" smtClean="0">
                <a:solidFill>
                  <a:schemeClr val="tx1"/>
                </a:solidFill>
              </a:rPr>
              <a:t>MZK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6001512" cy="1959864"/>
          </a:xfrm>
          <a:prstGeom prst="rect">
            <a:avLst/>
          </a:prstGeom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899592" y="6356350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b="1" smtClean="0">
                <a:solidFill>
                  <a:srgbClr val="E5004B"/>
                </a:solidFill>
              </a:rPr>
              <a:t>16.2.2017</a:t>
            </a:r>
            <a:endParaRPr lang="cs-CZ" b="1" dirty="0">
              <a:solidFill>
                <a:srgbClr val="E5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1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022" y="1627325"/>
            <a:ext cx="3390900" cy="5892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 smtClean="0">
                <a:solidFill>
                  <a:schemeClr val="lt1"/>
                </a:solidFill>
              </a:rPr>
              <a:t>Inspirace</a:t>
            </a:r>
            <a:endParaRPr lang="cs-CZ" sz="3000" b="1" dirty="0"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5869" y="2061761"/>
            <a:ext cx="3467100" cy="53213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318" y="2404157"/>
            <a:ext cx="3492500" cy="54229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625" y="1849575"/>
            <a:ext cx="3416300" cy="54483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48" y="3036276"/>
            <a:ext cx="3365500" cy="5435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045" y="3854036"/>
            <a:ext cx="3378200" cy="5334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527" y="5585507"/>
            <a:ext cx="3492500" cy="54229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8078" y="3310632"/>
            <a:ext cx="3390900" cy="58293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4180" y="3717032"/>
            <a:ext cx="3188167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2370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86409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Nově zapojené knihovny a zdroje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Knihovny:</a:t>
            </a:r>
          </a:p>
          <a:p>
            <a:r>
              <a:rPr lang="cs-CZ" sz="2400" b="1" dirty="0" smtClean="0"/>
              <a:t>Ústí nad Orlicí</a:t>
            </a:r>
          </a:p>
          <a:p>
            <a:r>
              <a:rPr lang="cs-CZ" sz="2400" b="1" dirty="0" smtClean="0"/>
              <a:t>Kladno</a:t>
            </a:r>
          </a:p>
          <a:p>
            <a:r>
              <a:rPr lang="cs-CZ" sz="2400" b="1" dirty="0" smtClean="0"/>
              <a:t>připravuje se Přerov</a:t>
            </a:r>
          </a:p>
          <a:p>
            <a:r>
              <a:rPr lang="cs-CZ" sz="2400" b="1" dirty="0" smtClean="0"/>
              <a:t>intenzivně testujeme </a:t>
            </a:r>
            <a:r>
              <a:rPr lang="cs-CZ" sz="2400" b="1" dirty="0" err="1" smtClean="0"/>
              <a:t>Tritius</a:t>
            </a:r>
            <a:endParaRPr lang="cs-CZ" sz="2400" b="1" dirty="0"/>
          </a:p>
          <a:p>
            <a:pPr marL="0" indent="0">
              <a:buNone/>
            </a:pPr>
            <a:r>
              <a:rPr lang="cs-CZ" sz="2400" b="1" dirty="0" smtClean="0"/>
              <a:t>Zdroje</a:t>
            </a:r>
          </a:p>
          <a:p>
            <a:r>
              <a:rPr lang="cs-CZ" sz="2400" b="1" dirty="0" smtClean="0"/>
              <a:t>patenty</a:t>
            </a:r>
          </a:p>
          <a:p>
            <a:r>
              <a:rPr lang="cs-CZ" sz="2400" b="1" dirty="0" smtClean="0"/>
              <a:t>zákony </a:t>
            </a:r>
          </a:p>
          <a:p>
            <a:r>
              <a:rPr lang="cs-CZ" sz="2400" b="1" dirty="0" smtClean="0"/>
              <a:t>Různé bibliografické databáze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0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86409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Strojové učení (VUT v Brně)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176464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Věcný popis u plných textů dokumentů</a:t>
            </a:r>
          </a:p>
          <a:p>
            <a:pPr lvl="1"/>
            <a:r>
              <a:rPr lang="cs-CZ" sz="2000" b="1" dirty="0" smtClean="0"/>
              <a:t>Využito fulltextů z Krameria MZK (monografie v češtině, vydané od 1900)</a:t>
            </a:r>
          </a:p>
          <a:p>
            <a:pPr lvl="1"/>
            <a:r>
              <a:rPr lang="cs-CZ" sz="2000" b="1" dirty="0" smtClean="0"/>
              <a:t>118 tis. svazků, 8,5 mld. slov</a:t>
            </a:r>
          </a:p>
          <a:p>
            <a:r>
              <a:rPr lang="cs-CZ" sz="2400" b="1" dirty="0" smtClean="0"/>
              <a:t>Část zpracovaná včetně věcného popisu, část nikoli</a:t>
            </a:r>
          </a:p>
          <a:p>
            <a:pPr lvl="0"/>
            <a:r>
              <a:rPr lang="en" sz="2400" b="1" dirty="0" err="1" smtClean="0">
                <a:solidFill>
                  <a:srgbClr val="FF0000"/>
                </a:solidFill>
              </a:rPr>
              <a:t>Rozděl</a:t>
            </a:r>
            <a:r>
              <a:rPr lang="cs-CZ" sz="2400" b="1" dirty="0" err="1" smtClean="0">
                <a:solidFill>
                  <a:srgbClr val="FF0000"/>
                </a:solidFill>
              </a:rPr>
              <a:t>ení</a:t>
            </a:r>
            <a:r>
              <a:rPr lang="en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/>
              <a:t>dokumentů</a:t>
            </a:r>
            <a:r>
              <a:rPr lang="en" sz="2400" b="1" dirty="0" smtClean="0"/>
              <a:t>, </a:t>
            </a:r>
            <a:r>
              <a:rPr lang="cs-CZ" sz="2400" b="1" dirty="0" smtClean="0"/>
              <a:t>k</a:t>
            </a:r>
            <a:r>
              <a:rPr lang="en" sz="2400" b="1" dirty="0" smtClean="0"/>
              <a:t> </a:t>
            </a:r>
            <a:r>
              <a:rPr lang="en" sz="2400" b="1" dirty="0" err="1" smtClean="0"/>
              <a:t>ni</a:t>
            </a:r>
            <a:r>
              <a:rPr lang="cs-CZ" sz="2400" b="1" dirty="0" smtClean="0"/>
              <a:t>m</a:t>
            </a:r>
            <a:r>
              <a:rPr lang="en" sz="2400" b="1" dirty="0" err="1" smtClean="0"/>
              <a:t>ž</a:t>
            </a:r>
            <a:r>
              <a:rPr lang="en" sz="2400" b="1" dirty="0" smtClean="0"/>
              <a:t> </a:t>
            </a:r>
            <a:r>
              <a:rPr lang="en" sz="2400" b="1" dirty="0" err="1"/>
              <a:t>jsou</a:t>
            </a:r>
            <a:r>
              <a:rPr lang="en" sz="2400" b="1" dirty="0"/>
              <a:t> </a:t>
            </a:r>
            <a:r>
              <a:rPr lang="en" sz="2400" b="1" dirty="0" err="1"/>
              <a:t>údaje</a:t>
            </a:r>
            <a:r>
              <a:rPr lang="en" sz="2400" b="1" dirty="0"/>
              <a:t> o </a:t>
            </a:r>
            <a:r>
              <a:rPr lang="en" sz="2400" b="1" dirty="0" err="1">
                <a:solidFill>
                  <a:srgbClr val="FF0000"/>
                </a:solidFill>
              </a:rPr>
              <a:t>správné</a:t>
            </a:r>
            <a:r>
              <a:rPr lang="en" sz="2400" b="1" dirty="0"/>
              <a:t> </a:t>
            </a:r>
            <a:r>
              <a:rPr lang="en" sz="2400" b="1" dirty="0" err="1"/>
              <a:t>klasifikaci</a:t>
            </a:r>
            <a:r>
              <a:rPr lang="en" sz="2400" b="1" dirty="0"/>
              <a:t> </a:t>
            </a:r>
            <a:r>
              <a:rPr lang="cs-CZ" sz="2400" b="1" dirty="0" smtClean="0"/>
              <a:t>k dispozici</a:t>
            </a:r>
            <a:r>
              <a:rPr lang="en" sz="2400" b="1" dirty="0" smtClean="0"/>
              <a:t>, </a:t>
            </a:r>
            <a:r>
              <a:rPr lang="en" sz="2400" b="1" dirty="0" err="1"/>
              <a:t>na</a:t>
            </a:r>
            <a:r>
              <a:rPr lang="en" sz="2400" b="1" dirty="0"/>
              <a:t> </a:t>
            </a:r>
            <a:r>
              <a:rPr lang="en" sz="2400" b="1" dirty="0" err="1">
                <a:solidFill>
                  <a:srgbClr val="FF0000"/>
                </a:solidFill>
              </a:rPr>
              <a:t>trénovací</a:t>
            </a:r>
            <a:r>
              <a:rPr lang="en" sz="2400" b="1" dirty="0">
                <a:solidFill>
                  <a:srgbClr val="FF0000"/>
                </a:solidFill>
              </a:rPr>
              <a:t> </a:t>
            </a:r>
            <a:r>
              <a:rPr lang="en" sz="2400" b="1" dirty="0"/>
              <a:t>a </a:t>
            </a:r>
            <a:r>
              <a:rPr lang="en" sz="2400" b="1" dirty="0" err="1">
                <a:solidFill>
                  <a:srgbClr val="FF0000"/>
                </a:solidFill>
              </a:rPr>
              <a:t>testovací</a:t>
            </a:r>
            <a:r>
              <a:rPr lang="en" sz="2400" b="1" dirty="0">
                <a:solidFill>
                  <a:srgbClr val="FF0000"/>
                </a:solidFill>
              </a:rPr>
              <a:t> </a:t>
            </a:r>
            <a:r>
              <a:rPr lang="en" sz="2400" b="1" dirty="0" err="1"/>
              <a:t>množinu</a:t>
            </a:r>
            <a:r>
              <a:rPr lang="en" sz="2400" b="1" dirty="0"/>
              <a:t>, </a:t>
            </a:r>
            <a:r>
              <a:rPr lang="en" sz="2400" b="1" dirty="0" err="1"/>
              <a:t>trénovat</a:t>
            </a:r>
            <a:r>
              <a:rPr lang="en" sz="2400" b="1" dirty="0"/>
              <a:t> </a:t>
            </a:r>
            <a:r>
              <a:rPr lang="en" sz="2400" b="1" dirty="0" err="1"/>
              <a:t>výhradně</a:t>
            </a:r>
            <a:r>
              <a:rPr lang="en" sz="2400" b="1" dirty="0"/>
              <a:t> </a:t>
            </a:r>
            <a:r>
              <a:rPr lang="en" sz="2400" b="1" dirty="0" err="1"/>
              <a:t>na</a:t>
            </a:r>
            <a:r>
              <a:rPr lang="en" sz="2400" b="1" dirty="0"/>
              <a:t> </a:t>
            </a:r>
            <a:r>
              <a:rPr lang="en" sz="2400" b="1" dirty="0" err="1"/>
              <a:t>první</a:t>
            </a:r>
            <a:r>
              <a:rPr lang="en" sz="2400" b="1" dirty="0"/>
              <a:t> a </a:t>
            </a:r>
            <a:r>
              <a:rPr lang="en" sz="2400" b="1" dirty="0" err="1"/>
              <a:t>vyhodnocovat</a:t>
            </a:r>
            <a:r>
              <a:rPr lang="en" sz="2400" b="1" dirty="0"/>
              <a:t> </a:t>
            </a:r>
            <a:r>
              <a:rPr lang="en" sz="2400" b="1" dirty="0" err="1"/>
              <a:t>na</a:t>
            </a:r>
            <a:r>
              <a:rPr lang="en" sz="2400" b="1" dirty="0"/>
              <a:t> </a:t>
            </a:r>
            <a:r>
              <a:rPr lang="en" sz="2400" b="1" dirty="0" err="1" smtClean="0"/>
              <a:t>druhé</a:t>
            </a:r>
            <a:endParaRPr lang="cs-CZ" sz="2400" b="1" dirty="0" smtClean="0"/>
          </a:p>
          <a:p>
            <a:r>
              <a:rPr lang="cs-CZ" sz="2400" b="1" dirty="0" smtClean="0"/>
              <a:t>Rozdělení na „uměleckou“ a odbornou literaturu</a:t>
            </a:r>
          </a:p>
          <a:p>
            <a:pPr lvl="1"/>
            <a:r>
              <a:rPr lang="cs-CZ" sz="2000" b="1" dirty="0" smtClean="0"/>
              <a:t>Problém: čítanky</a:t>
            </a:r>
          </a:p>
          <a:p>
            <a:r>
              <a:rPr lang="cs-CZ" sz="2400" b="1" dirty="0" smtClean="0"/>
              <a:t>Přiřazování kategorií konspektu</a:t>
            </a:r>
          </a:p>
          <a:p>
            <a:endParaRPr lang="cs-CZ" sz="24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6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86409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Strojová klasifikace dle konspektu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176464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Nerovnoměrné rozdělení v kategoriích: česká próza – 5000 svazků, 48 kategorií žádný svazek</a:t>
            </a:r>
          </a:p>
          <a:p>
            <a:pPr lvl="1"/>
            <a:r>
              <a:rPr lang="cs-CZ" sz="2000" b="1" dirty="0" smtClean="0"/>
              <a:t>Pokusíme se </a:t>
            </a:r>
            <a:r>
              <a:rPr lang="cs-CZ" sz="2000" b="1" dirty="0" err="1" smtClean="0"/>
              <a:t>doskenovat</a:t>
            </a:r>
            <a:r>
              <a:rPr lang="cs-CZ" sz="2000" b="1" dirty="0" smtClean="0"/>
              <a:t> ke každé kategorii alespoň několik svazků</a:t>
            </a:r>
          </a:p>
          <a:p>
            <a:r>
              <a:rPr lang="cs-CZ" sz="2400" b="1" dirty="0" smtClean="0"/>
              <a:t>Nejpřesněji určované:</a:t>
            </a:r>
          </a:p>
          <a:p>
            <a:pPr lvl="1" fontAlgn="ctr"/>
            <a:r>
              <a:rPr lang="cs-CZ" sz="2000" dirty="0"/>
              <a:t>Kuchařství. Potraviny. Vařená jídla</a:t>
            </a:r>
          </a:p>
          <a:p>
            <a:pPr lvl="1" fontAlgn="ctr"/>
            <a:r>
              <a:rPr lang="cs-CZ" sz="2000" dirty="0"/>
              <a:t>Stomatologie</a:t>
            </a:r>
          </a:p>
          <a:p>
            <a:pPr lvl="1" fontAlgn="ctr"/>
            <a:r>
              <a:rPr lang="cs-CZ" sz="2000" dirty="0"/>
              <a:t>Poštovní služby a správa</a:t>
            </a:r>
          </a:p>
          <a:p>
            <a:pPr lvl="1" fontAlgn="ctr"/>
            <a:r>
              <a:rPr lang="cs-CZ" sz="2000" dirty="0"/>
              <a:t>Chov zvířat. Živočišná výroba</a:t>
            </a:r>
          </a:p>
          <a:p>
            <a:pPr lvl="1" fontAlgn="ctr"/>
            <a:r>
              <a:rPr lang="cs-CZ" sz="2000" dirty="0"/>
              <a:t>Účetnictví</a:t>
            </a:r>
          </a:p>
          <a:p>
            <a:pPr lvl="1" fontAlgn="ctr"/>
            <a:r>
              <a:rPr lang="cs-CZ" sz="2000" dirty="0"/>
              <a:t>Myslivost</a:t>
            </a:r>
          </a:p>
          <a:p>
            <a:endParaRPr lang="cs-CZ" sz="24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0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86409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Strojová klasifikace dle konspektu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692" y="2049838"/>
            <a:ext cx="8640960" cy="659082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Nejčastější záměny: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  <p:graphicFrame>
        <p:nvGraphicFramePr>
          <p:cNvPr id="6" name="Shape 349"/>
          <p:cNvGraphicFramePr/>
          <p:nvPr>
            <p:extLst>
              <p:ext uri="{D42A27DB-BD31-4B8C-83A1-F6EECF244321}">
                <p14:modId xmlns:p14="http://schemas.microsoft.com/office/powerpoint/2010/main" val="758125302"/>
              </p:ext>
            </p:extLst>
          </p:nvPr>
        </p:nvGraphicFramePr>
        <p:xfrm>
          <a:off x="158283" y="2916656"/>
          <a:ext cx="8662189" cy="348822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724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093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 err="1"/>
                        <a:t>Kategorie</a:t>
                      </a:r>
                      <a:r>
                        <a:rPr lang="en" sz="1800" b="1" dirty="0"/>
                        <a:t> </a:t>
                      </a:r>
                      <a:r>
                        <a:rPr lang="en" sz="1800" b="1" dirty="0" err="1"/>
                        <a:t>podle</a:t>
                      </a:r>
                      <a:r>
                        <a:rPr lang="en" sz="1800" b="1" dirty="0"/>
                        <a:t> </a:t>
                      </a:r>
                      <a:r>
                        <a:rPr lang="en" sz="1800" b="1" dirty="0" err="1"/>
                        <a:t>bibliografického</a:t>
                      </a:r>
                      <a:r>
                        <a:rPr lang="en" sz="1800" b="1" dirty="0"/>
                        <a:t> </a:t>
                      </a:r>
                      <a:r>
                        <a:rPr lang="en" sz="1800" b="1" dirty="0" err="1"/>
                        <a:t>záznamu</a:t>
                      </a:r>
                      <a:endParaRPr lang="en" sz="1800" b="1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 err="1"/>
                        <a:t>Kategorie</a:t>
                      </a:r>
                      <a:r>
                        <a:rPr lang="en" sz="1800" b="1" dirty="0"/>
                        <a:t> </a:t>
                      </a:r>
                      <a:r>
                        <a:rPr lang="en" sz="1800" b="1" dirty="0" err="1"/>
                        <a:t>podle</a:t>
                      </a:r>
                      <a:r>
                        <a:rPr lang="en" sz="1800" b="1" dirty="0"/>
                        <a:t> </a:t>
                      </a:r>
                      <a:r>
                        <a:rPr lang="en" sz="1800" b="1" dirty="0" err="1"/>
                        <a:t>klasifikátoru</a:t>
                      </a:r>
                      <a:endParaRPr lang="en" sz="1800" b="1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93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 err="1"/>
                        <a:t>Dějiny</a:t>
                      </a:r>
                      <a:r>
                        <a:rPr lang="en" sz="1800" dirty="0"/>
                        <a:t> </a:t>
                      </a:r>
                      <a:r>
                        <a:rPr lang="en" sz="1800" dirty="0" err="1"/>
                        <a:t>zemí</a:t>
                      </a:r>
                      <a:r>
                        <a:rPr lang="en" sz="1800" dirty="0"/>
                        <a:t> </a:t>
                      </a:r>
                      <a:r>
                        <a:rPr lang="en" sz="1800" dirty="0" err="1"/>
                        <a:t>střední</a:t>
                      </a:r>
                      <a:r>
                        <a:rPr lang="en" sz="1800" dirty="0"/>
                        <a:t> </a:t>
                      </a:r>
                      <a:r>
                        <a:rPr lang="en" sz="1800" dirty="0" err="1"/>
                        <a:t>Evropy</a:t>
                      </a:r>
                      <a:endParaRPr lang="en" sz="1800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Dějiny Česka a Slovenska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093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 err="1"/>
                        <a:t>Malířství</a:t>
                      </a:r>
                      <a:endParaRPr lang="en" sz="1800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Výtvarné umění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093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 err="1"/>
                        <a:t>Řízení</a:t>
                      </a:r>
                      <a:r>
                        <a:rPr lang="en" sz="1800" dirty="0"/>
                        <a:t> a </a:t>
                      </a:r>
                      <a:r>
                        <a:rPr lang="en" sz="1800" dirty="0" err="1"/>
                        <a:t>správa</a:t>
                      </a:r>
                      <a:r>
                        <a:rPr lang="en" sz="1800" dirty="0"/>
                        <a:t> </a:t>
                      </a:r>
                      <a:r>
                        <a:rPr lang="en" sz="1800" dirty="0" err="1"/>
                        <a:t>podniku</a:t>
                      </a:r>
                      <a:endParaRPr lang="en" sz="1800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Management. Řízení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093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 err="1"/>
                        <a:t>Výtvarné</a:t>
                      </a:r>
                      <a:r>
                        <a:rPr lang="en" sz="1800" dirty="0"/>
                        <a:t> </a:t>
                      </a:r>
                      <a:r>
                        <a:rPr lang="en" sz="1800" dirty="0" err="1"/>
                        <a:t>umění</a:t>
                      </a:r>
                      <a:endParaRPr lang="en" sz="1800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 err="1"/>
                        <a:t>Malířství</a:t>
                      </a:r>
                      <a:endParaRPr lang="en" sz="1800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093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Umění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 err="1"/>
                        <a:t>Výtvarné</a:t>
                      </a:r>
                      <a:r>
                        <a:rPr lang="en" sz="1800" dirty="0"/>
                        <a:t> </a:t>
                      </a:r>
                      <a:r>
                        <a:rPr lang="en" sz="1800" dirty="0" err="1"/>
                        <a:t>umění</a:t>
                      </a:r>
                      <a:endParaRPr lang="en" sz="1800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093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 err="1"/>
                        <a:t>Biografie</a:t>
                      </a:r>
                      <a:endParaRPr lang="en" sz="1800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 err="1"/>
                        <a:t>Vnitropolitický</a:t>
                      </a:r>
                      <a:r>
                        <a:rPr lang="en" sz="1800" dirty="0"/>
                        <a:t> </a:t>
                      </a:r>
                      <a:r>
                        <a:rPr lang="en" sz="1800" dirty="0" err="1"/>
                        <a:t>vývoj</a:t>
                      </a:r>
                      <a:r>
                        <a:rPr lang="en" sz="1800" dirty="0"/>
                        <a:t>, </a:t>
                      </a:r>
                      <a:r>
                        <a:rPr lang="en" sz="1800" dirty="0" err="1"/>
                        <a:t>politický</a:t>
                      </a:r>
                      <a:r>
                        <a:rPr lang="en" sz="1800" dirty="0"/>
                        <a:t> </a:t>
                      </a:r>
                      <a:r>
                        <a:rPr lang="en" sz="1800" dirty="0" err="1"/>
                        <a:t>život</a:t>
                      </a:r>
                      <a:endParaRPr lang="en" sz="1800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48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86409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Využití strojové věcné klasifikace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176464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Obohacení záznamu (využití mj. pro fasety)</a:t>
            </a:r>
          </a:p>
          <a:p>
            <a:r>
              <a:rPr lang="cs-CZ" sz="2400" b="1" dirty="0" smtClean="0"/>
              <a:t>Při zobrazení uvést, že jde o strojově doplněný údaj</a:t>
            </a:r>
          </a:p>
          <a:p>
            <a:r>
              <a:rPr lang="cs-CZ" sz="2400" b="1" dirty="0" smtClean="0"/>
              <a:t>Pokusit se o doplnění do bibliografických záznamů bez plného textu</a:t>
            </a:r>
          </a:p>
          <a:p>
            <a:r>
              <a:rPr lang="cs-CZ" sz="2400" b="1" dirty="0" smtClean="0"/>
              <a:t>Nutno vytvořit nástroj pro zpětnou vazbu – korekce chyb</a:t>
            </a:r>
          </a:p>
          <a:p>
            <a:pPr lvl="1"/>
            <a:r>
              <a:rPr lang="cs-CZ" sz="2000" b="1" dirty="0" smtClean="0"/>
              <a:t>Bylo by možné i cestou doplnění správné kategorie konspektu do záznamu v některé z knihoven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0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19256" cy="1296144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Připravujeme </a:t>
            </a:r>
            <a:r>
              <a:rPr lang="cs-CZ" sz="3600" b="1" dirty="0">
                <a:solidFill>
                  <a:schemeClr val="bg1"/>
                </a:solidFill>
              </a:rPr>
              <a:t>pro rok 2017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9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86409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Záměr 2017 </a:t>
            </a:r>
            <a:r>
              <a:rPr lang="cs-CZ" sz="3200" b="1" dirty="0">
                <a:solidFill>
                  <a:schemeClr val="bg1"/>
                </a:solidFill>
              </a:rPr>
              <a:t>- souhrn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r>
              <a:rPr lang="cs-CZ" sz="2400" b="1" dirty="0"/>
              <a:t>Centrální index</a:t>
            </a:r>
          </a:p>
          <a:p>
            <a:r>
              <a:rPr lang="cs-CZ" sz="2400" b="1" dirty="0"/>
              <a:t>Služba ZÍSKEJ (integrace MVS a DDS)</a:t>
            </a:r>
          </a:p>
          <a:p>
            <a:r>
              <a:rPr lang="cs-CZ" sz="2400" b="1" dirty="0"/>
              <a:t>Zapojování dalších knihoven a zdrojů</a:t>
            </a:r>
          </a:p>
          <a:p>
            <a:r>
              <a:rPr lang="cs-CZ" sz="2400" b="1" dirty="0"/>
              <a:t>Přebírání </a:t>
            </a:r>
            <a:r>
              <a:rPr lang="cs-CZ" sz="2400" b="1" dirty="0" smtClean="0"/>
              <a:t>záznamů</a:t>
            </a:r>
          </a:p>
          <a:p>
            <a:r>
              <a:rPr lang="cs-CZ" sz="2400" b="1" dirty="0" smtClean="0"/>
              <a:t>Průběžné zlepšování portálu</a:t>
            </a: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0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122413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Zdroje – 2016</a:t>
            </a:r>
            <a:br>
              <a:rPr lang="cs-CZ" sz="3200" b="1" dirty="0">
                <a:solidFill>
                  <a:schemeClr val="bg1"/>
                </a:solidFill>
              </a:rPr>
            </a:br>
            <a:r>
              <a:rPr lang="cs-CZ" sz="2400" b="1" dirty="0">
                <a:solidFill>
                  <a:schemeClr val="bg1"/>
                </a:solidFill>
              </a:rPr>
              <a:t>Domácí zdroje – lokální index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611560" y="6381328"/>
            <a:ext cx="8064896" cy="340147"/>
          </a:xfrm>
        </p:spPr>
        <p:txBody>
          <a:bodyPr/>
          <a:lstStyle/>
          <a:p>
            <a:r>
              <a:rPr lang="pl-PL" b="1">
                <a:solidFill>
                  <a:srgbClr val="E5004B"/>
                </a:solidFill>
              </a:rPr>
              <a:t>Archivy, knihovny, muzea v digitálním světě, 1.12.2016</a:t>
            </a:r>
            <a:endParaRPr lang="cs-CZ" b="1" dirty="0">
              <a:solidFill>
                <a:srgbClr val="E5004B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12068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6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122413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Zdroje – 2017</a:t>
            </a:r>
            <a:br>
              <a:rPr lang="cs-CZ" sz="3200" b="1" dirty="0">
                <a:solidFill>
                  <a:schemeClr val="bg1"/>
                </a:solidFill>
              </a:rPr>
            </a:br>
            <a:r>
              <a:rPr lang="cs-CZ" sz="2000" b="1" dirty="0">
                <a:solidFill>
                  <a:schemeClr val="bg1"/>
                </a:solidFill>
              </a:rPr>
              <a:t>Domácí zdroje – lokální index + Zahraniční zdroje – centrální index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611560" y="6381328"/>
            <a:ext cx="8064896" cy="340147"/>
          </a:xfrm>
        </p:spPr>
        <p:txBody>
          <a:bodyPr/>
          <a:lstStyle/>
          <a:p>
            <a:r>
              <a:rPr lang="pl-PL" b="1">
                <a:solidFill>
                  <a:srgbClr val="E5004B"/>
                </a:solidFill>
              </a:rPr>
              <a:t>Archivy, knihovny, muzea v digitálním světě, 1.12.2016</a:t>
            </a:r>
            <a:endParaRPr lang="cs-CZ" b="1" dirty="0">
              <a:solidFill>
                <a:srgbClr val="E5004B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84" y="2132856"/>
            <a:ext cx="680424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19256" cy="1296144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Portál v kostce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58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4488" y="905998"/>
            <a:ext cx="8219256" cy="86409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Přístup do zahraničních zdrojů z jednoho místa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/>
              <a:t>3 skupiny knihoven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Specializované</a:t>
            </a:r>
            <a:r>
              <a:rPr lang="cs-CZ" sz="2400" b="1" dirty="0">
                <a:solidFill>
                  <a:srgbClr val="E5004B"/>
                </a:solidFill>
              </a:rPr>
              <a:t> knihovny s množstvím specifických zahraničních zdrojů </a:t>
            </a:r>
            <a:r>
              <a:rPr lang="cs-CZ" sz="2400" b="1" dirty="0"/>
              <a:t>(ústřední odborné + univerzitní knihovny): již mají vlastní CI + vlastní </a:t>
            </a:r>
            <a:r>
              <a:rPr lang="cs-CZ" sz="2400" b="1" dirty="0" err="1"/>
              <a:t>linkservery</a:t>
            </a:r>
            <a:endParaRPr lang="cs-CZ" sz="2400" b="1" dirty="0"/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Krajské a další </a:t>
            </a:r>
            <a:r>
              <a:rPr lang="cs-CZ" sz="2400" b="1" dirty="0">
                <a:solidFill>
                  <a:srgbClr val="E5004B"/>
                </a:solidFill>
              </a:rPr>
              <a:t>knihovny s obdobnými zahraničními zdroji </a:t>
            </a:r>
            <a:r>
              <a:rPr lang="cs-CZ" sz="2400" b="1" dirty="0"/>
              <a:t>(menší diference): společný CI Knihovny.cz, v roce 2017 využití </a:t>
            </a:r>
            <a:r>
              <a:rPr lang="cs-CZ" sz="2400" b="1" dirty="0" err="1"/>
              <a:t>linkserveru</a:t>
            </a:r>
            <a:r>
              <a:rPr lang="cs-CZ" sz="2400" b="1" dirty="0"/>
              <a:t> JIB + testování dalších možností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E5004B"/>
                </a:solidFill>
              </a:rPr>
              <a:t>Knihovny, které vlastní zahraniční zdroje nemají</a:t>
            </a:r>
            <a:r>
              <a:rPr lang="cs-CZ" sz="2400" b="1" dirty="0"/>
              <a:t>, mohou nabídnout svým uživatelům volné hledání přes Knihovny.cz a pro získání plných textů online registraci v knihovně, která má zakoupen přístup </a:t>
            </a:r>
          </a:p>
          <a:p>
            <a:pPr marL="457200" indent="-457200">
              <a:buFont typeface="+mj-lt"/>
              <a:buAutoNum type="arabicPeriod"/>
            </a:pP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39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611560" y="6381328"/>
            <a:ext cx="8064896" cy="340147"/>
          </a:xfrm>
        </p:spPr>
        <p:txBody>
          <a:bodyPr/>
          <a:lstStyle/>
          <a:p>
            <a:r>
              <a:rPr lang="pl-PL" b="1">
                <a:solidFill>
                  <a:srgbClr val="E5004B"/>
                </a:solidFill>
              </a:rPr>
              <a:t>Archivy, knihovny, muzea v digitálním světě, 1.12.2016</a:t>
            </a:r>
            <a:endParaRPr lang="cs-CZ" b="1" dirty="0">
              <a:solidFill>
                <a:srgbClr val="E5004B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3848" y="2636912"/>
            <a:ext cx="2952328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431800" dist="50800" dir="5400000" algn="ctr" rotWithShape="0">
              <a:srgbClr val="000000">
                <a:alpha val="43137"/>
              </a:srgbClr>
            </a:outerShdw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CzechELib</a:t>
            </a:r>
            <a:r>
              <a:rPr lang="en-US" sz="4000" dirty="0" smtClean="0"/>
              <a:t> 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4569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86409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Služba ZÍSKEJ – integrace MVS a EDS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r>
              <a:rPr lang="cs-CZ" sz="2400" b="1" dirty="0"/>
              <a:t>Projekt NTK (spolupráce s NK ČR) </a:t>
            </a:r>
            <a:r>
              <a:rPr lang="cs-CZ" sz="2200" dirty="0"/>
              <a:t>Projekt bude podán do VISK 8/B a bude pokrývat vývojářské, testovací a implementační práce. Součástí bude přechod stávajícího systému VPK.</a:t>
            </a:r>
            <a:endParaRPr lang="cs-CZ" sz="2400" b="1" dirty="0"/>
          </a:p>
          <a:p>
            <a:r>
              <a:rPr lang="cs-CZ" sz="2400" b="1" dirty="0"/>
              <a:t>Služba </a:t>
            </a:r>
            <a:r>
              <a:rPr lang="cs-CZ" sz="2400" b="1" dirty="0">
                <a:solidFill>
                  <a:schemeClr val="bg1"/>
                </a:solidFill>
                <a:highlight>
                  <a:srgbClr val="E5004B"/>
                </a:highlight>
              </a:rPr>
              <a:t> ZÍSKEJ </a:t>
            </a:r>
            <a:r>
              <a:rPr lang="cs-CZ" sz="2400" b="1" dirty="0"/>
              <a:t> (integrace MVS a EDS) </a:t>
            </a:r>
            <a:r>
              <a:rPr lang="cs-CZ" sz="2200" dirty="0"/>
              <a:t>Analýza bude </a:t>
            </a:r>
            <a:r>
              <a:rPr lang="cs-CZ" sz="2200" dirty="0" smtClean="0"/>
              <a:t>představena 7.3. v MZK, </a:t>
            </a:r>
            <a:r>
              <a:rPr lang="cs-CZ" sz="2200" dirty="0"/>
              <a:t>v první polovině roku 2017 bude systém naprogramován a na podzim napojen na portál Knihovny.cz. Nový systém ponese název ZÍSKEJ a bude napojen na </a:t>
            </a:r>
            <a:r>
              <a:rPr lang="cs-CZ" sz="2200" dirty="0" err="1"/>
              <a:t>CzechElib</a:t>
            </a:r>
            <a:r>
              <a:rPr lang="cs-CZ" sz="2200" dirty="0"/>
              <a:t>.</a:t>
            </a:r>
          </a:p>
          <a:p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13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611560" y="6381328"/>
            <a:ext cx="8064896" cy="340147"/>
          </a:xfrm>
        </p:spPr>
        <p:txBody>
          <a:bodyPr/>
          <a:lstStyle/>
          <a:p>
            <a:r>
              <a:rPr lang="pl-PL" b="1">
                <a:solidFill>
                  <a:srgbClr val="E5004B"/>
                </a:solidFill>
              </a:rPr>
              <a:t>Archivy, knihovny, muzea v digitálním světě, 1.12.2016</a:t>
            </a:r>
            <a:endParaRPr lang="cs-CZ" b="1" dirty="0">
              <a:solidFill>
                <a:srgbClr val="E5004B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24" y="0"/>
            <a:ext cx="5634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4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86409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Zapojování dalších knihoven a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 fontScale="92500"/>
          </a:bodyPr>
          <a:lstStyle/>
          <a:p>
            <a:r>
              <a:rPr lang="cs-CZ" sz="2400" b="1" dirty="0"/>
              <a:t>Postupné zapojování dalších knihoven a jejich zdrojů – postup:</a:t>
            </a:r>
          </a:p>
          <a:p>
            <a:pPr lvl="1"/>
            <a:r>
              <a:rPr lang="cs-CZ" sz="2000" b="1" dirty="0">
                <a:hlinkClick r:id="rId3"/>
              </a:rPr>
              <a:t>https://</a:t>
            </a:r>
            <a:r>
              <a:rPr lang="cs-CZ" sz="2000" b="1" dirty="0" smtClean="0">
                <a:hlinkClick r:id="rId3"/>
              </a:rPr>
              <a:t>www.knihovny.cz/Portal/Page/jak-se-zapojit</a:t>
            </a:r>
            <a:r>
              <a:rPr lang="cs-CZ" sz="2000" b="1" dirty="0" smtClean="0"/>
              <a:t> </a:t>
            </a:r>
            <a:endParaRPr lang="cs-CZ" sz="2000" b="1" dirty="0"/>
          </a:p>
          <a:p>
            <a:pPr lvl="1"/>
            <a:r>
              <a:rPr lang="cs-CZ" sz="2000" b="1" dirty="0" smtClean="0"/>
              <a:t>Oficiální </a:t>
            </a:r>
            <a:r>
              <a:rPr lang="cs-CZ" sz="2000" b="1" dirty="0"/>
              <a:t>žádost o zapojení</a:t>
            </a:r>
          </a:p>
          <a:p>
            <a:pPr lvl="1"/>
            <a:r>
              <a:rPr lang="cs-CZ" sz="2000" b="1" dirty="0"/>
              <a:t>Vyplnění </a:t>
            </a:r>
            <a:r>
              <a:rPr lang="cs-CZ" sz="2000" b="1" dirty="0" smtClean="0"/>
              <a:t>dotazníku</a:t>
            </a:r>
            <a:endParaRPr lang="cs-CZ" sz="1400" b="1" dirty="0"/>
          </a:p>
          <a:p>
            <a:pPr lvl="1"/>
            <a:r>
              <a:rPr lang="cs-CZ" sz="2000" b="1" dirty="0" smtClean="0"/>
              <a:t>Vyjádření </a:t>
            </a:r>
            <a:r>
              <a:rPr lang="cs-CZ" sz="2000" b="1" dirty="0"/>
              <a:t>MZK (technické aspekty)</a:t>
            </a:r>
          </a:p>
          <a:p>
            <a:pPr lvl="1"/>
            <a:r>
              <a:rPr lang="cs-CZ" sz="2000" b="1" dirty="0"/>
              <a:t>Posouzení Řídicím výborem projektu</a:t>
            </a:r>
          </a:p>
          <a:p>
            <a:pPr lvl="1"/>
            <a:r>
              <a:rPr lang="cs-CZ" sz="2000" b="1" dirty="0"/>
              <a:t>Splnění technických podmínek </a:t>
            </a:r>
            <a:endParaRPr lang="cs-CZ" sz="2000" b="1" dirty="0" smtClean="0"/>
          </a:p>
          <a:p>
            <a:pPr lvl="1"/>
            <a:r>
              <a:rPr lang="cs-CZ" sz="1900" b="1" dirty="0" smtClean="0"/>
              <a:t>Podpis </a:t>
            </a:r>
            <a:r>
              <a:rPr lang="cs-CZ" sz="1900" b="1" dirty="0"/>
              <a:t>smlouvy se SDRUK</a:t>
            </a:r>
          </a:p>
          <a:p>
            <a:pPr lvl="1"/>
            <a:r>
              <a:rPr lang="cs-CZ" sz="2000" b="1" dirty="0"/>
              <a:t>Zapojení</a:t>
            </a:r>
          </a:p>
          <a:p>
            <a:r>
              <a:rPr lang="cs-CZ" sz="2400" b="1" dirty="0"/>
              <a:t>Externí domácí zdroje </a:t>
            </a:r>
          </a:p>
          <a:p>
            <a:r>
              <a:rPr lang="cs-CZ" sz="2400" b="1" dirty="0"/>
              <a:t>Externí zahraniční zdroje (napojení </a:t>
            </a:r>
            <a:r>
              <a:rPr lang="cs-CZ" sz="2400" b="1" dirty="0" smtClean="0"/>
              <a:t>centrálního indexu)</a:t>
            </a: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81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86409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Přebírání záznamů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r>
              <a:rPr lang="cs-CZ" sz="2400" b="1" dirty="0"/>
              <a:t>Nyní JIB</a:t>
            </a:r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 smtClean="0"/>
              <a:t>Probíhají testy </a:t>
            </a:r>
            <a:r>
              <a:rPr lang="cs-CZ" sz="2400" b="1" dirty="0" err="1" smtClean="0"/>
              <a:t>Metaproxy</a:t>
            </a:r>
            <a:r>
              <a:rPr lang="cs-CZ" sz="2400" b="1" dirty="0" smtClean="0"/>
              <a:t> (open source od firmy Index Data)</a:t>
            </a:r>
          </a:p>
          <a:p>
            <a:r>
              <a:rPr lang="cs-CZ" sz="2400" b="1" dirty="0"/>
              <a:t>2017 – testování </a:t>
            </a:r>
            <a:r>
              <a:rPr lang="cs-CZ" sz="2400" b="1" dirty="0" smtClean="0"/>
              <a:t>a ostré spuštění na </a:t>
            </a:r>
            <a:r>
              <a:rPr lang="cs-CZ" sz="2400" b="1" dirty="0"/>
              <a:t>Knihovny.cz</a:t>
            </a:r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42212"/>
            <a:ext cx="4248472" cy="207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3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86409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K vyřešení mimo jiné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4176464"/>
          </a:xfrm>
        </p:spPr>
        <p:txBody>
          <a:bodyPr>
            <a:normAutofit/>
          </a:bodyPr>
          <a:lstStyle/>
          <a:p>
            <a:r>
              <a:rPr lang="cs-CZ" sz="2400" b="1" dirty="0" err="1" smtClean="0"/>
              <a:t>Anopress</a:t>
            </a:r>
            <a:r>
              <a:rPr lang="cs-CZ" sz="2400" b="1" dirty="0" smtClean="0"/>
              <a:t> a cena za </a:t>
            </a:r>
            <a:r>
              <a:rPr lang="cs-CZ" sz="2400" b="1" dirty="0" err="1" smtClean="0"/>
              <a:t>metadata</a:t>
            </a:r>
            <a:endParaRPr lang="cs-CZ" sz="2400" b="1" dirty="0" smtClean="0"/>
          </a:p>
          <a:p>
            <a:r>
              <a:rPr lang="cs-CZ" sz="2400" b="1" dirty="0" smtClean="0"/>
              <a:t>Výběr vhodného centrálního indexu</a:t>
            </a:r>
          </a:p>
          <a:p>
            <a:r>
              <a:rPr lang="cs-CZ" sz="2400" b="1" dirty="0" smtClean="0"/>
              <a:t>Zapojení MVS </a:t>
            </a:r>
            <a:r>
              <a:rPr lang="mr-IN" sz="2400" b="1" dirty="0" smtClean="0"/>
              <a:t>–</a:t>
            </a:r>
            <a:r>
              <a:rPr lang="cs-CZ" sz="2400" b="1" dirty="0" smtClean="0"/>
              <a:t> výsledek projektu NTK</a:t>
            </a:r>
            <a:endParaRPr lang="cs-CZ" sz="2000" b="1" dirty="0" smtClean="0"/>
          </a:p>
          <a:p>
            <a:r>
              <a:rPr lang="cs-CZ" sz="2400" b="1" dirty="0" smtClean="0"/>
              <a:t>Připojte se i vy!</a:t>
            </a:r>
          </a:p>
          <a:p>
            <a:endParaRPr lang="cs-CZ" sz="24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22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19256" cy="1296144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?? Otázky ??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1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829" y="2312686"/>
            <a:ext cx="959500" cy="9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262" y="3634930"/>
            <a:ext cx="11906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1723" y="2415981"/>
            <a:ext cx="2950487" cy="54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524" y="5918467"/>
            <a:ext cx="3078365" cy="78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2408" y="6069299"/>
            <a:ext cx="3093590" cy="53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06971" y="3294659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51735" y="2734024"/>
            <a:ext cx="1076302" cy="107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1051" y="3624189"/>
            <a:ext cx="1328821" cy="81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94251" y="4923292"/>
            <a:ext cx="2085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14074" y="3539428"/>
            <a:ext cx="11906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73188" y="5022403"/>
            <a:ext cx="2823791" cy="67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94992" y="1707962"/>
            <a:ext cx="1484491" cy="83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00820" y="5111809"/>
            <a:ext cx="9144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198716" y="3775331"/>
            <a:ext cx="1661357" cy="101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922748" y="2415981"/>
            <a:ext cx="7143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91247" y="1766244"/>
            <a:ext cx="1096912" cy="164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534741" y="5111809"/>
            <a:ext cx="1128700" cy="11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271830" y="1707962"/>
            <a:ext cx="4471086" cy="578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18"/>
          <p:cNvSpPr txBox="1">
            <a:spLocks noGrp="1"/>
          </p:cNvSpPr>
          <p:nvPr>
            <p:ph type="title"/>
          </p:nvPr>
        </p:nvSpPr>
        <p:spPr>
          <a:xfrm>
            <a:off x="467543" y="980727"/>
            <a:ext cx="8219400" cy="554005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 smtClean="0">
                <a:solidFill>
                  <a:schemeClr val="lt1"/>
                </a:solidFill>
              </a:rPr>
              <a:t>Zapojené katalogy knihoven</a:t>
            </a:r>
            <a:endParaRPr lang="cs-CZ" sz="3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3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67543" y="980727"/>
            <a:ext cx="8219400" cy="554005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 smtClean="0">
                <a:solidFill>
                  <a:schemeClr val="lt1"/>
                </a:solidFill>
              </a:rPr>
              <a:t>Nejen katalogy knihoven</a:t>
            </a:r>
            <a:r>
              <a:rPr lang="is-IS" sz="3000" b="1" dirty="0" smtClean="0">
                <a:solidFill>
                  <a:schemeClr val="lt1"/>
                </a:solidFill>
              </a:rPr>
              <a:t>…</a:t>
            </a:r>
            <a:endParaRPr lang="cs-CZ" sz="3000" b="1" dirty="0"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800" y="5118115"/>
            <a:ext cx="3675072" cy="64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826" y="2046402"/>
            <a:ext cx="2645333" cy="603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578" y="4288450"/>
            <a:ext cx="2489242" cy="584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41" y="4977694"/>
            <a:ext cx="2082359" cy="1054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0665" y="1963464"/>
            <a:ext cx="2594952" cy="720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900" y="3429000"/>
            <a:ext cx="4182436" cy="3402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395" y="1970399"/>
            <a:ext cx="1547469" cy="815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6507" y="4343108"/>
            <a:ext cx="2082800" cy="1104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900" y="2996952"/>
            <a:ext cx="7950200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170" y="3983989"/>
            <a:ext cx="1811920" cy="7182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576" y="6271468"/>
            <a:ext cx="7518400" cy="381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1493" y="3560223"/>
            <a:ext cx="2565400" cy="596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38043" y="5879829"/>
            <a:ext cx="2213770" cy="2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1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78" y="4839703"/>
            <a:ext cx="1510352" cy="18819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078" y="2366498"/>
            <a:ext cx="2617591" cy="1350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06" y="3789040"/>
            <a:ext cx="1116716" cy="15183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4" name="Shape 2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40000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>
                <a:solidFill>
                  <a:schemeClr val="lt1"/>
                </a:solidFill>
              </a:rPr>
              <a:t>Široká nabídka různých zdrojů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5497" y="1916832"/>
            <a:ext cx="2664416" cy="14436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8756" y="1916832"/>
            <a:ext cx="1917700" cy="1524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3997" y="3184556"/>
            <a:ext cx="1613254" cy="2195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7301" y="3566404"/>
            <a:ext cx="2508575" cy="17676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5765" y="3861048"/>
            <a:ext cx="1786945" cy="2729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3397" y="5516568"/>
            <a:ext cx="2742828" cy="11836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230" y="1916832"/>
            <a:ext cx="1308100" cy="2006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5876" y="2859822"/>
            <a:ext cx="1623535" cy="23710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0072" y="4653136"/>
            <a:ext cx="1092265" cy="17119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58756" y="4648211"/>
            <a:ext cx="1999152" cy="19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86409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Limitující faktory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4176464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Široká cílová skupina – veřejnost (jedno rozhraní pro všechny)</a:t>
            </a:r>
          </a:p>
          <a:p>
            <a:pPr lvl="1"/>
            <a:r>
              <a:rPr lang="cs-CZ" sz="2000" b="1" dirty="0" smtClean="0"/>
              <a:t>Čtenáři beletrie vs. </a:t>
            </a:r>
            <a:r>
              <a:rPr lang="cs-CZ" sz="2000" b="1" dirty="0"/>
              <a:t>u</a:t>
            </a:r>
            <a:r>
              <a:rPr lang="cs-CZ" sz="2000" b="1" dirty="0" smtClean="0"/>
              <a:t>živatelé odborné literatury</a:t>
            </a:r>
          </a:p>
          <a:p>
            <a:pPr lvl="2"/>
            <a:r>
              <a:rPr lang="cs-CZ" sz="1600" b="1" dirty="0"/>
              <a:t>K</a:t>
            </a:r>
            <a:r>
              <a:rPr lang="cs-CZ" sz="1600" b="1" dirty="0" smtClean="0"/>
              <a:t> </a:t>
            </a:r>
            <a:r>
              <a:rPr lang="cs-CZ" sz="1600" b="1" dirty="0"/>
              <a:t>č</a:t>
            </a:r>
            <a:r>
              <a:rPr lang="cs-CZ" sz="1600" b="1" dirty="0" smtClean="0"/>
              <a:t>emu jsou články, pryč s nimi!</a:t>
            </a:r>
          </a:p>
          <a:p>
            <a:pPr lvl="2"/>
            <a:r>
              <a:rPr lang="cs-CZ" sz="1600" b="1" dirty="0" smtClean="0"/>
              <a:t>Knihy na první místo!</a:t>
            </a:r>
          </a:p>
          <a:p>
            <a:pPr lvl="2"/>
            <a:r>
              <a:rPr lang="cs-CZ" sz="1600" b="1" dirty="0" smtClean="0"/>
              <a:t>Více bibliografií, více článkových databází!</a:t>
            </a:r>
          </a:p>
          <a:p>
            <a:r>
              <a:rPr lang="cs-CZ" sz="2400" b="1" dirty="0" err="1" smtClean="0"/>
              <a:t>Metadata</a:t>
            </a:r>
            <a:r>
              <a:rPr lang="cs-CZ" sz="2400" b="1" dirty="0" smtClean="0"/>
              <a:t> a jejich kvalita</a:t>
            </a:r>
          </a:p>
          <a:p>
            <a:pPr lvl="1"/>
            <a:r>
              <a:rPr lang="cs-CZ" sz="2000" b="1" dirty="0" smtClean="0"/>
              <a:t>Problémy při </a:t>
            </a:r>
            <a:r>
              <a:rPr lang="cs-CZ" sz="2000" b="1" dirty="0" err="1" smtClean="0"/>
              <a:t>deduplikaci</a:t>
            </a:r>
            <a:r>
              <a:rPr lang="cs-CZ" sz="2000" b="1" dirty="0" smtClean="0"/>
              <a:t> vs. požadavek na agregaci dle FRBR</a:t>
            </a:r>
          </a:p>
          <a:p>
            <a:pPr lvl="1"/>
            <a:r>
              <a:rPr lang="cs-CZ" sz="2000" b="1" dirty="0" smtClean="0"/>
              <a:t>Podoba faset, úplnost faset („neuvedeno“) </a:t>
            </a:r>
          </a:p>
          <a:p>
            <a:r>
              <a:rPr lang="cs-CZ" sz="2400" b="1" dirty="0" smtClean="0"/>
              <a:t>Možnosti filtrace </a:t>
            </a:r>
          </a:p>
          <a:p>
            <a:pPr lvl="1"/>
            <a:r>
              <a:rPr lang="cs-CZ" sz="2000" b="1" dirty="0" smtClean="0"/>
              <a:t>Ale řada uživatelů netuší že existují fasety a jak je používat</a:t>
            </a:r>
          </a:p>
          <a:p>
            <a:endParaRPr lang="cs-CZ" sz="2400" b="1" dirty="0" smtClean="0"/>
          </a:p>
          <a:p>
            <a:pPr lvl="1"/>
            <a:endParaRPr lang="cs-CZ" sz="2000" b="1" dirty="0" smtClean="0"/>
          </a:p>
          <a:p>
            <a:pPr lvl="1"/>
            <a:endParaRPr lang="cs-CZ" sz="20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86409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Limitující faktory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4176464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Terminologie</a:t>
            </a:r>
          </a:p>
          <a:p>
            <a:pPr lvl="1"/>
            <a:r>
              <a:rPr lang="cs-CZ" sz="2000" b="1" dirty="0" smtClean="0"/>
              <a:t>Stejné služby nazvané různými jmény</a:t>
            </a:r>
          </a:p>
          <a:p>
            <a:pPr lvl="1"/>
            <a:r>
              <a:rPr lang="cs-CZ" sz="2000" b="1" dirty="0" smtClean="0"/>
              <a:t>Různé služby nazvané stejnými jmény</a:t>
            </a:r>
          </a:p>
          <a:p>
            <a:pPr lvl="1"/>
            <a:r>
              <a:rPr lang="cs-CZ" sz="2000" b="1" dirty="0" smtClean="0"/>
              <a:t>Služby lišící se v (nečekaných) drobnostech</a:t>
            </a:r>
            <a:endParaRPr lang="cs-CZ" sz="2000" b="1" dirty="0"/>
          </a:p>
          <a:p>
            <a:r>
              <a:rPr lang="cs-CZ" sz="2400" b="1" dirty="0" smtClean="0"/>
              <a:t>Odlišný rozsah služeb v jednotlivých knihovnách</a:t>
            </a:r>
          </a:p>
          <a:p>
            <a:pPr lvl="1"/>
            <a:r>
              <a:rPr lang="cs-CZ" sz="2000" b="1" dirty="0" smtClean="0"/>
              <a:t>Portál zprostředkuje jen služby které daná knihovna nabízí</a:t>
            </a:r>
          </a:p>
          <a:p>
            <a:r>
              <a:rPr lang="cs-CZ" sz="2400" b="1" dirty="0" smtClean="0"/>
              <a:t>Portál nemůže sám řešit online platby, jen odkazuje na stávající platební  brány knihoven</a:t>
            </a:r>
          </a:p>
          <a:p>
            <a:r>
              <a:rPr lang="cs-CZ" sz="2400" b="1" dirty="0" smtClean="0"/>
              <a:t>Obdobně jsou řešeny (před)registrace </a:t>
            </a:r>
          </a:p>
          <a:p>
            <a:pPr lvl="1"/>
            <a:r>
              <a:rPr lang="cs-CZ" sz="2000" b="1" dirty="0" smtClean="0"/>
              <a:t>Potřeba permanentního id uživatele</a:t>
            </a:r>
          </a:p>
          <a:p>
            <a:endParaRPr lang="cs-CZ" sz="2400" b="1" dirty="0" smtClean="0"/>
          </a:p>
          <a:p>
            <a:pPr lvl="1"/>
            <a:endParaRPr lang="cs-CZ" sz="2000" b="1" dirty="0" smtClean="0"/>
          </a:p>
          <a:p>
            <a:pPr lvl="1"/>
            <a:endParaRPr lang="cs-CZ" sz="20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9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19256" cy="864096"/>
          </a:xfrm>
          <a:solidFill>
            <a:srgbClr val="E5004B"/>
          </a:solidFill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Vlastnosti portálu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4176464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Zprostředkování služeb knihovního systému pro přihlášené uživatele</a:t>
            </a:r>
          </a:p>
          <a:p>
            <a:pPr lvl="1"/>
            <a:r>
              <a:rPr lang="cs-CZ" sz="2000" b="1" dirty="0" smtClean="0"/>
              <a:t>Včetně upozornění na nevrácené svazky, pokuty apod.</a:t>
            </a:r>
          </a:p>
          <a:p>
            <a:r>
              <a:rPr lang="cs-CZ" sz="2400" b="1" dirty="0" smtClean="0"/>
              <a:t>Propojení účtů ve více knihovnách</a:t>
            </a:r>
          </a:p>
          <a:p>
            <a:r>
              <a:rPr lang="cs-CZ" sz="2400" b="1" dirty="0" smtClean="0"/>
              <a:t>Maximální využití databází a služeb zapojených knihoven a projektů</a:t>
            </a:r>
          </a:p>
          <a:p>
            <a:pPr lvl="1"/>
            <a:r>
              <a:rPr lang="cs-CZ" sz="2000" b="1" dirty="0" smtClean="0"/>
              <a:t>NK: Souborný katalog, národní autority, adresář knihoven,</a:t>
            </a:r>
            <a:r>
              <a:rPr lang="is-IS" sz="2000" b="1" dirty="0" smtClean="0"/>
              <a:t>…</a:t>
            </a:r>
          </a:p>
          <a:p>
            <a:pPr lvl="1"/>
            <a:r>
              <a:rPr lang="is-IS" sz="2000" b="1" dirty="0" smtClean="0"/>
              <a:t>Obálky knih</a:t>
            </a:r>
          </a:p>
          <a:p>
            <a:pPr lvl="1"/>
            <a:r>
              <a:rPr lang="is-IS" sz="2000" b="1" dirty="0" smtClean="0"/>
              <a:t>Česká digitální knihovna (v přípravě)</a:t>
            </a:r>
            <a:endParaRPr lang="cs-CZ" sz="2000" b="1" dirty="0" smtClean="0"/>
          </a:p>
          <a:p>
            <a:r>
              <a:rPr lang="cs-CZ" sz="2400" b="1" dirty="0" smtClean="0"/>
              <a:t>Inspirace</a:t>
            </a:r>
          </a:p>
          <a:p>
            <a:endParaRPr lang="cs-CZ" sz="24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5918"/>
            <a:ext cx="23042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5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8219400" cy="504056"/>
          </a:xfrm>
          <a:prstGeom prst="rect">
            <a:avLst/>
          </a:prstGeom>
          <a:solidFill>
            <a:srgbClr val="E5004B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cs-CZ" sz="3000" b="1" dirty="0" smtClean="0">
                <a:solidFill>
                  <a:schemeClr val="lt1"/>
                </a:solidFill>
              </a:rPr>
              <a:t>Adresář knihoven</a:t>
            </a:r>
            <a:endParaRPr lang="cs-CZ" sz="3000" b="1" dirty="0">
              <a:solidFill>
                <a:schemeClr val="lt1"/>
              </a:solidFill>
            </a:endParaRPr>
          </a:p>
        </p:txBody>
      </p:sp>
      <p:pic>
        <p:nvPicPr>
          <p:cNvPr id="6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880" y="116632"/>
            <a:ext cx="2304300" cy="71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6495"/>
            <a:ext cx="9144000" cy="49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01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9850</TotalTime>
  <Words>831</Words>
  <Application>Microsoft Office PowerPoint</Application>
  <PresentationFormat>Předvádění na obrazovce (4:3)</PresentationFormat>
  <Paragraphs>173</Paragraphs>
  <Slides>27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Mangal</vt:lpstr>
      <vt:lpstr>Motiv systému Office</vt:lpstr>
      <vt:lpstr> Současný stav a plány rok 2017</vt:lpstr>
      <vt:lpstr>Portál v kostce</vt:lpstr>
      <vt:lpstr>Zapojené katalogy knihoven</vt:lpstr>
      <vt:lpstr>Nejen katalogy knihoven…</vt:lpstr>
      <vt:lpstr>Široká nabídka různých zdrojů</vt:lpstr>
      <vt:lpstr>Limitující faktory</vt:lpstr>
      <vt:lpstr>Limitující faktory</vt:lpstr>
      <vt:lpstr>Vlastnosti portálu</vt:lpstr>
      <vt:lpstr>Adresář knihoven</vt:lpstr>
      <vt:lpstr>Inspirace</vt:lpstr>
      <vt:lpstr>Nově zapojené knihovny a zdroje</vt:lpstr>
      <vt:lpstr>Strojové učení (VUT v Brně)</vt:lpstr>
      <vt:lpstr>Strojová klasifikace dle konspektu</vt:lpstr>
      <vt:lpstr>Strojová klasifikace dle konspektu</vt:lpstr>
      <vt:lpstr>Využití strojové věcné klasifikace</vt:lpstr>
      <vt:lpstr>Připravujeme pro rok 2017</vt:lpstr>
      <vt:lpstr>Záměr 2017 - souhrn</vt:lpstr>
      <vt:lpstr>Zdroje – 2016 Domácí zdroje – lokální index</vt:lpstr>
      <vt:lpstr>Zdroje – 2017 Domácí zdroje – lokální index + Zahraniční zdroje – centrální index</vt:lpstr>
      <vt:lpstr>Přístup do zahraničních zdrojů z jednoho místa</vt:lpstr>
      <vt:lpstr>Prezentace aplikace PowerPoint</vt:lpstr>
      <vt:lpstr>Služba ZÍSKEJ – integrace MVS a EDS</vt:lpstr>
      <vt:lpstr>Prezentace aplikace PowerPoint</vt:lpstr>
      <vt:lpstr>Zapojování dalších knihoven a zdrojů</vt:lpstr>
      <vt:lpstr>Přebírání záznamů</vt:lpstr>
      <vt:lpstr>K vyřešení mimo jiné</vt:lpstr>
      <vt:lpstr>?? Otázky 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Bohdana</dc:creator>
  <cp:lastModifiedBy>lenovo</cp:lastModifiedBy>
  <cp:revision>524</cp:revision>
  <dcterms:created xsi:type="dcterms:W3CDTF">2012-09-05T17:11:49Z</dcterms:created>
  <dcterms:modified xsi:type="dcterms:W3CDTF">2017-04-06T13:36:21Z</dcterms:modified>
</cp:coreProperties>
</file>