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nice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nice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nice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1700808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Koncepce rozvoje regionálních funkcí v Jihomoravském kraji v letech  2015 - 2020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15616" y="3861048"/>
            <a:ext cx="7344816" cy="2520280"/>
          </a:xfrm>
        </p:spPr>
        <p:txBody>
          <a:bodyPr>
            <a:normAutofit/>
          </a:bodyPr>
          <a:lstStyle/>
          <a:p>
            <a:r>
              <a:rPr lang="cs-CZ" dirty="0" smtClean="0"/>
              <a:t>Porada ředitelů pověřených knihoven JMK, 30. 1. 2015</a:t>
            </a:r>
            <a:endParaRPr lang="cs-CZ" dirty="0" smtClean="0"/>
          </a:p>
          <a:p>
            <a:r>
              <a:rPr lang="cs-CZ" dirty="0" smtClean="0"/>
              <a:t>Mgr. Adéla </a:t>
            </a:r>
            <a:r>
              <a:rPr lang="cs-CZ" dirty="0" err="1" smtClean="0"/>
              <a:t>Dilhofová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751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Doplňovaní VF v krajích ČR</a:t>
            </a:r>
            <a:endParaRPr lang="cs-CZ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43078470"/>
              </p:ext>
            </p:extLst>
          </p:nvPr>
        </p:nvGraphicFramePr>
        <p:xfrm>
          <a:off x="323528" y="1556792"/>
          <a:ext cx="8424768" cy="49068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1152"/>
                <a:gridCol w="5125528"/>
                <a:gridCol w="1618088"/>
              </a:tblGrid>
              <a:tr h="7707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Pořadí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Kraj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%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Plzeňský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34,3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2.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Pardubický</a:t>
                      </a:r>
                      <a:endParaRPr lang="cs-CZ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32,4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Moravskoslezský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32,0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Vysočina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31,5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Středočeský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30,6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</a:rPr>
                        <a:t>6.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</a:rPr>
                        <a:t>Jihomoravský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highlight>
                            <a:srgbClr val="FFFF00"/>
                          </a:highlight>
                        </a:rPr>
                        <a:t>29,5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Jihočeský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24,8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Ústecký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24,5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Karlovarský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24,1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10.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Olomoucký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19,5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11.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Liberecký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19,3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Zlínský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19,3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13.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Královéhradecký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18,3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14.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Praha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16,5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74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Průměr ČR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26,5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1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Vize rozvoje regionálních funkcí v JMK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Rozvíjet a zkvalitňovat systém regionálních služeb poskytovaných krajskou knihovnou a pověřenými knihovnami s cílem dosáhnout standardizované úrovně veřejných knihovnických a informační služeb ve všech knihovnách kraje. </a:t>
            </a:r>
            <a:endParaRPr lang="cs-CZ" dirty="0" smtClean="0"/>
          </a:p>
          <a:p>
            <a:r>
              <a:rPr lang="cs-CZ" dirty="0" smtClean="0"/>
              <a:t>Podporovat </a:t>
            </a:r>
            <a:r>
              <a:rPr lang="cs-CZ" dirty="0"/>
              <a:t>informační, vzdělávací a komunitní funkci knihoven a rozvíjet kulturně výchovnou činnost bez ohledu na velikost obce a lokalitu, v níž knihovna působí. </a:t>
            </a:r>
            <a:endParaRPr lang="cs-CZ" dirty="0" smtClean="0"/>
          </a:p>
          <a:p>
            <a:r>
              <a:rPr lang="cs-CZ" dirty="0" smtClean="0"/>
              <a:t>Ve </a:t>
            </a:r>
            <a:r>
              <a:rPr lang="cs-CZ" dirty="0"/>
              <a:t>spolupráci s Jihomoravským krajem usilovat o zlepšení podmínek pro jejich činnost a podporovat nezastupitelnou roli knihoven při společenském, kulturním a duchovním rozvoji společnosti.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137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Co konkrétně?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Poradenská a konzultační činnost, metodické návštěvy, plány, </a:t>
            </a:r>
            <a:r>
              <a:rPr lang="cs-CZ" dirty="0" smtClean="0"/>
              <a:t>rozbory</a:t>
            </a:r>
          </a:p>
          <a:p>
            <a:r>
              <a:rPr lang="cs-CZ" dirty="0"/>
              <a:t>Podpora zavádění moderních technologií do </a:t>
            </a:r>
            <a:r>
              <a:rPr lang="cs-CZ" dirty="0" smtClean="0"/>
              <a:t>knihoven</a:t>
            </a:r>
          </a:p>
          <a:p>
            <a:r>
              <a:rPr lang="cs-CZ" dirty="0"/>
              <a:t>Webové stránky malých </a:t>
            </a:r>
            <a:r>
              <a:rPr lang="cs-CZ" dirty="0" smtClean="0"/>
              <a:t>knihoven</a:t>
            </a:r>
          </a:p>
          <a:p>
            <a:r>
              <a:rPr lang="cs-CZ" dirty="0"/>
              <a:t>Statistika knihovnických </a:t>
            </a:r>
            <a:r>
              <a:rPr lang="cs-CZ" dirty="0" smtClean="0"/>
              <a:t>činností</a:t>
            </a:r>
          </a:p>
          <a:p>
            <a:r>
              <a:rPr lang="cs-CZ" dirty="0"/>
              <a:t>Vzdělávání knihovníků, semináře, </a:t>
            </a:r>
            <a:r>
              <a:rPr lang="cs-CZ" dirty="0" smtClean="0"/>
              <a:t>porady</a:t>
            </a:r>
          </a:p>
          <a:p>
            <a:r>
              <a:rPr lang="cs-CZ" dirty="0"/>
              <a:t>Tvorba výměnných knihovních fondů (dále VF), jejich cirkulace a </a:t>
            </a:r>
            <a:r>
              <a:rPr lang="cs-CZ" dirty="0" smtClean="0"/>
              <a:t>distribuce</a:t>
            </a:r>
          </a:p>
        </p:txBody>
      </p:sp>
    </p:spTree>
    <p:extLst>
      <p:ext uri="{BB962C8B-B14F-4D97-AF65-F5344CB8AC3E}">
        <p14:creationId xmlns:p14="http://schemas.microsoft.com/office/powerpoint/2010/main" val="4742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Pomoc při revizi a aktualizaci knihovních fondů</a:t>
            </a:r>
          </a:p>
          <a:p>
            <a:r>
              <a:rPr lang="cs-CZ" dirty="0"/>
              <a:t>Servis automatizovaného knihovního systému (AKS)</a:t>
            </a:r>
          </a:p>
          <a:p>
            <a:r>
              <a:rPr lang="cs-CZ" dirty="0"/>
              <a:t>Pravidelná medializace nejlepších knihoven a knihovníků, oceňování knihoven a </a:t>
            </a:r>
            <a:r>
              <a:rPr lang="cs-CZ" dirty="0" smtClean="0"/>
              <a:t>obcí, prezentace </a:t>
            </a:r>
            <a:r>
              <a:rPr lang="cs-CZ" dirty="0"/>
              <a:t>příkladů dobré práce</a:t>
            </a:r>
          </a:p>
          <a:p>
            <a:r>
              <a:rPr lang="cs-CZ" dirty="0"/>
              <a:t>Kulturně-výchovná činnost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903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Harmonogram realizace cílů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Na jednotlivé roky 2015 -2020 viz dokument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Koncepce rozvoje regionálních funkcí v Jihomoravském kraji v letech 2015 </a:t>
            </a:r>
          </a:p>
          <a:p>
            <a:pPr marL="0" indent="0">
              <a:buNone/>
            </a:pPr>
            <a:r>
              <a:rPr lang="cs-CZ" dirty="0" smtClean="0"/>
              <a:t>(str. 25 – 27)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312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Úloha a postavení MZK v systému RF</a:t>
            </a:r>
            <a:br>
              <a:rPr lang="cs-CZ" b="1" dirty="0" smtClean="0"/>
            </a:br>
            <a:r>
              <a:rPr lang="cs-CZ" b="1" dirty="0" smtClean="0"/>
              <a:t>Cílový stav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Moravská zemská knihovna plní funkci poradenského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vzdělávacího centra pro všechny veřejné knihovny v Jihomoravském kraji s důrazem na budování a rozvoj školních knihoven. </a:t>
            </a:r>
            <a:endParaRPr lang="cs-CZ" dirty="0" smtClean="0"/>
          </a:p>
          <a:p>
            <a:r>
              <a:rPr lang="cs-CZ" dirty="0" smtClean="0"/>
              <a:t>Ve </a:t>
            </a:r>
            <a:r>
              <a:rPr lang="cs-CZ" dirty="0"/>
              <a:t>spolupráci s pověřenými knihovnami koordinuje rozvoj veřejných knihovnických a informačních služeb v kraji. </a:t>
            </a:r>
            <a:endParaRPr lang="cs-CZ" dirty="0" smtClean="0"/>
          </a:p>
          <a:p>
            <a:r>
              <a:rPr lang="cs-CZ" dirty="0" smtClean="0"/>
              <a:t>Má </a:t>
            </a:r>
            <a:r>
              <a:rPr lang="cs-CZ" dirty="0"/>
              <a:t>status pracoviště s dobrým jménem a odborným renomé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i </a:t>
            </a:r>
            <a:r>
              <a:rPr lang="cs-CZ" dirty="0"/>
              <a:t>za hranicemi kraje, propaguje a podporuje zavádění nových </a:t>
            </a:r>
            <a:r>
              <a:rPr lang="cs-CZ" dirty="0" smtClean="0"/>
              <a:t>trendů do </a:t>
            </a:r>
            <a:r>
              <a:rPr lang="cs-CZ" dirty="0"/>
              <a:t>činnosti knihoven, hájí jejich zájmy a lobuje za jejich lepší postavení u jejich zřizovatelů. </a:t>
            </a:r>
          </a:p>
          <a:p>
            <a:r>
              <a:rPr lang="cs-CZ" dirty="0"/>
              <a:t>Pro naplnění tohoto cíle se ve spolupráci s pověřenými knihovnami aktivně účastní setkání zastupitelů veřejné </a:t>
            </a:r>
            <a:r>
              <a:rPr lang="cs-CZ"/>
              <a:t>správy </a:t>
            </a: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a </a:t>
            </a:r>
            <a:r>
              <a:rPr lang="cs-CZ" dirty="0"/>
              <a:t>samosprávy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288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Děkuji za pozornost.</a:t>
            </a:r>
          </a:p>
          <a:p>
            <a:endParaRPr lang="cs-CZ" dirty="0"/>
          </a:p>
          <a:p>
            <a:endParaRPr lang="cs-CZ" dirty="0" smtClean="0"/>
          </a:p>
          <a:p>
            <a:pPr marL="0" indent="0" algn="r">
              <a:buNone/>
            </a:pPr>
            <a:r>
              <a:rPr lang="cs-CZ" sz="2400" dirty="0" smtClean="0"/>
              <a:t>Mgr. Adéla </a:t>
            </a:r>
            <a:r>
              <a:rPr lang="cs-CZ" sz="2400" dirty="0" err="1" smtClean="0"/>
              <a:t>Dilhofová</a:t>
            </a:r>
            <a:endParaRPr lang="cs-CZ" sz="2400" dirty="0" smtClean="0"/>
          </a:p>
          <a:p>
            <a:pPr marL="0" indent="0" algn="r">
              <a:buNone/>
            </a:pPr>
            <a:r>
              <a:rPr lang="cs-CZ" sz="2400" dirty="0" smtClean="0"/>
              <a:t>Moravská zemská knihovna v Brně</a:t>
            </a:r>
          </a:p>
          <a:p>
            <a:pPr marL="0" indent="0" algn="r">
              <a:buNone/>
            </a:pPr>
            <a:r>
              <a:rPr lang="cs-CZ" sz="2400" dirty="0" smtClean="0"/>
              <a:t>Odbor knihovnictví – Úsek vzdělávání a krajské metodiky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6934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Koncepce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Pět částí:</a:t>
            </a:r>
          </a:p>
          <a:p>
            <a:r>
              <a:rPr lang="cs-CZ" dirty="0"/>
              <a:t>stručná historie a vývojové trendy regionálních funkcí doplněné o současný legislativní </a:t>
            </a:r>
            <a:r>
              <a:rPr lang="cs-CZ" dirty="0" smtClean="0"/>
              <a:t>rámec</a:t>
            </a:r>
          </a:p>
          <a:p>
            <a:r>
              <a:rPr lang="cs-CZ" dirty="0" smtClean="0"/>
              <a:t>analýza </a:t>
            </a:r>
            <a:r>
              <a:rPr lang="cs-CZ" dirty="0"/>
              <a:t>aktuálního stavu regionálních služeb při využití SWOT </a:t>
            </a:r>
            <a:r>
              <a:rPr lang="cs-CZ" dirty="0" smtClean="0"/>
              <a:t>analýzy</a:t>
            </a:r>
          </a:p>
          <a:p>
            <a:r>
              <a:rPr lang="cs-CZ" dirty="0"/>
              <a:t>hlavní cíle a směřování regionálních funkcí </a:t>
            </a:r>
            <a:endParaRPr lang="cs-CZ" dirty="0" smtClean="0"/>
          </a:p>
          <a:p>
            <a:r>
              <a:rPr lang="cs-CZ" dirty="0" smtClean="0"/>
              <a:t>harmonogram </a:t>
            </a:r>
            <a:r>
              <a:rPr lang="cs-CZ" dirty="0"/>
              <a:t>realizace jednotlivých </a:t>
            </a:r>
            <a:r>
              <a:rPr lang="cs-CZ" dirty="0" smtClean="0"/>
              <a:t>cílů</a:t>
            </a:r>
          </a:p>
          <a:p>
            <a:r>
              <a:rPr lang="cs-CZ" dirty="0" smtClean="0"/>
              <a:t>Finanční zajištění </a:t>
            </a:r>
            <a:r>
              <a:rPr lang="cs-CZ" dirty="0"/>
              <a:t>regionálních funkcí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426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Legislativní rámec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Zákon </a:t>
            </a:r>
            <a:r>
              <a:rPr lang="cs-CZ" dirty="0"/>
              <a:t>č. 257/2001 Sb., o knihovnách a podmínkách provozování veřejných knihovnických a informačních služeb (knihovní zákon), ve znění pozdějších </a:t>
            </a:r>
            <a:r>
              <a:rPr lang="cs-CZ" dirty="0" smtClean="0"/>
              <a:t>předpisů</a:t>
            </a:r>
          </a:p>
          <a:p>
            <a:r>
              <a:rPr lang="cs-CZ" dirty="0"/>
              <a:t>Program podpory zajištění výkonu regionálních funkcí </a:t>
            </a:r>
            <a:r>
              <a:rPr lang="cs-CZ" dirty="0" smtClean="0"/>
              <a:t>knihoven (Usnesení vlády ČR č. 68, v r. 2002)</a:t>
            </a:r>
          </a:p>
          <a:p>
            <a:r>
              <a:rPr lang="cs-CZ" dirty="0"/>
              <a:t>Metodický pokyn Ministerstva kultury ČR k zajištění výkonu regionálních funkcí knihoven a jejich koordinaci na území České republiky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723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Dokumenty koncepční povahy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Vymezují rozvoj Jihomoravského kraje, zejména oblast kultury:</a:t>
            </a:r>
          </a:p>
          <a:p>
            <a:pPr lvl="0"/>
            <a:r>
              <a:rPr lang="cs-CZ" dirty="0" smtClean="0"/>
              <a:t>Strategie </a:t>
            </a:r>
            <a:r>
              <a:rPr lang="cs-CZ" dirty="0"/>
              <a:t>rozvoje Jihomoravského kraje 2020,</a:t>
            </a:r>
          </a:p>
          <a:p>
            <a:pPr lvl="0"/>
            <a:r>
              <a:rPr lang="cs-CZ" dirty="0"/>
              <a:t>Program rozvoje Jihomoravského kraje 2014-2017.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592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Veřejné knihovny v jednotlivých regionech k 1. 1. 2014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42227601"/>
              </p:ext>
            </p:extLst>
          </p:nvPr>
        </p:nvGraphicFramePr>
        <p:xfrm>
          <a:off x="323526" y="1196752"/>
          <a:ext cx="8208914" cy="49685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2967"/>
                <a:gridCol w="747922"/>
                <a:gridCol w="1032090"/>
                <a:gridCol w="1032090"/>
                <a:gridCol w="1215804"/>
                <a:gridCol w="1215804"/>
                <a:gridCol w="702511"/>
                <a:gridCol w="1459726"/>
              </a:tblGrid>
              <a:tr h="56506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OKRES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PROFESIONÁLNÍ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NEPROFESIONÁLNÍ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CELKEM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72634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Pověřené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Pobočky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Profesionální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Pobočky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Neprofesionální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Pobočky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08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Blansko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-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135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7263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Brno-město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-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-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-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-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34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7263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Brno-venkov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-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19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-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-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147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63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Břeclav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63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Hodonín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-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63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Vyškov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-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63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Znojmo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133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149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63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Celkem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541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714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20813" y="2630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14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Tabulka č. 1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35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Zajištění výkonu regionálních funkcí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Výkon regionálních funkcí v Jihomoravském kraji je zajišťován smluvně mezi Moravskou zemskou knihovnou v Brně a šesti pověřenými knihovnami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cs-CZ" dirty="0"/>
              <a:t>Knihovna Jiřího Mahena v Brně</a:t>
            </a:r>
          </a:p>
          <a:p>
            <a:pPr lvl="0"/>
            <a:r>
              <a:rPr lang="cs-CZ" dirty="0"/>
              <a:t>Knihovna Karla Dvořáčka ve Vyškově</a:t>
            </a:r>
          </a:p>
          <a:p>
            <a:pPr lvl="0"/>
            <a:r>
              <a:rPr lang="cs-CZ" dirty="0"/>
              <a:t>Městská knihovna Břeclav</a:t>
            </a:r>
          </a:p>
          <a:p>
            <a:pPr lvl="0"/>
            <a:r>
              <a:rPr lang="cs-CZ" dirty="0"/>
              <a:t>Městská knihovna Hodonín, organizační složka města Hodonín</a:t>
            </a:r>
          </a:p>
          <a:p>
            <a:pPr lvl="0"/>
            <a:r>
              <a:rPr lang="cs-CZ" dirty="0"/>
              <a:t>Městská knihovna Kuřim, organizační složka města Kuřim</a:t>
            </a:r>
          </a:p>
          <a:p>
            <a:pPr lvl="0"/>
            <a:r>
              <a:rPr lang="cs-CZ" dirty="0"/>
              <a:t>Městská knihovna </a:t>
            </a:r>
            <a:r>
              <a:rPr lang="cs-CZ" dirty="0" smtClean="0"/>
              <a:t>Znojmo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55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Výměnné fondy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V</a:t>
            </a:r>
            <a:r>
              <a:rPr lang="cs-CZ" dirty="0"/>
              <a:t> Jihomoravském kraji se nachází 673 obcí. Pro každou obec bylo průměrně zakoupeno z krajské dotace na regionální funkce celkem 350 svazků do výměnného fondu. Tyto knihy obohacují nabídku stálého knihovního fondu knihoven, které tuto službu využívají.</a:t>
            </a:r>
          </a:p>
        </p:txBody>
      </p:sp>
    </p:spTree>
    <p:extLst>
      <p:ext uri="{BB962C8B-B14F-4D97-AF65-F5344CB8AC3E}">
        <p14:creationId xmlns:p14="http://schemas.microsoft.com/office/powerpoint/2010/main" val="112802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Cirkulace výměnných fondů </a:t>
            </a:r>
            <a:r>
              <a:rPr lang="cs-CZ" sz="3100" b="1" dirty="0" smtClean="0"/>
              <a:t/>
            </a:r>
            <a:br>
              <a:rPr lang="cs-CZ" sz="3100" b="1" dirty="0" smtClean="0"/>
            </a:br>
            <a:r>
              <a:rPr lang="cs-CZ" sz="3100" b="1" dirty="0" smtClean="0"/>
              <a:t>v</a:t>
            </a:r>
            <a:r>
              <a:rPr lang="cs-CZ" sz="3100" b="1" dirty="0"/>
              <a:t> knihovnách </a:t>
            </a:r>
            <a:r>
              <a:rPr lang="cs-CZ" sz="3100" b="1" dirty="0" smtClean="0"/>
              <a:t>JMK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30044271"/>
              </p:ext>
            </p:extLst>
          </p:nvPr>
        </p:nvGraphicFramePr>
        <p:xfrm>
          <a:off x="611559" y="1340770"/>
          <a:ext cx="7920880" cy="47525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4350"/>
                <a:gridCol w="1273734"/>
                <a:gridCol w="1235492"/>
                <a:gridCol w="1235492"/>
                <a:gridCol w="1058994"/>
                <a:gridCol w="1672818"/>
              </a:tblGrid>
              <a:tr h="8640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Region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Nákup VF 2012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% z dotace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Nákup VF 2013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%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 dotace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Stav VF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 31. 12. 2013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Blansko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281 118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26,8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340 510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32,4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21 338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Boskovice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213 405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22,6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275 970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31,4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18 327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Brno-město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256 600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64,6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257 000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66,1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23 341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Brno-venkov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1 014 616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36,4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1 099 997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39,3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50 418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Břeclav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455 170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456 238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29,9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34 786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Hodonín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453 142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24,1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487 477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26,1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29 137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Vyškov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294 807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20,1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344 990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19 472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Znojmo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678 917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31,8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704 905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33,8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37 843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Celkem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3 647 775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27,1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3 967 087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29,5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234 662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05013" y="2857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44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Objem nákupu VF z dotace RF v PK JMK</a:t>
            </a:r>
            <a:endParaRPr lang="cs-CZ" sz="28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88844374"/>
              </p:ext>
            </p:extLst>
          </p:nvPr>
        </p:nvGraphicFramePr>
        <p:xfrm>
          <a:off x="323528" y="1484781"/>
          <a:ext cx="8424936" cy="47525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52040"/>
                <a:gridCol w="1596122"/>
                <a:gridCol w="1708282"/>
                <a:gridCol w="1708282"/>
                <a:gridCol w="1960210"/>
              </a:tblGrid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Region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2010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2011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2012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2013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Blansko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23,63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kern="1200" dirty="0">
                          <a:effectLst/>
                        </a:rPr>
                        <a:t>20,08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26,84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</a:rPr>
                        <a:t>32,4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Boskovice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23,58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kern="1200" dirty="0">
                          <a:effectLst/>
                        </a:rPr>
                        <a:t>24,67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22,6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</a:rPr>
                        <a:t>31,4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Brno-město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66,12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kern="1200" dirty="0">
                          <a:effectLst/>
                        </a:rPr>
                        <a:t>64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64,6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66,1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Brno-venkov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30,95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kern="1200" dirty="0">
                          <a:effectLst/>
                        </a:rPr>
                        <a:t>34,96</a:t>
                      </a:r>
                      <a:endParaRPr lang="cs-CZ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36,4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</a:rPr>
                        <a:t>39,3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Břeclav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30,06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kern="1200">
                          <a:effectLst/>
                        </a:rPr>
                        <a:t>30,13</a:t>
                      </a:r>
                      <a:endParaRPr lang="cs-CZ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30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29,9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Hodonín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26,72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kern="1200">
                          <a:effectLst/>
                        </a:rPr>
                        <a:t>23,21</a:t>
                      </a:r>
                      <a:endParaRPr lang="cs-CZ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24,1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26,1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Vyškov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21,03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kern="1200">
                          <a:effectLst/>
                        </a:rPr>
                        <a:t>20,66</a:t>
                      </a:r>
                      <a:endParaRPr lang="cs-CZ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20,1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24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Znojmo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kern="1200">
                          <a:effectLst/>
                        </a:rPr>
                        <a:t>28,18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kern="1200">
                          <a:effectLst/>
                        </a:rPr>
                        <a:t>30,17</a:t>
                      </a:r>
                      <a:endParaRPr lang="cs-CZ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31,8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</a:rPr>
                        <a:t>33,8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Celkem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25,82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25,87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27,12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FF0000"/>
                          </a:solidFill>
                          <a:effectLst/>
                        </a:rPr>
                        <a:t>29,52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71613" y="29479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87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43</TotalTime>
  <Words>555</Words>
  <Application>Microsoft Office PowerPoint</Application>
  <PresentationFormat>Předvádění na obrazovce (4:3)</PresentationFormat>
  <Paragraphs>306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Původ</vt:lpstr>
      <vt:lpstr>Koncepce rozvoje regionálních funkcí v Jihomoravském kraji v letech  2015 - 2020</vt:lpstr>
      <vt:lpstr>Obsah Koncepce</vt:lpstr>
      <vt:lpstr>Legislativní rámec</vt:lpstr>
      <vt:lpstr>Dokumenty koncepční povahy</vt:lpstr>
      <vt:lpstr>Veřejné knihovny v jednotlivých regionech k 1. 1. 2014 </vt:lpstr>
      <vt:lpstr>Zajištění výkonu regionálních funkcí</vt:lpstr>
      <vt:lpstr>Výměnné fondy</vt:lpstr>
      <vt:lpstr>Cirkulace výměnných fondů  v knihovnách JMK</vt:lpstr>
      <vt:lpstr>Objem nákupu VF z dotace RF v PK JMK</vt:lpstr>
      <vt:lpstr>Doplňovaní VF v krajích ČR</vt:lpstr>
      <vt:lpstr>Vize rozvoje regionálních funkcí v JMK</vt:lpstr>
      <vt:lpstr>Co konkrétně?</vt:lpstr>
      <vt:lpstr>Prezentace aplikace PowerPoint</vt:lpstr>
      <vt:lpstr>Harmonogram realizace cílů</vt:lpstr>
      <vt:lpstr>Úloha a postavení MZK v systému RF Cílový stav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Koncepce rozvoje regionálních funkcí v Jihomoravském kraji v letech  2015 - 2020</dc:title>
  <dc:creator>MZK-nb</dc:creator>
  <cp:lastModifiedBy>MZK-nb</cp:lastModifiedBy>
  <cp:revision>8</cp:revision>
  <dcterms:created xsi:type="dcterms:W3CDTF">2015-01-29T14:09:48Z</dcterms:created>
  <dcterms:modified xsi:type="dcterms:W3CDTF">2015-01-29T17:37:28Z</dcterms:modified>
</cp:coreProperties>
</file>