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48" r:id="rId2"/>
    <p:sldMasterId id="2147483650" r:id="rId3"/>
  </p:sldMasterIdLst>
  <p:notesMasterIdLst>
    <p:notesMasterId r:id="rId12"/>
  </p:notesMasterIdLst>
  <p:handoutMasterIdLst>
    <p:handoutMasterId r:id="rId13"/>
  </p:handoutMasterIdLst>
  <p:sldIdLst>
    <p:sldId id="256" r:id="rId4"/>
    <p:sldId id="260" r:id="rId5"/>
    <p:sldId id="257" r:id="rId6"/>
    <p:sldId id="259" r:id="rId7"/>
    <p:sldId id="258" r:id="rId8"/>
    <p:sldId id="261" r:id="rId9"/>
    <p:sldId id="262" r:id="rId10"/>
    <p:sldId id="263" r:id="rId11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4664"/>
    <a:srgbClr val="9182BE"/>
    <a:srgbClr val="4B96CD"/>
    <a:srgbClr val="96C832"/>
    <a:srgbClr val="FFD200"/>
    <a:srgbClr val="F08C00"/>
    <a:srgbClr val="3CB9C3"/>
    <a:srgbClr val="504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675" autoAdjust="0"/>
  </p:normalViewPr>
  <p:slideViewPr>
    <p:cSldViewPr>
      <p:cViewPr varScale="1">
        <p:scale>
          <a:sx n="83" d="100"/>
          <a:sy n="83" d="100"/>
        </p:scale>
        <p:origin x="893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FCE2B-C8C5-4F26-B14B-07B6CED2DC28}" type="datetimeFigureOut">
              <a:rPr lang="cs-CZ" smtClean="0"/>
              <a:t>10.10.2016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FAE552-0231-4F60-8B6A-5F5A921355B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7605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E43FA5-60DF-4D4F-98C3-E58859399E7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560488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DD38D3-CE4E-478B-B02D-FB9248838E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5946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F3DEA-B675-4B22-BC82-A7B96D1719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1234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220C9-8CBC-4382-9B23-7A3FA87EF74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65621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914525"/>
            <a:ext cx="7772400" cy="914400"/>
          </a:xfrm>
        </p:spPr>
        <p:txBody>
          <a:bodyPr/>
          <a:lstStyle>
            <a:lvl1pPr>
              <a:lnSpc>
                <a:spcPct val="90000"/>
              </a:lnSpc>
              <a:defRPr sz="4500"/>
            </a:lvl1pPr>
          </a:lstStyle>
          <a:p>
            <a:pPr lvl="0"/>
            <a:r>
              <a:rPr lang="cs-CZ" altLang="cs-CZ" noProof="0" smtClean="0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4767263"/>
            <a:ext cx="6400800" cy="900112"/>
          </a:xfrm>
        </p:spPr>
        <p:txBody>
          <a:bodyPr lIns="0" tIns="0" rIns="0">
            <a:spAutoFit/>
          </a:bodyPr>
          <a:lstStyle>
            <a:lvl1pPr marL="0" indent="0">
              <a:buFont typeface="Arial" charset="0"/>
              <a:buNone/>
              <a:defRPr sz="2000">
                <a:solidFill>
                  <a:srgbClr val="3CB9C3"/>
                </a:solidFill>
              </a:defRPr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9150" y="6245225"/>
            <a:ext cx="213360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fld id="{D3A6B794-E0B1-4611-9C9D-2AF0A074F18B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3081" name="Picture 9" descr="logo_mzk_rgb_bily_podkla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549275"/>
            <a:ext cx="1363663" cy="96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DEB8DD-32FD-4D53-81D5-1B34E946A5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57571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1A63EEE-8BB5-47C3-B1CB-5A12FB30B64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0816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92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38700" y="1600200"/>
            <a:ext cx="38592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5390D7-5306-47F1-BF35-E4A2145A56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73121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A13296-41B3-47C9-9BCE-C332A41826F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550528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B4966D-1F86-4CA4-AA98-B83BB419E06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72978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54C049-1182-44FD-B80E-DFD0FF4AA0C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82888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2766615-FB09-44E2-9955-683C52FE729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683853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A13623-BB92-4F0F-8E0D-B1954D8C80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21361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86634-5662-49E5-8AE0-BCA13801474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332631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9EF5BC-FE5B-49BE-B439-163D70D464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680602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401638"/>
            <a:ext cx="2036763" cy="5724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46100" y="401638"/>
            <a:ext cx="5962650" cy="5724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BDFD18-D561-4D9A-9F9D-A65BC956D46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123405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96104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067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642635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674372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2007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1169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32276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98080-5DA0-46B2-BC27-09604C8125E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06642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7031987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839621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535777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259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28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20A98B-C1DF-443C-9FAB-3C297C2A2F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8307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3D5CFF-9841-4794-817C-203B987A99C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82486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AACDAA-AB36-43F8-BAB0-D0CAE96F87D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61287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DDDB5C-F77B-4111-BAF7-B940076DFED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0832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D785F3-7F86-4A04-87C4-B091C8245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1181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8F7BF4-362D-4E6A-AD43-9CAC59A3F56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2336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354888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F916E80-6B5C-4CDB-8B09-05B47387EB29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10249" name="Picture 9" descr="logo_mzk_rgb_bily_podklad_smal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603250"/>
            <a:ext cx="47148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609600" indent="-609600" algn="l" rtl="0" eaLnBrk="1" fontAlgn="base" hangingPunct="1">
        <a:spcBef>
          <a:spcPct val="20000"/>
        </a:spcBef>
        <a:spcAft>
          <a:spcPct val="0"/>
        </a:spcAft>
        <a:buAutoNum type="arabicPeriod"/>
        <a:defRPr sz="3200" b="1">
          <a:solidFill>
            <a:srgbClr val="3CB9C3"/>
          </a:solidFill>
          <a:latin typeface="+mn-lt"/>
          <a:ea typeface="+mn-ea"/>
          <a:cs typeface="+mn-cs"/>
        </a:defRPr>
      </a:lvl1pPr>
      <a:lvl2pPr marL="990600" indent="-533400" algn="l" rtl="0" eaLnBrk="1" fontAlgn="base" hangingPunct="1">
        <a:spcBef>
          <a:spcPct val="20000"/>
        </a:spcBef>
        <a:spcAft>
          <a:spcPct val="0"/>
        </a:spcAft>
        <a:buAutoNum type="arabicPeriod"/>
        <a:defRPr sz="2800">
          <a:solidFill>
            <a:schemeClr val="bg1"/>
          </a:solidFill>
          <a:latin typeface="+mn-lt"/>
          <a:cs typeface="+mn-cs"/>
        </a:defRPr>
      </a:lvl2pPr>
      <a:lvl3pPr marL="1371600" indent="-457200" algn="l" rtl="0" eaLnBrk="1" fontAlgn="base" hangingPunct="1">
        <a:spcBef>
          <a:spcPct val="20000"/>
        </a:spcBef>
        <a:spcAft>
          <a:spcPct val="0"/>
        </a:spcAft>
        <a:buAutoNum type="arabicPeriod"/>
        <a:defRPr sz="2400">
          <a:solidFill>
            <a:schemeClr val="bg1"/>
          </a:solidFill>
          <a:latin typeface="+mn-lt"/>
          <a:cs typeface="+mn-cs"/>
        </a:defRPr>
      </a:lvl3pPr>
      <a:lvl4pPr marL="17526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4pPr>
      <a:lvl5pPr marL="22098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5pPr>
      <a:lvl6pPr marL="26670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6pPr>
      <a:lvl7pPr marL="31242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7pPr>
      <a:lvl8pPr marL="35814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8pPr>
      <a:lvl9pPr marL="4038600" indent="-381000" algn="l" rtl="0" eaLnBrk="1" fontAlgn="base" hangingPunct="1">
        <a:spcBef>
          <a:spcPct val="20000"/>
        </a:spcBef>
        <a:spcAft>
          <a:spcPct val="0"/>
        </a:spcAft>
        <a:buAutoNum type="arabicPeriod"/>
        <a:defRPr sz="20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0"/>
          </a:xfrm>
          <a:prstGeom prst="rect">
            <a:avLst/>
          </a:prstGeom>
          <a:solidFill>
            <a:srgbClr val="504B5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6100" y="401638"/>
            <a:ext cx="726598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7082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0"/>
            <a:r>
              <a:rPr lang="cs-CZ" altLang="cs-CZ" smtClean="0"/>
              <a:t>Druhá úroveň</a:t>
            </a:r>
          </a:p>
          <a:p>
            <a:pPr lvl="1"/>
            <a:r>
              <a:rPr lang="cs-CZ" altLang="cs-CZ" smtClean="0"/>
              <a:t>Třetí úroveň</a:t>
            </a:r>
          </a:p>
          <a:p>
            <a:pPr lvl="2"/>
            <a:r>
              <a:rPr lang="cs-CZ" altLang="cs-CZ" smtClean="0"/>
              <a:t>Čtvrtá úroveň</a:t>
            </a:r>
          </a:p>
          <a:p>
            <a:pPr lvl="3"/>
            <a:r>
              <a:rPr lang="cs-CZ" altLang="cs-CZ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2372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8125" y="6237288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600" b="1">
                <a:solidFill>
                  <a:srgbClr val="504B55"/>
                </a:solidFill>
              </a:defRPr>
            </a:lvl1pPr>
          </a:lstStyle>
          <a:p>
            <a:fld id="{2EB383D5-C52A-423E-AD2F-8D6B62EE8B4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034" name="Text Box 10"/>
          <p:cNvSpPr txBox="1">
            <a:spLocks noChangeArrowheads="1"/>
          </p:cNvSpPr>
          <p:nvPr/>
        </p:nvSpPr>
        <p:spPr bwMode="auto">
          <a:xfrm>
            <a:off x="827088" y="6237288"/>
            <a:ext cx="2736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600" b="1">
                <a:solidFill>
                  <a:srgbClr val="504B55"/>
                </a:solidFill>
              </a:rPr>
              <a:t>Moravská zemská knihovna</a:t>
            </a:r>
          </a:p>
        </p:txBody>
      </p:sp>
      <p:pic>
        <p:nvPicPr>
          <p:cNvPr id="1035" name="Picture 11" descr="logo_mzk_rgb_bile_bily_podklad_small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763" y="449263"/>
            <a:ext cx="471487" cy="33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⁄"/>
        <a:defRPr sz="2800">
          <a:solidFill>
            <a:srgbClr val="504B55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200">
          <a:solidFill>
            <a:srgbClr val="504B55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1900">
          <a:solidFill>
            <a:srgbClr val="504B55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504B55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504B55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04B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49313" y="4389438"/>
            <a:ext cx="4443412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900113" y="5157788"/>
            <a:ext cx="4319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altLang="cs-CZ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849313" y="5237163"/>
            <a:ext cx="43211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cs-CZ" altLang="cs-CZ" sz="2000">
                <a:solidFill>
                  <a:srgbClr val="3CB9C3"/>
                </a:solidFill>
              </a:rPr>
              <a:t>Moravská zemská knihovna v Brně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cs-CZ" altLang="cs-CZ" sz="2000">
                <a:solidFill>
                  <a:srgbClr val="3CB9C3"/>
                </a:solidFill>
              </a:rPr>
              <a:t>www.mzk.cz</a:t>
            </a:r>
          </a:p>
        </p:txBody>
      </p:sp>
      <p:pic>
        <p:nvPicPr>
          <p:cNvPr id="9226" name="Picture 10" descr="posledni_strana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413" y="0"/>
            <a:ext cx="3684587" cy="574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914525"/>
            <a:ext cx="7772400" cy="1869743"/>
          </a:xfrm>
        </p:spPr>
        <p:txBody>
          <a:bodyPr/>
          <a:lstStyle/>
          <a:p>
            <a:r>
              <a:rPr lang="cs-CZ" altLang="cs-CZ" dirty="0" smtClean="0"/>
              <a:t>Metodické centrum pro výstavbu a rekonstrukci knihoven</a:t>
            </a:r>
            <a:endParaRPr lang="cs-CZ" alt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19150" y="4767263"/>
            <a:ext cx="6400800" cy="350837"/>
          </a:xfrm>
        </p:spPr>
        <p:txBody>
          <a:bodyPr/>
          <a:lstStyle/>
          <a:p>
            <a:r>
              <a:rPr lang="cs-CZ" altLang="cs-CZ" dirty="0" smtClean="0"/>
              <a:t>Operační program Zaměstnanost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Východiska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 smtClean="0"/>
              <a:t>Plán implementace Státní kulturní politiky 2015-2020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000" dirty="0" smtClean="0"/>
              <a:t>„Dlouhodobě </a:t>
            </a:r>
            <a:r>
              <a:rPr lang="cs-CZ" sz="2000" dirty="0"/>
              <a:t>neřešenou zůstává oblast podpory rekonstrukce a výstavby veřejných knihoven jako informačních, vzdělávacích, kulturních a komunitních center obcí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/>
              <a:t>Chybí metodické centrum, které se touto problematikou bude systematicky zabývat, provede analýzu současného stavu, připraví podpůrné materiály vč. příkladů dobré praxe a semináře pro knihovníky zejména z pověřených knihoven. Zároveň bude v závislosti na možnostech státního rozpočtu navrhovatelem dotačního programu pro tuto oblast. Centrum bude podle možností státního rozpočtu (v souvislosti s pokrytím personálních kapacit) zřízeno v Moravské zemské knihovně v Brně</a:t>
            </a:r>
            <a:r>
              <a:rPr lang="cs-CZ" sz="2000" dirty="0" smtClean="0"/>
              <a:t>.“</a:t>
            </a:r>
          </a:p>
          <a:p>
            <a:pPr marL="0" indent="0">
              <a:buNone/>
            </a:pPr>
            <a:r>
              <a:rPr lang="cs-CZ" sz="2000" dirty="0" smtClean="0"/>
              <a:t>(SKP 2015-2020, strana 36)</a:t>
            </a:r>
            <a:endParaRPr lang="cs-CZ" sz="20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7654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1138138"/>
          </a:xfrm>
        </p:spPr>
        <p:txBody>
          <a:bodyPr/>
          <a:lstStyle/>
          <a:p>
            <a:r>
              <a:rPr lang="cs-CZ" altLang="cs-CZ" dirty="0" smtClean="0"/>
              <a:t>Základní parametry projektu</a:t>
            </a:r>
            <a:endParaRPr lang="cs-CZ" alt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832"/>
            <a:ext cx="8229600" cy="4209331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dirty="0" smtClean="0"/>
              <a:t>Doba realizace – 1. 7. 2017 – 31. 12. 2021</a:t>
            </a:r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r>
              <a:rPr lang="cs-CZ" altLang="cs-CZ" sz="2400" dirty="0" smtClean="0"/>
              <a:t>Předpokládaný rozpočet – 8 770 000 Kč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r>
              <a:rPr lang="cs-CZ" altLang="cs-CZ" sz="2400" dirty="0" smtClean="0"/>
              <a:t>Cílová skupina – obce, kraje a jejich zaměstnanci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0" indent="0">
              <a:buNone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1282154"/>
          </a:xfrm>
        </p:spPr>
        <p:txBody>
          <a:bodyPr/>
          <a:lstStyle/>
          <a:p>
            <a:r>
              <a:rPr lang="cs-CZ" altLang="cs-CZ" dirty="0" smtClean="0"/>
              <a:t>Cíle a přínosy projektu</a:t>
            </a:r>
            <a:endParaRPr lang="cs-CZ" alt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Hlavním cílem projektu </a:t>
            </a:r>
            <a:r>
              <a:rPr lang="cs-CZ" sz="2400" dirty="0" smtClean="0"/>
              <a:t>je </a:t>
            </a:r>
            <a:r>
              <a:rPr lang="cs-CZ" sz="2400" dirty="0"/>
              <a:t>vybudování metodického centra pro oblast regionálních funkcí, výměnu zkušeností (</a:t>
            </a:r>
            <a:r>
              <a:rPr lang="cs-CZ" sz="2400" dirty="0" err="1"/>
              <a:t>best</a:t>
            </a:r>
            <a:r>
              <a:rPr lang="cs-CZ" sz="2400" dirty="0"/>
              <a:t> </a:t>
            </a:r>
            <a:r>
              <a:rPr lang="cs-CZ" sz="2400" dirty="0" err="1"/>
              <a:t>practices</a:t>
            </a:r>
            <a:r>
              <a:rPr lang="cs-CZ" sz="2400" dirty="0"/>
              <a:t>) a sdílení aktuálních trendů na podporu rozvoje veřejných knihoven. Metodické centrum bude nejen zázemím pro zřizovatele a krajské úřady, ale v úzké spolupráci s Národní knihovnou také pro veřejné knihovny celé ČR.</a:t>
            </a:r>
            <a:endParaRPr lang="cs-CZ" sz="2400" dirty="0" smtClean="0">
              <a:effectLst/>
            </a:endParaRPr>
          </a:p>
          <a:p>
            <a:pPr marL="0" indent="0">
              <a:buNone/>
            </a:pP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8806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354888" cy="922114"/>
          </a:xfrm>
        </p:spPr>
        <p:txBody>
          <a:bodyPr/>
          <a:lstStyle/>
          <a:p>
            <a:r>
              <a:rPr lang="cs-CZ" altLang="cs-CZ" dirty="0" smtClean="0"/>
              <a:t>Klíčové aktivity</a:t>
            </a:r>
            <a:endParaRPr lang="cs-CZ" alt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97152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800" dirty="0" smtClean="0"/>
              <a:t>1, Analýza současného stavu v oblastech poskytované metodické pomoci </a:t>
            </a:r>
          </a:p>
          <a:p>
            <a:pPr marL="0" indent="0">
              <a:buNone/>
            </a:pPr>
            <a:endParaRPr lang="cs-CZ" altLang="cs-CZ" sz="2400" dirty="0"/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realizace aktivity: 1. 7. 2017 – 31. 12. 2017</a:t>
            </a:r>
            <a:endParaRPr lang="cs-CZ" altLang="cs-CZ" sz="2400" dirty="0"/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využití analýzy NK ČR k prostorovému vybavení knihoven  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/>
              <a:t>v</a:t>
            </a:r>
            <a:r>
              <a:rPr lang="cs-CZ" altLang="cs-CZ" sz="2400" dirty="0" smtClean="0"/>
              <a:t>ýstupem bude stanovení (upřesnění) oblastí metodické podpory a typů metodických materiálů, které budou sloužit zřizovatelům knihoven ke zkvalitňování stavu knihoven a služeb občanům</a:t>
            </a:r>
          </a:p>
          <a:p>
            <a:pPr marL="0" indent="0">
              <a:buNone/>
            </a:pPr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250980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/>
              <a:t>2, Metodiky k výstavbě a rekonstrukci knihoven </a:t>
            </a:r>
          </a:p>
          <a:p>
            <a:pPr marL="0" indent="0">
              <a:buNone/>
            </a:pPr>
            <a:endParaRPr lang="cs-CZ" altLang="cs-CZ" dirty="0"/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metodiky z oblasti architektury knihoven, výstavby, rekonstrukce, vybavení aj. 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právní aspekty výstavby knihoven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/>
              <a:t>b</a:t>
            </a:r>
            <a:r>
              <a:rPr lang="cs-CZ" altLang="cs-CZ" sz="2400" dirty="0" smtClean="0"/>
              <a:t>udování knihovního fondu</a:t>
            </a:r>
          </a:p>
          <a:p>
            <a:pPr marL="0" indent="0">
              <a:buNone/>
            </a:pPr>
            <a:r>
              <a:rPr lang="cs-CZ" altLang="cs-CZ" sz="2400" dirty="0" smtClean="0"/>
              <a:t>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25390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/>
              <a:t>3, Poradenská a konzultační činnost zřizovatelům knihoven </a:t>
            </a:r>
          </a:p>
          <a:p>
            <a:pPr marL="0" indent="0">
              <a:buNone/>
            </a:pPr>
            <a:endParaRPr lang="cs-CZ" altLang="cs-CZ" dirty="0" smtClean="0"/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semináře po celé ČR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 smtClean="0"/>
              <a:t>závěrečná konference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/>
              <a:t>i</a:t>
            </a:r>
            <a:r>
              <a:rPr lang="cs-CZ" altLang="cs-CZ" sz="2400" dirty="0" smtClean="0"/>
              <a:t>nformační zpravodaj – dvouměsíčník (on-line) na podporu veřejných knihoven  </a:t>
            </a:r>
          </a:p>
          <a:p>
            <a:pPr marL="342900" indent="-342900">
              <a:buFontTx/>
              <a:buChar char="-"/>
            </a:pPr>
            <a:endParaRPr lang="cs-CZ" altLang="cs-CZ" sz="2400" dirty="0" smtClean="0"/>
          </a:p>
          <a:p>
            <a:pPr marL="0" indent="0">
              <a:buNone/>
            </a:pPr>
            <a:endParaRPr lang="cs-CZ" altLang="cs-CZ" dirty="0"/>
          </a:p>
          <a:p>
            <a:pPr marL="0" indent="0">
              <a:buNone/>
            </a:pPr>
            <a:endParaRPr lang="cs-CZ" alt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920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Klíčové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sz="2800" dirty="0" smtClean="0"/>
              <a:t>4, Vznik virtuálního prostředí</a:t>
            </a:r>
          </a:p>
          <a:p>
            <a:pPr marL="0" indent="0">
              <a:buNone/>
            </a:pPr>
            <a:endParaRPr lang="cs-CZ" altLang="cs-CZ" sz="2400" dirty="0" smtClean="0"/>
          </a:p>
          <a:p>
            <a:pPr marL="342900" indent="-342900">
              <a:buFontTx/>
              <a:buChar char="-"/>
            </a:pPr>
            <a:r>
              <a:rPr lang="cs-CZ" altLang="cs-CZ" sz="2400" dirty="0"/>
              <a:t>d</a:t>
            </a:r>
            <a:r>
              <a:rPr lang="cs-CZ" altLang="cs-CZ" sz="2400" dirty="0" smtClean="0"/>
              <a:t>atabáze pro výstavbu a rekonstrukci knihoven  </a:t>
            </a:r>
          </a:p>
          <a:p>
            <a:pPr marL="342900" indent="-342900">
              <a:buFontTx/>
              <a:buChar char="-"/>
            </a:pPr>
            <a:r>
              <a:rPr lang="cs-CZ" altLang="cs-CZ" sz="2400" dirty="0" err="1" smtClean="0"/>
              <a:t>best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practices</a:t>
            </a:r>
            <a:endParaRPr lang="cs-CZ" altLang="cs-CZ" sz="2400" dirty="0" smtClean="0"/>
          </a:p>
          <a:p>
            <a:pPr marL="342900" indent="-342900">
              <a:buFontTx/>
              <a:buChar char="-"/>
            </a:pPr>
            <a:r>
              <a:rPr lang="cs-CZ" altLang="cs-CZ" sz="2400" dirty="0"/>
              <a:t>i</a:t>
            </a:r>
            <a:r>
              <a:rPr lang="cs-CZ" altLang="cs-CZ" sz="2400" dirty="0" smtClean="0"/>
              <a:t>nformační a metodické materiály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05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_sablona_mzk_obecna (2)">
  <a:themeElements>
    <a:clrScheme name="ppt_sablona_mzk_obecn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t_sablona_mzk_obecna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t_sablona_mzk_obecn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_sablona_mzk_obecna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_sablona_mzk_obecna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Vlastní návrh">
  <a:themeElements>
    <a:clrScheme name="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lastní návrh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ppt_sablona_mzk_obecna (2)</Template>
  <TotalTime>138</TotalTime>
  <Words>345</Words>
  <Application>Microsoft Office PowerPoint</Application>
  <PresentationFormat>Předvádění na obrazovce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ppt_sablona_mzk_obecna (2)</vt:lpstr>
      <vt:lpstr>Výchozí návrh</vt:lpstr>
      <vt:lpstr>Vlastní návrh</vt:lpstr>
      <vt:lpstr>Metodické centrum pro výstavbu a rekonstrukci knihoven</vt:lpstr>
      <vt:lpstr>Východiska projektu</vt:lpstr>
      <vt:lpstr>Základní parametry projektu</vt:lpstr>
      <vt:lpstr>Cíle a přínosy projektu</vt:lpstr>
      <vt:lpstr>Klíčové aktivity</vt:lpstr>
      <vt:lpstr>Klíčové aktivity</vt:lpstr>
      <vt:lpstr>Klíčové aktivity</vt:lpstr>
      <vt:lpstr>Klíčové aktivity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Metodické centrum pro výstavbu, rekonsrukci a komunitní činnost knhoven</dc:title>
  <dc:creator>Tereza Stodolová</dc:creator>
  <cp:lastModifiedBy>lenovo</cp:lastModifiedBy>
  <cp:revision>9</cp:revision>
  <cp:lastPrinted>2016-09-26T07:44:28Z</cp:lastPrinted>
  <dcterms:created xsi:type="dcterms:W3CDTF">2016-09-26T05:30:40Z</dcterms:created>
  <dcterms:modified xsi:type="dcterms:W3CDTF">2016-10-10T09:10:32Z</dcterms:modified>
</cp:coreProperties>
</file>