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70" r:id="rId3"/>
    <p:sldId id="262" r:id="rId4"/>
    <p:sldId id="271" r:id="rId5"/>
    <p:sldId id="256" r:id="rId6"/>
    <p:sldId id="258" r:id="rId7"/>
    <p:sldId id="257" r:id="rId8"/>
    <p:sldId id="259" r:id="rId9"/>
    <p:sldId id="268" r:id="rId10"/>
    <p:sldId id="269" r:id="rId11"/>
    <p:sldId id="267" r:id="rId12"/>
    <p:sldId id="261" r:id="rId13"/>
    <p:sldId id="263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22" autoAdjust="0"/>
  </p:normalViewPr>
  <p:slideViewPr>
    <p:cSldViewPr>
      <p:cViewPr varScale="1">
        <p:scale>
          <a:sx n="60" d="100"/>
          <a:sy n="60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AB8-D1A1-4640-BC04-E2D2B46B23C3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9BE96A-4C34-4677-846B-EE2E0289C49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AB8-D1A1-4640-BC04-E2D2B46B23C3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E96A-4C34-4677-846B-EE2E0289C4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AB8-D1A1-4640-BC04-E2D2B46B23C3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E96A-4C34-4677-846B-EE2E0289C4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AB8-D1A1-4640-BC04-E2D2B46B23C3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E96A-4C34-4677-846B-EE2E0289C4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AB8-D1A1-4640-BC04-E2D2B46B23C3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E96A-4C34-4677-846B-EE2E0289C49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AB8-D1A1-4640-BC04-E2D2B46B23C3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E96A-4C34-4677-846B-EE2E0289C49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AB8-D1A1-4640-BC04-E2D2B46B23C3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E96A-4C34-4677-846B-EE2E0289C49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AB8-D1A1-4640-BC04-E2D2B46B23C3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E96A-4C34-4677-846B-EE2E0289C4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AB8-D1A1-4640-BC04-E2D2B46B23C3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E96A-4C34-4677-846B-EE2E0289C4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AB8-D1A1-4640-BC04-E2D2B46B23C3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E96A-4C34-4677-846B-EE2E0289C4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2AB8-D1A1-4640-BC04-E2D2B46B23C3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E96A-4C34-4677-846B-EE2E0289C49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3272AB8-D1A1-4640-BC04-E2D2B46B23C3}" type="datetimeFigureOut">
              <a:rPr lang="cs-CZ" smtClean="0"/>
              <a:t>24.9.2013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9BE96A-4C34-4677-846B-EE2E0289C49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zpravodajstvi-brno/zpravy/226492-knihovny-se-predhani-v-napadech-jak-prilakat-nove-ctenar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ks-letovice.cz/knihovna/?page_id=236" TargetMode="External"/><Relationship Id="rId2" Type="http://schemas.openxmlformats.org/officeDocument/2006/relationships/hyperlink" Target="http://pecka.knihovna.cz/pobocka-vidoni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jm.cz/cernovice-charbulova" TargetMode="External"/><Relationship Id="rId4" Type="http://schemas.openxmlformats.org/officeDocument/2006/relationships/hyperlink" Target="http://mramotice.knihovna.cz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becjasinov.estranky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888432"/>
          </a:xfrm>
        </p:spPr>
        <p:txBody>
          <a:bodyPr/>
          <a:lstStyle/>
          <a:p>
            <a:r>
              <a:rPr lang="cs-CZ" sz="4400" dirty="0" smtClean="0">
                <a:solidFill>
                  <a:srgbClr val="002060"/>
                </a:solidFill>
              </a:rPr>
              <a:t>Výkon regionálních funkcí </a:t>
            </a:r>
            <a:br>
              <a:rPr lang="cs-CZ" sz="4400" dirty="0" smtClean="0">
                <a:solidFill>
                  <a:srgbClr val="002060"/>
                </a:solidFill>
              </a:rPr>
            </a:br>
            <a:r>
              <a:rPr lang="cs-CZ" sz="4400" dirty="0" smtClean="0">
                <a:solidFill>
                  <a:srgbClr val="002060"/>
                </a:solidFill>
              </a:rPr>
              <a:t>v Jihomoravském kraji </a:t>
            </a:r>
            <a:br>
              <a:rPr lang="cs-CZ" sz="4400" dirty="0" smtClean="0">
                <a:solidFill>
                  <a:srgbClr val="002060"/>
                </a:solidFill>
              </a:rPr>
            </a:br>
            <a:r>
              <a:rPr lang="cs-CZ" sz="4400" dirty="0" smtClean="0">
                <a:solidFill>
                  <a:srgbClr val="002060"/>
                </a:solidFill>
              </a:rPr>
              <a:t>za 1. pololetí 2013</a:t>
            </a:r>
            <a:br>
              <a:rPr lang="cs-CZ" sz="4400" dirty="0" smtClean="0">
                <a:solidFill>
                  <a:srgbClr val="002060"/>
                </a:solidFill>
              </a:rPr>
            </a:br>
            <a:endParaRPr lang="cs-CZ" sz="3600" dirty="0">
              <a:solidFill>
                <a:srgbClr val="002060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2016224"/>
          </a:xfrm>
        </p:spPr>
        <p:txBody>
          <a:bodyPr>
            <a:normAutofit fontScale="77500" lnSpcReduction="20000"/>
          </a:bodyPr>
          <a:lstStyle/>
          <a:p>
            <a:r>
              <a:rPr lang="cs-CZ" sz="3400" dirty="0">
                <a:solidFill>
                  <a:srgbClr val="002060"/>
                </a:solidFill>
                <a:latin typeface="+mn-lt"/>
              </a:rPr>
              <a:t>Porada vedoucích pracovníků regionálních oddělení pověřených knihoven Jihomoravského </a:t>
            </a:r>
            <a:r>
              <a:rPr lang="cs-CZ" sz="3400" dirty="0" smtClean="0">
                <a:solidFill>
                  <a:srgbClr val="002060"/>
                </a:solidFill>
                <a:latin typeface="+mn-lt"/>
              </a:rPr>
              <a:t>kraje</a:t>
            </a:r>
          </a:p>
          <a:p>
            <a:endParaRPr lang="cs-CZ" dirty="0" smtClean="0">
              <a:solidFill>
                <a:srgbClr val="A50021"/>
              </a:solidFill>
              <a:latin typeface="+mn-lt"/>
            </a:endParaRPr>
          </a:p>
          <a:p>
            <a:r>
              <a:rPr lang="cs-CZ" dirty="0" smtClean="0">
                <a:solidFill>
                  <a:srgbClr val="A50021"/>
                </a:solidFill>
                <a:latin typeface="+mn-lt"/>
              </a:rPr>
              <a:t>Knihovna </a:t>
            </a:r>
            <a:r>
              <a:rPr lang="cs-CZ" dirty="0">
                <a:solidFill>
                  <a:srgbClr val="A50021"/>
                </a:solidFill>
                <a:latin typeface="+mn-lt"/>
              </a:rPr>
              <a:t>Jiřího Mahena v Brně – pobočka </a:t>
            </a:r>
            <a:r>
              <a:rPr lang="cs-CZ" dirty="0" smtClean="0">
                <a:solidFill>
                  <a:srgbClr val="A50021"/>
                </a:solidFill>
                <a:latin typeface="+mn-lt"/>
              </a:rPr>
              <a:t>Maloměřice</a:t>
            </a:r>
          </a:p>
          <a:p>
            <a:r>
              <a:rPr lang="cs-CZ" dirty="0" smtClean="0">
                <a:solidFill>
                  <a:srgbClr val="A50021"/>
                </a:solidFill>
                <a:latin typeface="+mn-lt"/>
              </a:rPr>
              <a:t>24. 9. 2013</a:t>
            </a:r>
            <a:endParaRPr lang="cs-CZ" dirty="0">
              <a:solidFill>
                <a:srgbClr val="A50021"/>
              </a:solidFill>
              <a:latin typeface="+mn-lt"/>
            </a:endParaRPr>
          </a:p>
        </p:txBody>
      </p:sp>
      <p:graphicFrame>
        <p:nvGraphicFramePr>
          <p:cNvPr id="7" name="Objek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87226036"/>
              </p:ext>
            </p:extLst>
          </p:nvPr>
        </p:nvGraphicFramePr>
        <p:xfrm>
          <a:off x="6084168" y="476672"/>
          <a:ext cx="2563193" cy="789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Fotografie" r:id="rId3" imgW="9523810" imgH="2933333" progId="">
                  <p:embed/>
                </p:oleObj>
              </mc:Choice>
              <mc:Fallback>
                <p:oleObj name="Fotografie" r:id="rId3" imgW="9523810" imgH="2933333" progId="">
                  <p:embed/>
                  <p:pic>
                    <p:nvPicPr>
                      <p:cNvPr id="0" name="Zástupný symbol pro obrázek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76672"/>
                        <a:ext cx="2563193" cy="789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137938" cy="231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Nákup knihovního fondu </a:t>
            </a:r>
            <a:br>
              <a:rPr lang="cs-CZ" sz="4400" dirty="0"/>
            </a:br>
            <a:r>
              <a:rPr lang="cs-CZ" sz="4400" dirty="0"/>
              <a:t>z prostředků obcí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815728"/>
              </p:ext>
            </p:extLst>
          </p:nvPr>
        </p:nvGraphicFramePr>
        <p:xfrm>
          <a:off x="467544" y="1556792"/>
          <a:ext cx="8229600" cy="507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31109">
                <a:tc>
                  <a:txBody>
                    <a:bodyPr/>
                    <a:lstStyle/>
                    <a:p>
                      <a:r>
                        <a:rPr lang="cs-CZ" dirty="0" smtClean="0"/>
                        <a:t>Region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 Kč na nákup </a:t>
                      </a:r>
                    </a:p>
                    <a:p>
                      <a:pPr algn="ctr"/>
                      <a:r>
                        <a:rPr lang="cs-CZ" dirty="0" smtClean="0"/>
                        <a:t>Počet</a:t>
                      </a:r>
                      <a:r>
                        <a:rPr lang="cs-CZ" baseline="0" dirty="0" smtClean="0"/>
                        <a:t> obcí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obecních knihoven 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% knihoven bez nákupu KF</a:t>
                      </a:r>
                      <a:endParaRPr lang="cs-CZ" dirty="0"/>
                    </a:p>
                  </a:txBody>
                  <a:tcPr/>
                </a:tc>
              </a:tr>
              <a:tr h="492711">
                <a:tc>
                  <a:txBody>
                    <a:bodyPr/>
                    <a:lstStyle/>
                    <a:p>
                      <a:r>
                        <a:rPr lang="cs-CZ" dirty="0" smtClean="0"/>
                        <a:t>Blansko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28</a:t>
                      </a:r>
                      <a:endParaRPr lang="cs-CZ" b="0" dirty="0"/>
                    </a:p>
                  </a:txBody>
                  <a:tcPr/>
                </a:tc>
              </a:tr>
              <a:tr h="492711">
                <a:tc>
                  <a:txBody>
                    <a:bodyPr/>
                    <a:lstStyle/>
                    <a:p>
                      <a:r>
                        <a:rPr lang="cs-CZ" dirty="0" smtClean="0"/>
                        <a:t>Boskovice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13,6</a:t>
                      </a:r>
                      <a:endParaRPr lang="cs-CZ" b="0" dirty="0"/>
                    </a:p>
                  </a:txBody>
                  <a:tcPr/>
                </a:tc>
              </a:tr>
              <a:tr h="492711">
                <a:tc>
                  <a:txBody>
                    <a:bodyPr/>
                    <a:lstStyle/>
                    <a:p>
                      <a:r>
                        <a:rPr lang="cs-CZ" dirty="0" smtClean="0"/>
                        <a:t>Brno-město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21,4</a:t>
                      </a:r>
                      <a:endParaRPr lang="cs-CZ" b="0" dirty="0"/>
                    </a:p>
                  </a:txBody>
                  <a:tcPr/>
                </a:tc>
              </a:tr>
              <a:tr h="492711">
                <a:tc>
                  <a:txBody>
                    <a:bodyPr/>
                    <a:lstStyle/>
                    <a:p>
                      <a:r>
                        <a:rPr lang="cs-CZ" dirty="0" smtClean="0"/>
                        <a:t>Brno-venkov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11,1</a:t>
                      </a:r>
                      <a:endParaRPr lang="cs-CZ" b="0" dirty="0"/>
                    </a:p>
                  </a:txBody>
                  <a:tcPr/>
                </a:tc>
              </a:tr>
              <a:tr h="492711">
                <a:tc>
                  <a:txBody>
                    <a:bodyPr/>
                    <a:lstStyle/>
                    <a:p>
                      <a:r>
                        <a:rPr lang="cs-CZ" dirty="0" smtClean="0"/>
                        <a:t>Břeclav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3,6</a:t>
                      </a:r>
                      <a:endParaRPr lang="cs-CZ" b="0" dirty="0"/>
                    </a:p>
                  </a:txBody>
                  <a:tcPr/>
                </a:tc>
              </a:tr>
              <a:tr h="492711">
                <a:tc>
                  <a:txBody>
                    <a:bodyPr/>
                    <a:lstStyle/>
                    <a:p>
                      <a:r>
                        <a:rPr lang="cs-CZ" dirty="0" smtClean="0"/>
                        <a:t>Hodonín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6,3</a:t>
                      </a:r>
                      <a:endParaRPr lang="cs-CZ" b="0" dirty="0"/>
                    </a:p>
                  </a:txBody>
                  <a:tcPr/>
                </a:tc>
              </a:tr>
              <a:tr h="492711">
                <a:tc>
                  <a:txBody>
                    <a:bodyPr/>
                    <a:lstStyle/>
                    <a:p>
                      <a:r>
                        <a:rPr lang="cs-CZ" dirty="0" smtClean="0"/>
                        <a:t>Vyškov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8,6</a:t>
                      </a:r>
                      <a:endParaRPr lang="cs-CZ" b="0" dirty="0"/>
                    </a:p>
                  </a:txBody>
                  <a:tcPr/>
                </a:tc>
              </a:tr>
              <a:tr h="492711">
                <a:tc>
                  <a:txBody>
                    <a:bodyPr/>
                    <a:lstStyle/>
                    <a:p>
                      <a:r>
                        <a:rPr lang="cs-CZ" dirty="0" smtClean="0"/>
                        <a:t>Znojmo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35,7</a:t>
                      </a:r>
                      <a:endParaRPr lang="cs-CZ" b="0" dirty="0"/>
                    </a:p>
                  </a:txBody>
                  <a:tcPr/>
                </a:tc>
              </a:tr>
              <a:tr h="49271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 JMK/%</a:t>
                      </a:r>
                      <a:endParaRPr lang="cs-CZ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100</a:t>
                      </a:r>
                      <a:endParaRPr lang="cs-CZ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545</a:t>
                      </a:r>
                      <a:endParaRPr lang="cs-CZ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18,34 (16,8)</a:t>
                      </a:r>
                      <a:endParaRPr lang="cs-CZ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4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/>
          <a:lstStyle/>
          <a:p>
            <a:r>
              <a:rPr lang="cs-CZ" dirty="0" smtClean="0"/>
              <a:t>Nové knihovny, rekonstrukce knihoven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2"/>
                </a:solidFill>
                <a:latin typeface="+mn-lt"/>
              </a:rPr>
              <a:t>Nově otevřená </a:t>
            </a:r>
            <a:r>
              <a:rPr lang="cs-CZ" b="1" dirty="0" smtClean="0">
                <a:solidFill>
                  <a:schemeClr val="tx2"/>
                </a:solidFill>
                <a:latin typeface="+mn-lt"/>
              </a:rPr>
              <a:t>knihovna v </a:t>
            </a:r>
            <a:r>
              <a:rPr lang="cs-CZ" b="1" dirty="0" err="1">
                <a:solidFill>
                  <a:schemeClr val="tx2"/>
                </a:solidFill>
                <a:latin typeface="+mn-lt"/>
              </a:rPr>
              <a:t>B</a:t>
            </a:r>
            <a:r>
              <a:rPr lang="cs-CZ" b="1" dirty="0" err="1" smtClean="0">
                <a:solidFill>
                  <a:schemeClr val="tx2"/>
                </a:solidFill>
                <a:latin typeface="+mn-lt"/>
              </a:rPr>
              <a:t>ělči</a:t>
            </a:r>
            <a:r>
              <a:rPr lang="cs-CZ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dirty="0" smtClean="0">
                <a:solidFill>
                  <a:schemeClr val="tx2"/>
                </a:solidFill>
                <a:latin typeface="+mn-lt"/>
              </a:rPr>
              <a:t>(cca 190 obyvatel, Brno-venkov), v 1. patře OÚ, knihovnicí studentka knihovnické školy. Asi 15 let ležely knihy v krabicích...</a:t>
            </a:r>
          </a:p>
          <a:p>
            <a:r>
              <a:rPr lang="cs-CZ" dirty="0" err="1" smtClean="0">
                <a:solidFill>
                  <a:schemeClr val="tx2"/>
                </a:solidFill>
                <a:latin typeface="+mn-lt"/>
              </a:rPr>
              <a:t>MěK</a:t>
            </a:r>
            <a:r>
              <a:rPr lang="cs-CZ" dirty="0" smtClean="0">
                <a:solidFill>
                  <a:schemeClr val="tx2"/>
                </a:solidFill>
                <a:latin typeface="+mn-lt"/>
              </a:rPr>
              <a:t> Veselí nad Moravou otevřela v dubnu </a:t>
            </a:r>
            <a:r>
              <a:rPr lang="cs-CZ" b="1" dirty="0" smtClean="0">
                <a:solidFill>
                  <a:schemeClr val="tx2"/>
                </a:solidFill>
                <a:latin typeface="+mn-lt"/>
              </a:rPr>
              <a:t>pobočku </a:t>
            </a:r>
          </a:p>
          <a:p>
            <a:pPr marL="354013" indent="0">
              <a:buNone/>
            </a:pPr>
            <a:r>
              <a:rPr lang="cs-CZ" b="1" dirty="0" smtClean="0">
                <a:solidFill>
                  <a:schemeClr val="tx2"/>
                </a:solidFill>
                <a:latin typeface="+mn-lt"/>
              </a:rPr>
              <a:t>v </a:t>
            </a:r>
            <a:r>
              <a:rPr lang="cs-CZ" b="1" dirty="0" err="1" smtClean="0">
                <a:solidFill>
                  <a:schemeClr val="tx2"/>
                </a:solidFill>
                <a:latin typeface="+mn-lt"/>
              </a:rPr>
              <a:t>Zarazicích</a:t>
            </a:r>
            <a:r>
              <a:rPr lang="cs-CZ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dirty="0" smtClean="0">
                <a:solidFill>
                  <a:schemeClr val="tx2"/>
                </a:solidFill>
                <a:latin typeface="+mn-lt"/>
              </a:rPr>
              <a:t>(k dispozici 250 titulů)</a:t>
            </a:r>
          </a:p>
          <a:p>
            <a:r>
              <a:rPr lang="cs-CZ" dirty="0" smtClean="0">
                <a:solidFill>
                  <a:schemeClr val="tx2"/>
                </a:solidFill>
                <a:latin typeface="+mn-lt"/>
              </a:rPr>
              <a:t>Zřízeno </a:t>
            </a:r>
            <a:r>
              <a:rPr lang="cs-CZ" b="1" dirty="0" smtClean="0">
                <a:solidFill>
                  <a:schemeClr val="tx2"/>
                </a:solidFill>
                <a:latin typeface="+mn-lt"/>
              </a:rPr>
              <a:t>výpůjční místo v </a:t>
            </a:r>
            <a:r>
              <a:rPr lang="cs-CZ" b="1" dirty="0" err="1" smtClean="0">
                <a:solidFill>
                  <a:schemeClr val="tx2"/>
                </a:solidFill>
                <a:latin typeface="+mn-lt"/>
              </a:rPr>
              <a:t>Milokošti</a:t>
            </a:r>
            <a:r>
              <a:rPr lang="cs-CZ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dirty="0" smtClean="0">
                <a:solidFill>
                  <a:schemeClr val="tx2"/>
                </a:solidFill>
                <a:latin typeface="+mn-lt"/>
              </a:rPr>
              <a:t>(Hodonín) ve škole, provoz zajišťuje </a:t>
            </a:r>
            <a:r>
              <a:rPr lang="cs-CZ" dirty="0" err="1">
                <a:solidFill>
                  <a:schemeClr val="tx2"/>
                </a:solidFill>
                <a:latin typeface="+mn-lt"/>
              </a:rPr>
              <a:t>M</a:t>
            </a:r>
            <a:r>
              <a:rPr lang="cs-CZ" dirty="0" err="1" smtClean="0">
                <a:solidFill>
                  <a:schemeClr val="tx2"/>
                </a:solidFill>
                <a:latin typeface="+mn-lt"/>
              </a:rPr>
              <a:t>ěK</a:t>
            </a:r>
            <a:r>
              <a:rPr lang="cs-CZ" dirty="0" smtClean="0">
                <a:solidFill>
                  <a:schemeClr val="tx2"/>
                </a:solidFill>
                <a:latin typeface="+mn-lt"/>
              </a:rPr>
              <a:t> Veselí nad Moravou, půjčuje se pouze ve školním roce</a:t>
            </a:r>
          </a:p>
          <a:p>
            <a:r>
              <a:rPr lang="cs-CZ" dirty="0" smtClean="0">
                <a:solidFill>
                  <a:schemeClr val="tx2"/>
                </a:solidFill>
                <a:latin typeface="+mn-lt"/>
              </a:rPr>
              <a:t>Projednáno </a:t>
            </a:r>
            <a:r>
              <a:rPr lang="cs-CZ" b="1" dirty="0" smtClean="0">
                <a:solidFill>
                  <a:schemeClr val="tx2"/>
                </a:solidFill>
                <a:latin typeface="+mn-lt"/>
              </a:rPr>
              <a:t>zřízení pobočky knihovny v </a:t>
            </a:r>
            <a:r>
              <a:rPr lang="cs-CZ" b="1" dirty="0" err="1" smtClean="0">
                <a:solidFill>
                  <a:schemeClr val="tx2"/>
                </a:solidFill>
                <a:latin typeface="+mn-lt"/>
              </a:rPr>
              <a:t>Manerově</a:t>
            </a:r>
            <a:r>
              <a:rPr lang="cs-CZ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cs-CZ" dirty="0" smtClean="0">
                <a:solidFill>
                  <a:schemeClr val="tx2"/>
                </a:solidFill>
                <a:latin typeface="+mn-lt"/>
              </a:rPr>
              <a:t>(součást Bohdalic, Vyškov)</a:t>
            </a:r>
          </a:p>
          <a:p>
            <a:endParaRPr lang="cs-CZ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chemeClr val="tx2"/>
                </a:solidFill>
                <a:latin typeface="+mn-lt"/>
              </a:rPr>
              <a:t>...knihovna byla přestěhována do nových prostor v rámci budovy OÚ...knihovna byla přestěhovaná do nových prostor.....knihovna získala nové větší prostory a vybavení interiéru...</a:t>
            </a:r>
            <a:endParaRPr lang="cs-CZ" i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4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/>
              <a:t>Automatizace knihoven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2"/>
                </a:solidFill>
                <a:latin typeface="+mn-lt"/>
              </a:rPr>
              <a:t>Vychází z Koncepce rozvoje regionálních funkcí </a:t>
            </a:r>
          </a:p>
          <a:p>
            <a:pPr marL="0" indent="354013">
              <a:buNone/>
            </a:pPr>
            <a:r>
              <a:rPr lang="cs-CZ" dirty="0" smtClean="0">
                <a:solidFill>
                  <a:schemeClr val="tx2"/>
                </a:solidFill>
                <a:latin typeface="+mn-lt"/>
              </a:rPr>
              <a:t>v Jihomoravském kraji 2011-2014</a:t>
            </a:r>
          </a:p>
          <a:p>
            <a:pPr marL="0" indent="354013">
              <a:buNone/>
            </a:pPr>
            <a:endParaRPr lang="cs-CZ" dirty="0" smtClean="0">
              <a:solidFill>
                <a:schemeClr val="tx2"/>
              </a:solidFill>
              <a:latin typeface="+mn-lt"/>
            </a:endParaRPr>
          </a:p>
          <a:p>
            <a:pPr marL="0" indent="354013">
              <a:buNone/>
            </a:pPr>
            <a:r>
              <a:rPr lang="cs-CZ" i="1" dirty="0" smtClean="0">
                <a:solidFill>
                  <a:schemeClr val="tx2"/>
                </a:solidFill>
                <a:latin typeface="+mn-lt"/>
              </a:rPr>
              <a:t>,,Nadále se pokračuje s připojováním neprofesionálních knihoven do regionálního automatizovaného systému </a:t>
            </a:r>
            <a:r>
              <a:rPr lang="cs-CZ" i="1" dirty="0">
                <a:solidFill>
                  <a:schemeClr val="tx2"/>
                </a:solidFill>
                <a:latin typeface="+mn-lt"/>
              </a:rPr>
              <a:t>C</a:t>
            </a:r>
            <a:r>
              <a:rPr lang="cs-CZ" i="1" dirty="0" smtClean="0">
                <a:solidFill>
                  <a:schemeClr val="tx2"/>
                </a:solidFill>
                <a:latin typeface="+mn-lt"/>
              </a:rPr>
              <a:t>lavius REKS.“</a:t>
            </a:r>
          </a:p>
          <a:p>
            <a:pPr marL="0" indent="354013">
              <a:buNone/>
            </a:pPr>
            <a:endParaRPr lang="cs-CZ" i="1" dirty="0" smtClean="0">
              <a:solidFill>
                <a:schemeClr val="tx2"/>
              </a:solidFill>
              <a:latin typeface="+mn-lt"/>
            </a:endParaRPr>
          </a:p>
          <a:p>
            <a:pPr marL="0" indent="354013">
              <a:buNone/>
            </a:pPr>
            <a:r>
              <a:rPr lang="cs-CZ" b="1" i="1" dirty="0" smtClean="0">
                <a:solidFill>
                  <a:schemeClr val="tx2"/>
                </a:solidFill>
                <a:latin typeface="+mn-lt"/>
              </a:rPr>
              <a:t>A co automatizace malých knihoven??</a:t>
            </a:r>
          </a:p>
          <a:p>
            <a:pPr marL="0" indent="354013">
              <a:buNone/>
            </a:pPr>
            <a:endParaRPr lang="cs-CZ" i="1" dirty="0" smtClean="0">
              <a:solidFill>
                <a:schemeClr val="tx2"/>
              </a:solidFill>
              <a:latin typeface="+mn-lt"/>
            </a:endParaRPr>
          </a:p>
          <a:p>
            <a:pPr marL="0" indent="354013">
              <a:buNone/>
            </a:pPr>
            <a:r>
              <a:rPr lang="cs-CZ" dirty="0" smtClean="0">
                <a:solidFill>
                  <a:schemeClr val="tx2"/>
                </a:solidFill>
                <a:latin typeface="+mn-lt"/>
              </a:rPr>
              <a:t>AKS v knihovně Drahonín (Brno-venkov) – 120 obyvatel, REKS</a:t>
            </a:r>
          </a:p>
          <a:p>
            <a:pPr marL="0" indent="354013">
              <a:buNone/>
            </a:pPr>
            <a:endParaRPr lang="cs-CZ" dirty="0" smtClean="0">
              <a:solidFill>
                <a:schemeClr val="tx2"/>
              </a:solidFill>
              <a:latin typeface="+mn-lt"/>
            </a:endParaRP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2"/>
                </a:solidFill>
                <a:latin typeface="+mn-lt"/>
              </a:rPr>
              <a:t>Ze zápisu metodických návštěv: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2"/>
                </a:solidFill>
                <a:latin typeface="+mn-lt"/>
              </a:rPr>
              <a:t>...v knihovně není počítač, ani se o něm neuvažuje (</a:t>
            </a:r>
            <a:r>
              <a:rPr lang="cs-CZ" i="1" dirty="0" smtClean="0">
                <a:solidFill>
                  <a:schemeClr val="tx2"/>
                </a:solidFill>
                <a:latin typeface="+mn-lt"/>
              </a:rPr>
              <a:t>knihovna je v přízemí pečovatelského domu)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2"/>
                </a:solidFill>
                <a:latin typeface="+mn-lt"/>
              </a:rPr>
              <a:t>...stránky administruje místostarosta, snad mu předají vzkaz </a:t>
            </a:r>
            <a:r>
              <a:rPr lang="cs-CZ" i="1" dirty="0" smtClean="0">
                <a:solidFill>
                  <a:schemeClr val="tx2"/>
                </a:solidFill>
                <a:latin typeface="+mn-lt"/>
              </a:rPr>
              <a:t>(zajistit alespoň základní údaje o knihovně na www)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2"/>
                </a:solidFill>
                <a:latin typeface="+mn-lt"/>
              </a:rPr>
              <a:t>...knihovna má webové stránky, ani paní knihovnice netuší, kdo je aktualizuje...</a:t>
            </a:r>
            <a:endParaRPr lang="cs-CZ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82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/>
          <a:lstStyle/>
          <a:p>
            <a:r>
              <a:rPr lang="cs-CZ" dirty="0" smtClean="0"/>
              <a:t>Závěrem: a co na to metodik?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  <a:latin typeface="+mn-lt"/>
              </a:rPr>
              <a:t>Úkoly : 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chemeClr val="tx2"/>
                </a:solidFill>
                <a:latin typeface="+mn-lt"/>
              </a:rPr>
              <a:t>„...snažit se pokud možno zvýšit počet čtenářů knihovny a počet výpůjček</a:t>
            </a:r>
            <a:r>
              <a:rPr lang="cs-CZ" i="1" dirty="0" smtClean="0">
                <a:solidFill>
                  <a:schemeClr val="tx2"/>
                </a:solidFill>
                <a:latin typeface="+mn-lt"/>
              </a:rPr>
              <a:t>...“ </a:t>
            </a:r>
            <a:r>
              <a:rPr lang="cs-CZ" dirty="0" smtClean="0">
                <a:solidFill>
                  <a:schemeClr val="tx2"/>
                </a:solidFill>
                <a:latin typeface="+mn-lt"/>
              </a:rPr>
              <a:t>– ale jak?</a:t>
            </a:r>
            <a:endParaRPr lang="cs-CZ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cs-CZ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  <a:latin typeface="+mn-lt"/>
              </a:rPr>
              <a:t>Ze zápisu metodické návštěvy:</a:t>
            </a:r>
          </a:p>
          <a:p>
            <a:pPr marL="0" indent="0">
              <a:buNone/>
            </a:pPr>
            <a:r>
              <a:rPr lang="cs-CZ" sz="2100" i="1" dirty="0" smtClean="0">
                <a:solidFill>
                  <a:schemeClr val="tx2"/>
                </a:solidFill>
                <a:latin typeface="+mn-lt"/>
              </a:rPr>
              <a:t>„Dle </a:t>
            </a:r>
            <a:r>
              <a:rPr lang="cs-CZ" sz="2100" i="1" dirty="0">
                <a:solidFill>
                  <a:schemeClr val="tx2"/>
                </a:solidFill>
                <a:latin typeface="+mn-lt"/>
              </a:rPr>
              <a:t>sdělení knihovnice přes několik pozvání nemá základní škola zájem knihovnu s dětmi navštívit. </a:t>
            </a:r>
            <a:r>
              <a:rPr lang="cs-CZ" sz="2100" i="1" dirty="0" smtClean="0">
                <a:solidFill>
                  <a:schemeClr val="tx2"/>
                </a:solidFill>
                <a:latin typeface="+mn-lt"/>
              </a:rPr>
              <a:t> Tím </a:t>
            </a:r>
            <a:r>
              <a:rPr lang="cs-CZ" sz="2100" i="1" dirty="0">
                <a:solidFill>
                  <a:schemeClr val="tx2"/>
                </a:solidFill>
                <a:latin typeface="+mn-lt"/>
              </a:rPr>
              <a:t>bohužel přichází knihovna o možné nové dětské čtenáře</a:t>
            </a:r>
            <a:r>
              <a:rPr lang="cs-CZ" sz="2100" i="1" dirty="0" smtClean="0">
                <a:solidFill>
                  <a:schemeClr val="tx2"/>
                </a:solidFill>
                <a:latin typeface="+mn-lt"/>
              </a:rPr>
              <a:t>.“</a:t>
            </a:r>
          </a:p>
          <a:p>
            <a:pPr marL="0" indent="0">
              <a:buNone/>
            </a:pPr>
            <a:endParaRPr lang="cs-CZ" i="1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chemeClr val="tx2"/>
                </a:solidFill>
                <a:latin typeface="+mn-lt"/>
              </a:rPr>
              <a:t>Z pololetního hodnocení činnosti pověřené knihovny:</a:t>
            </a:r>
          </a:p>
          <a:p>
            <a:pPr marL="0" indent="0">
              <a:buNone/>
            </a:pPr>
            <a:r>
              <a:rPr lang="cs-CZ" sz="2100" i="1" dirty="0" smtClean="0">
                <a:solidFill>
                  <a:schemeClr val="tx2"/>
                </a:solidFill>
                <a:latin typeface="+mn-lt"/>
              </a:rPr>
              <a:t>„Všechny knihovny v rámci regionu spolupracují nejen mezi sebou, ale také úspěšně rozvíjejí spolupráci s mateřskými školami a základními školami. Většina vesnických knihoven také trvale spolupracuje s místními základními organizacemi.“</a:t>
            </a:r>
            <a:endParaRPr lang="cs-CZ" sz="2100" i="1" dirty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cs-CZ" sz="2100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  <a:latin typeface="+mn-lt"/>
                <a:hlinkClick r:id="rId2"/>
              </a:rPr>
              <a:t>http</a:t>
            </a:r>
            <a:r>
              <a:rPr lang="cs-CZ" dirty="0">
                <a:solidFill>
                  <a:schemeClr val="tx2"/>
                </a:solidFill>
                <a:latin typeface="+mn-lt"/>
                <a:hlinkClick r:id="rId2"/>
              </a:rPr>
              <a:t>://www.ceskatelevize.cz/zpravodajstvi-brno/zpravy/226492-knihovny-se-predhani-v-napadech-jak-prilakat-nove-ctenare</a:t>
            </a:r>
            <a:r>
              <a:rPr lang="cs-CZ" dirty="0" smtClean="0">
                <a:solidFill>
                  <a:schemeClr val="tx2"/>
                </a:solidFill>
                <a:latin typeface="+mn-lt"/>
                <a:hlinkClick r:id="rId2"/>
              </a:rPr>
              <a:t>/</a:t>
            </a:r>
            <a:endParaRPr lang="cs-CZ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8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49080"/>
          </a:xfrm>
        </p:spPr>
        <p:txBody>
          <a:bodyPr/>
          <a:lstStyle/>
          <a:p>
            <a:r>
              <a:rPr lang="cs-CZ" dirty="0" smtClean="0"/>
              <a:t>Děkuji za pozornost </a:t>
            </a:r>
            <a:br>
              <a:rPr lang="cs-CZ" dirty="0" smtClean="0"/>
            </a:br>
            <a:r>
              <a:rPr lang="cs-CZ" dirty="0" smtClean="0"/>
              <a:t>a zejména za dobrou spolupráci.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0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/>
          <a:lstStyle/>
          <a:p>
            <a:r>
              <a:rPr lang="cs-CZ" dirty="0" smtClean="0"/>
              <a:t>Postavení knihoven </a:t>
            </a:r>
            <a:br>
              <a:rPr lang="cs-CZ" dirty="0" smtClean="0"/>
            </a:br>
            <a:r>
              <a:rPr lang="cs-CZ" dirty="0" smtClean="0"/>
              <a:t>v obcích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b="1" i="1" dirty="0" smtClean="0">
                <a:solidFill>
                  <a:schemeClr val="tx2"/>
                </a:solidFill>
                <a:latin typeface="+mn-lt"/>
              </a:rPr>
              <a:t>„...stále </a:t>
            </a:r>
            <a:r>
              <a:rPr lang="cs-CZ" sz="3200" b="1" i="1" dirty="0">
                <a:solidFill>
                  <a:schemeClr val="tx2"/>
                </a:solidFill>
                <a:latin typeface="+mn-lt"/>
              </a:rPr>
              <a:t>více starostů </a:t>
            </a:r>
            <a:r>
              <a:rPr lang="cs-CZ" sz="3200" b="1" i="1" dirty="0" smtClean="0">
                <a:solidFill>
                  <a:schemeClr val="tx2"/>
                </a:solidFill>
                <a:latin typeface="+mn-lt"/>
              </a:rPr>
              <a:t>si uvědomuje</a:t>
            </a:r>
            <a:r>
              <a:rPr lang="cs-CZ" sz="3200" b="1" i="1" dirty="0">
                <a:solidFill>
                  <a:schemeClr val="tx2"/>
                </a:solidFill>
                <a:latin typeface="+mn-lt"/>
              </a:rPr>
              <a:t>, že také knihovny potřebují podporu radnic, pokud mají být důstojnou součástí reprezentace celé obce</a:t>
            </a:r>
            <a:r>
              <a:rPr lang="cs-CZ" sz="3200" b="1" i="1" dirty="0" smtClean="0">
                <a:solidFill>
                  <a:schemeClr val="tx2"/>
                </a:solidFill>
                <a:latin typeface="+mn-lt"/>
              </a:rPr>
              <a:t>.“</a:t>
            </a:r>
            <a:endParaRPr lang="cs-CZ" sz="3200" b="1" i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01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Financování regionálních funkcí v roce 2013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>
                <a:solidFill>
                  <a:srgbClr val="002060"/>
                </a:solidFill>
                <a:latin typeface="+mn-lt"/>
              </a:rPr>
              <a:t>Stejná výše dotace jako v roce </a:t>
            </a:r>
            <a:r>
              <a:rPr lang="cs-CZ" sz="2000" dirty="0" smtClean="0">
                <a:solidFill>
                  <a:srgbClr val="002060"/>
                </a:solidFill>
                <a:latin typeface="+mn-lt"/>
              </a:rPr>
              <a:t>2012 </a:t>
            </a:r>
            <a:r>
              <a:rPr lang="cs-CZ" sz="2000" dirty="0" smtClean="0">
                <a:solidFill>
                  <a:srgbClr val="002060"/>
                </a:solidFill>
                <a:latin typeface="+mn-lt"/>
              </a:rPr>
              <a:t>-</a:t>
            </a: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13,450 000,- Kč</a:t>
            </a:r>
          </a:p>
          <a:p>
            <a:r>
              <a:rPr lang="cs-CZ" sz="2000" dirty="0" smtClean="0">
                <a:solidFill>
                  <a:srgbClr val="002060"/>
                </a:solidFill>
                <a:latin typeface="+mn-lt"/>
              </a:rPr>
              <a:t>Dvě splátky ve stejné výši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Smlouva o poskytnutí dotace z rozpočtu Jihomoravského kraje na zajištění výkonu regionálních funkcí knihoven v roce 2013</a:t>
            </a:r>
          </a:p>
          <a:p>
            <a:pPr marL="0" indent="0">
              <a:buNone/>
            </a:pPr>
            <a:r>
              <a:rPr lang="cs-CZ" sz="1800" i="1" dirty="0">
                <a:solidFill>
                  <a:srgbClr val="002060"/>
                </a:solidFill>
                <a:latin typeface="+mn-lt"/>
              </a:rPr>
              <a:t>Účetní doklady prokazující použití dotace musí být viditelně označeny uvedením textu: hrazeno z dotace JMK ve výši....Kč“. Text bude uveden na originálech účetních </a:t>
            </a:r>
            <a:r>
              <a:rPr lang="cs-CZ" sz="1800" i="1" dirty="0" smtClean="0">
                <a:solidFill>
                  <a:srgbClr val="002060"/>
                </a:solidFill>
                <a:latin typeface="+mn-lt"/>
              </a:rPr>
              <a:t>dokladů.</a:t>
            </a:r>
            <a:endParaRPr lang="cs-CZ" sz="1800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Dohoda o zajištění výkonu regionálních funkcí knihoven v Jihomoravském kraji v  roce 2013 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002060"/>
                </a:solidFill>
                <a:latin typeface="+mn-lt"/>
              </a:rPr>
              <a:t>Smlouva o použití přidělených prostředků pro zabezpečení regionálních funkcí</a:t>
            </a:r>
          </a:p>
          <a:p>
            <a:r>
              <a:rPr lang="cs-CZ" sz="1800" i="1" dirty="0">
                <a:solidFill>
                  <a:srgbClr val="002060"/>
                </a:solidFill>
                <a:latin typeface="+mn-lt"/>
              </a:rPr>
              <a:t>Zpráva o hodnocení výkonu regionálních funkcí v kraji do 5. 2. 2014</a:t>
            </a:r>
          </a:p>
          <a:p>
            <a:r>
              <a:rPr lang="cs-CZ" sz="1800" i="1" dirty="0">
                <a:solidFill>
                  <a:srgbClr val="002060"/>
                </a:solidFill>
                <a:latin typeface="+mn-lt"/>
              </a:rPr>
              <a:t>Kompletní závěrečné vyúčtování poskytnuté dotace do 5. 2. 2014</a:t>
            </a:r>
          </a:p>
          <a:p>
            <a:endParaRPr lang="cs-CZ" sz="2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61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sz="4400" dirty="0" smtClean="0"/>
              <a:t>Činnosti regionálního oddělení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22920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2"/>
                </a:solidFill>
                <a:latin typeface="+mn-lt"/>
              </a:rPr>
              <a:t>Zpracování statistických údajů</a:t>
            </a:r>
          </a:p>
          <a:p>
            <a:r>
              <a:rPr lang="cs-CZ" dirty="0" smtClean="0">
                <a:solidFill>
                  <a:schemeClr val="tx2"/>
                </a:solidFill>
                <a:latin typeface="+mn-lt"/>
              </a:rPr>
              <a:t>Nákup a zpracování výměnných fondů</a:t>
            </a:r>
          </a:p>
          <a:p>
            <a:r>
              <a:rPr lang="cs-CZ" dirty="0" smtClean="0">
                <a:solidFill>
                  <a:schemeClr val="tx2"/>
                </a:solidFill>
                <a:latin typeface="+mn-lt"/>
              </a:rPr>
              <a:t>Evidence knihoven regionu</a:t>
            </a:r>
          </a:p>
          <a:p>
            <a:r>
              <a:rPr lang="cs-CZ" dirty="0" smtClean="0">
                <a:solidFill>
                  <a:schemeClr val="tx2"/>
                </a:solidFill>
                <a:latin typeface="+mn-lt"/>
              </a:rPr>
              <a:t>Poskytování odborných konzultací</a:t>
            </a:r>
          </a:p>
          <a:p>
            <a:r>
              <a:rPr lang="cs-CZ" dirty="0" smtClean="0">
                <a:solidFill>
                  <a:schemeClr val="tx2"/>
                </a:solidFill>
                <a:latin typeface="+mn-lt"/>
              </a:rPr>
              <a:t>Metodická pomoc při revizi a aktualizaci knihovního fondu</a:t>
            </a:r>
          </a:p>
          <a:p>
            <a:r>
              <a:rPr lang="cs-CZ" dirty="0" smtClean="0">
                <a:solidFill>
                  <a:schemeClr val="tx2"/>
                </a:solidFill>
                <a:latin typeface="+mn-lt"/>
              </a:rPr>
              <a:t>Organizování porad pro knihovníky</a:t>
            </a:r>
          </a:p>
          <a:p>
            <a:r>
              <a:rPr lang="cs-CZ" dirty="0" smtClean="0">
                <a:solidFill>
                  <a:schemeClr val="tx2"/>
                </a:solidFill>
                <a:latin typeface="+mn-lt"/>
              </a:rPr>
              <a:t>Organizace školení a kurzů</a:t>
            </a:r>
          </a:p>
          <a:p>
            <a:r>
              <a:rPr lang="cs-CZ" dirty="0" smtClean="0">
                <a:solidFill>
                  <a:schemeClr val="tx2"/>
                </a:solidFill>
                <a:latin typeface="+mn-lt"/>
              </a:rPr>
              <a:t>Pomoc při získávání dotací MK ČR</a:t>
            </a:r>
          </a:p>
          <a:p>
            <a:r>
              <a:rPr lang="cs-CZ" b="1" dirty="0" smtClean="0">
                <a:solidFill>
                  <a:schemeClr val="tx2"/>
                </a:solidFill>
                <a:latin typeface="+mn-lt"/>
              </a:rPr>
              <a:t>Další nezbytné činnosti pomáhající rozvoji knihoven a jejich veřejných služeb </a:t>
            </a:r>
            <a:r>
              <a:rPr lang="cs-CZ" dirty="0" smtClean="0">
                <a:solidFill>
                  <a:schemeClr val="tx2"/>
                </a:solidFill>
                <a:latin typeface="+mn-lt"/>
              </a:rPr>
              <a:t>(zajišťování kulturně-výchovné činnosti v regionu)</a:t>
            </a:r>
          </a:p>
          <a:p>
            <a:r>
              <a:rPr lang="cs-CZ" dirty="0" smtClean="0">
                <a:solidFill>
                  <a:schemeClr val="tx2"/>
                </a:solidFill>
                <a:latin typeface="+mn-lt"/>
              </a:rPr>
              <a:t>Česká knihovna</a:t>
            </a:r>
          </a:p>
        </p:txBody>
      </p:sp>
    </p:spTree>
    <p:extLst>
      <p:ext uri="{BB962C8B-B14F-4D97-AF65-F5344CB8AC3E}">
        <p14:creationId xmlns:p14="http://schemas.microsoft.com/office/powerpoint/2010/main" val="31311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/>
              <a:t>Knihovna Modračka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8518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Obec Ludíkov (Boskovice), cca 300 obyvatel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Modračka – název zaniklé osady v katastru obce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Projekt MAS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Boskovicko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na vybudování knihovny (dotace ve výši cca 250 tisíc Kč)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Prostory v budově bývalé MŠ (uzavřena 1992 pro nedostatek žáků, dříve ZŠ)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Knihovna, zázemí pro matky </a:t>
            </a:r>
          </a:p>
          <a:p>
            <a:pPr marL="354013" indent="0"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 dětmi, seniory, výtvarné </a:t>
            </a:r>
          </a:p>
          <a:p>
            <a:pPr marL="354013" indent="0"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činnosti a </a:t>
            </a:r>
            <a:r>
              <a:rPr lang="cs-CZ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besedy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Hasičská knihovna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zal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 1910, </a:t>
            </a:r>
          </a:p>
          <a:p>
            <a:pPr marL="354013" indent="0"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obecní knihovna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zal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 1924</a:t>
            </a:r>
          </a:p>
          <a:p>
            <a:pPr marL="354013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				</a:t>
            </a:r>
            <a:r>
              <a:rPr lang="cs-CZ" i="1" dirty="0" smtClean="0">
                <a:solidFill>
                  <a:schemeClr val="tx1"/>
                </a:solidFill>
              </a:rPr>
              <a:t>       </a:t>
            </a:r>
            <a:r>
              <a:rPr lang="cs-CZ" sz="1600" i="1" dirty="0" smtClean="0">
                <a:solidFill>
                  <a:schemeClr val="tx1"/>
                </a:solidFill>
              </a:rPr>
              <a:t>Kaple sv. </a:t>
            </a:r>
            <a:r>
              <a:rPr lang="cs-CZ" sz="1600" i="1" dirty="0">
                <a:solidFill>
                  <a:schemeClr val="tx1"/>
                </a:solidFill>
              </a:rPr>
              <a:t>C</a:t>
            </a:r>
            <a:r>
              <a:rPr lang="cs-CZ" sz="1600" i="1" dirty="0" smtClean="0">
                <a:solidFill>
                  <a:schemeClr val="tx1"/>
                </a:solidFill>
              </a:rPr>
              <a:t>yrila a </a:t>
            </a:r>
            <a:r>
              <a:rPr lang="cs-CZ" sz="1600" i="1" dirty="0">
                <a:solidFill>
                  <a:schemeClr val="tx1"/>
                </a:solidFill>
              </a:rPr>
              <a:t>M</a:t>
            </a:r>
            <a:r>
              <a:rPr lang="cs-CZ" sz="1600" i="1" dirty="0" smtClean="0">
                <a:solidFill>
                  <a:schemeClr val="tx1"/>
                </a:solidFill>
              </a:rPr>
              <a:t>etoděje</a:t>
            </a:r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073524" cy="230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0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Pobočky v ohrožení?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Informace o pobočkách na webových stránkách mateřských knihoven:</a:t>
            </a:r>
          </a:p>
          <a:p>
            <a:r>
              <a:rPr lang="cs-CZ" sz="2000" i="1" dirty="0">
                <a:solidFill>
                  <a:schemeClr val="tx2">
                    <a:lumMod val="75000"/>
                  </a:schemeClr>
                </a:solidFill>
                <a:hlinkClick r:id="rId2"/>
              </a:rPr>
              <a:t>http://pecka.knihovna.cz/pobocka-vidonice</a:t>
            </a:r>
            <a:r>
              <a:rPr lang="cs-CZ" sz="2000" i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/#</a:t>
            </a:r>
            <a:r>
              <a:rPr lang="cs-CZ" sz="2000" i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cs-CZ" sz="20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(3,5 km od Pecky (okres Jičín), cca 100 obyvatel)</a:t>
            </a:r>
          </a:p>
          <a:p>
            <a:r>
              <a:rPr lang="cs-CZ" sz="2000" i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http://www.mks-letovice.cz/knihovna/?</a:t>
            </a:r>
            <a:r>
              <a:rPr lang="cs-CZ" sz="2000" i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page_id=236</a:t>
            </a:r>
            <a:endParaRPr lang="cs-CZ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2000" i="1" dirty="0" smtClean="0">
                <a:solidFill>
                  <a:schemeClr val="tx2">
                    <a:lumMod val="75000"/>
                  </a:schemeClr>
                </a:solidFill>
              </a:rPr>
              <a:t>9. 12. 2011: </a:t>
            </a:r>
            <a:r>
              <a:rPr lang="cs-CZ" sz="2000" dirty="0"/>
              <a:t>Šest poboček Knihovny Jiřího Mahena  v Brně kvůli škrtům od města omezí provoz. Jedna se zruší a dalším pěti uzavření hrozí</a:t>
            </a:r>
            <a:r>
              <a:rPr lang="cs-CZ" sz="2000" dirty="0" smtClean="0"/>
              <a:t>. </a:t>
            </a:r>
          </a:p>
          <a:p>
            <a:pPr marL="0" indent="0">
              <a:buNone/>
            </a:pPr>
            <a:r>
              <a:rPr lang="cs-CZ" sz="2000" i="1" dirty="0" smtClean="0"/>
              <a:t>Zdroj</a:t>
            </a:r>
            <a:r>
              <a:rPr lang="cs-CZ" sz="2000" i="1" dirty="0"/>
              <a:t>: </a:t>
            </a:r>
            <a:r>
              <a:rPr lang="cs-CZ" sz="1800" i="1" dirty="0"/>
              <a:t>http://www.bystrcnik.cz/?tag=libuse-nivnicka</a:t>
            </a:r>
            <a:endParaRPr lang="cs-CZ" sz="1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Pro inspiraci: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tx2">
                    <a:lumMod val="75000"/>
                  </a:schemeClr>
                </a:solidFill>
                <a:hlinkClick r:id="rId4"/>
              </a:rPr>
              <a:t>http://mramotice.knihovna.cz</a:t>
            </a:r>
            <a:r>
              <a:rPr lang="cs-CZ" i="1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/</a:t>
            </a:r>
            <a:r>
              <a:rPr lang="cs-CZ" i="1" dirty="0" smtClean="0">
                <a:solidFill>
                  <a:schemeClr val="tx2">
                    <a:lumMod val="75000"/>
                  </a:schemeClr>
                </a:solidFill>
              </a:rPr>
              <a:t> (6,5 km od Znojma, cca 430 obyvatel)</a:t>
            </a:r>
          </a:p>
          <a:p>
            <a:pPr marL="0" indent="0">
              <a:buNone/>
            </a:pPr>
            <a:r>
              <a:rPr lang="cs-CZ" sz="2000" i="1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http</a:t>
            </a:r>
            <a:r>
              <a:rPr lang="cs-CZ" sz="2000" i="1" dirty="0">
                <a:solidFill>
                  <a:schemeClr val="tx2">
                    <a:lumMod val="75000"/>
                  </a:schemeClr>
                </a:solidFill>
                <a:hlinkClick r:id="rId5"/>
              </a:rPr>
              <a:t>://</a:t>
            </a:r>
            <a:r>
              <a:rPr lang="cs-CZ" sz="2000" i="1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www.kjm.cz/cernovice-charbulova</a:t>
            </a:r>
            <a:endParaRPr lang="cs-CZ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/>
          <a:lstStyle/>
          <a:p>
            <a:r>
              <a:rPr lang="cs-CZ" dirty="0" smtClean="0"/>
              <a:t>Knihovny v Meziříčku </a:t>
            </a:r>
            <a:br>
              <a:rPr lang="cs-CZ" dirty="0" smtClean="0"/>
            </a:br>
            <a:r>
              <a:rPr lang="cs-CZ" dirty="0" smtClean="0"/>
              <a:t>a v </a:t>
            </a:r>
            <a:r>
              <a:rPr lang="cs-CZ" dirty="0" err="1" smtClean="0"/>
              <a:t>Jasinově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Region Boskovice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Pobočky Městské knihovny Letovice (15 městských částí, 10 knihoven, nyní 8 knihoven)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Meziříčko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– 202 obyvatel, 2,5 km od Letovic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Otevřeno: sobota 14-15 hodin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Pozastavení činnosti z důvodu nezájmu obyvatel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obce...</a:t>
            </a:r>
          </a:p>
          <a:p>
            <a:pPr marL="0" indent="0">
              <a:buNone/>
            </a:pP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Jasinov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– 120 obyvatel, 5 km od Letovic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Otevřeno: sobota 9-10 hodin</a:t>
            </a:r>
          </a:p>
          <a:p>
            <a:pPr marL="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Pozastavení činnosti z důvodu nezájmu obyvatel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obce...</a:t>
            </a:r>
          </a:p>
          <a:p>
            <a:pPr marL="0" indent="0">
              <a:buNone/>
            </a:pPr>
            <a:r>
              <a:rPr lang="cs-CZ" sz="18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„Domorodá </a:t>
            </a:r>
            <a:r>
              <a:rPr lang="cs-CZ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populace se pohybuje kolem 120 lidí. Díky mladým lidem, kteří se zde rozhodli založit rodiny se </a:t>
            </a:r>
            <a:r>
              <a:rPr lang="cs-CZ" sz="18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Jasinov</a:t>
            </a:r>
            <a:r>
              <a:rPr lang="cs-CZ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v posledních letech rozrostl o </a:t>
            </a:r>
            <a:r>
              <a:rPr lang="cs-CZ" sz="1800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několiv</a:t>
            </a:r>
            <a:r>
              <a:rPr lang="cs-CZ" sz="18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nových rodinných </a:t>
            </a:r>
            <a:r>
              <a:rPr lang="cs-CZ" sz="18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domů...“</a:t>
            </a:r>
          </a:p>
          <a:p>
            <a:pPr marL="0" indent="0">
              <a:buNone/>
            </a:pPr>
            <a:r>
              <a:rPr lang="cs-CZ" sz="1800" dirty="0" smtClean="0">
                <a:latin typeface="+mn-lt"/>
              </a:rPr>
              <a:t> </a:t>
            </a:r>
            <a:r>
              <a:rPr lang="cs-CZ" sz="1700" i="1" dirty="0" smtClean="0">
                <a:solidFill>
                  <a:schemeClr val="tx2">
                    <a:lumMod val="75000"/>
                  </a:schemeClr>
                </a:solidFill>
                <a:latin typeface="+mn-lt"/>
                <a:hlinkClick r:id="rId2"/>
              </a:rPr>
              <a:t>http</a:t>
            </a:r>
            <a:r>
              <a:rPr lang="cs-CZ" sz="1700" i="1" dirty="0">
                <a:solidFill>
                  <a:schemeClr val="tx2">
                    <a:lumMod val="75000"/>
                  </a:schemeClr>
                </a:solidFill>
                <a:latin typeface="+mn-lt"/>
                <a:hlinkClick r:id="rId2"/>
              </a:rPr>
              <a:t>://www.obecjasinov.estranky.cz</a:t>
            </a:r>
            <a:r>
              <a:rPr lang="cs-CZ" sz="1700" i="1" dirty="0" smtClean="0">
                <a:solidFill>
                  <a:schemeClr val="tx2">
                    <a:lumMod val="75000"/>
                  </a:schemeClr>
                </a:solidFill>
                <a:latin typeface="+mn-lt"/>
                <a:hlinkClick r:id="rId2"/>
              </a:rPr>
              <a:t>/</a:t>
            </a:r>
            <a:endParaRPr lang="cs-CZ" sz="1700" i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cs-CZ" sz="1700" i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cs-CZ" sz="17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Podolí – 79 obyvatel, 3,5 km od </a:t>
            </a:r>
            <a:r>
              <a:rPr lang="cs-CZ" sz="17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</a:t>
            </a:r>
            <a:r>
              <a:rPr lang="cs-CZ" sz="17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etovic - funguje</a:t>
            </a:r>
            <a:endParaRPr lang="cs-CZ" sz="1700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26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/>
          <a:lstStyle/>
          <a:p>
            <a:r>
              <a:rPr lang="cs-CZ" sz="4800" dirty="0" smtClean="0"/>
              <a:t>Pozastavená činnost knihoven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  <a:latin typeface="+mn-lt"/>
              </a:rPr>
              <a:t>p</a:t>
            </a:r>
            <a:r>
              <a:rPr lang="cs-CZ" dirty="0" smtClean="0">
                <a:solidFill>
                  <a:schemeClr val="tx2"/>
                </a:solidFill>
                <a:latin typeface="+mn-lt"/>
              </a:rPr>
              <a:t>obočka Městské knihovny Rájec-Jestřebí (Blansko) v příměstské obci </a:t>
            </a:r>
            <a:r>
              <a:rPr lang="cs-CZ" dirty="0">
                <a:solidFill>
                  <a:schemeClr val="tx2"/>
                </a:solidFill>
                <a:latin typeface="+mn-lt"/>
              </a:rPr>
              <a:t>K</a:t>
            </a:r>
            <a:r>
              <a:rPr lang="cs-CZ" dirty="0" smtClean="0">
                <a:solidFill>
                  <a:schemeClr val="tx2"/>
                </a:solidFill>
                <a:latin typeface="+mn-lt"/>
              </a:rPr>
              <a:t>arolín ukončila činnost </a:t>
            </a:r>
            <a:r>
              <a:rPr lang="cs-CZ" b="1" dirty="0" smtClean="0">
                <a:solidFill>
                  <a:schemeClr val="tx2"/>
                </a:solidFill>
                <a:latin typeface="+mn-lt"/>
              </a:rPr>
              <a:t>z důvodu nízké návštěvnosti </a:t>
            </a:r>
            <a:endParaRPr lang="cs-CZ" dirty="0" smtClean="0">
              <a:solidFill>
                <a:schemeClr val="tx2"/>
              </a:solidFill>
              <a:latin typeface="+mn-lt"/>
            </a:endParaRPr>
          </a:p>
          <a:p>
            <a:r>
              <a:rPr lang="cs-CZ" dirty="0">
                <a:solidFill>
                  <a:schemeClr val="tx2"/>
                </a:solidFill>
                <a:latin typeface="+mn-lt"/>
              </a:rPr>
              <a:t>o</a:t>
            </a:r>
            <a:r>
              <a:rPr lang="cs-CZ" dirty="0" smtClean="0">
                <a:solidFill>
                  <a:schemeClr val="tx2"/>
                </a:solidFill>
                <a:latin typeface="+mn-lt"/>
              </a:rPr>
              <a:t>d 1. 1. 2013 pozastavení činnosti knihovny v </a:t>
            </a:r>
            <a:r>
              <a:rPr lang="cs-CZ" dirty="0" err="1" smtClean="0">
                <a:solidFill>
                  <a:schemeClr val="tx2"/>
                </a:solidFill>
                <a:latin typeface="+mn-lt"/>
              </a:rPr>
              <a:t>Žeravinách</a:t>
            </a:r>
            <a:r>
              <a:rPr lang="cs-CZ" dirty="0" smtClean="0">
                <a:solidFill>
                  <a:schemeClr val="tx2"/>
                </a:solidFill>
                <a:latin typeface="+mn-lt"/>
              </a:rPr>
              <a:t> (Hodonín) – rozhodlo obecní zastupitelstvo</a:t>
            </a:r>
          </a:p>
          <a:p>
            <a:r>
              <a:rPr lang="cs-CZ" dirty="0" smtClean="0">
                <a:solidFill>
                  <a:schemeClr val="tx2"/>
                </a:solidFill>
                <a:latin typeface="+mn-lt"/>
              </a:rPr>
              <a:t>Obec Černín (Znojmo), cca 150 obyvatel – místní knihovna uzavřena pro nezájem občanů</a:t>
            </a:r>
            <a:endParaRPr lang="cs-CZ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12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Místní knihovna </a:t>
            </a:r>
            <a:br>
              <a:rPr lang="cs-CZ" sz="4400" dirty="0" smtClean="0"/>
            </a:br>
            <a:r>
              <a:rPr lang="cs-CZ" sz="4400" dirty="0" smtClean="0"/>
              <a:t>v </a:t>
            </a:r>
            <a:r>
              <a:rPr lang="cs-CZ" sz="4400" dirty="0" err="1" smtClean="0"/>
              <a:t>Černíně</a:t>
            </a:r>
            <a:r>
              <a:rPr lang="cs-CZ" sz="4400" dirty="0" smtClean="0"/>
              <a:t>, okres Znojmo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7"/>
            <a:ext cx="8229600" cy="460752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+mn-lt"/>
              </a:rPr>
              <a:t>132 obyvatel (121 nad 15 let)</a:t>
            </a:r>
          </a:p>
          <a:p>
            <a:r>
              <a:rPr lang="cs-CZ" dirty="0" smtClean="0">
                <a:solidFill>
                  <a:srgbClr val="002060"/>
                </a:solidFill>
                <a:latin typeface="+mn-lt"/>
              </a:rPr>
              <a:t>1 318 k. j.</a:t>
            </a:r>
          </a:p>
          <a:p>
            <a:r>
              <a:rPr lang="cs-CZ" dirty="0" smtClean="0">
                <a:solidFill>
                  <a:srgbClr val="002060"/>
                </a:solidFill>
                <a:latin typeface="+mn-lt"/>
              </a:rPr>
              <a:t>přírůstek v roce 2012: 0</a:t>
            </a:r>
          </a:p>
          <a:p>
            <a:r>
              <a:rPr lang="cs-CZ" dirty="0" smtClean="0">
                <a:solidFill>
                  <a:srgbClr val="002060"/>
                </a:solidFill>
                <a:latin typeface="+mn-lt"/>
              </a:rPr>
              <a:t>33 uživatelů, do 15 let: 0</a:t>
            </a:r>
          </a:p>
          <a:p>
            <a:r>
              <a:rPr lang="cs-CZ" dirty="0" smtClean="0">
                <a:solidFill>
                  <a:srgbClr val="002060"/>
                </a:solidFill>
                <a:latin typeface="+mn-lt"/>
              </a:rPr>
              <a:t>16 návštěvníků </a:t>
            </a:r>
          </a:p>
          <a:p>
            <a:r>
              <a:rPr lang="cs-CZ" dirty="0">
                <a:solidFill>
                  <a:srgbClr val="002060"/>
                </a:solidFill>
                <a:latin typeface="+mn-lt"/>
              </a:rPr>
              <a:t>k</a:t>
            </a:r>
            <a:r>
              <a:rPr lang="cs-CZ" dirty="0" smtClean="0">
                <a:solidFill>
                  <a:srgbClr val="002060"/>
                </a:solidFill>
                <a:latin typeface="+mn-lt"/>
              </a:rPr>
              <a:t>ulturní a vzdělávací akce: 0</a:t>
            </a:r>
          </a:p>
          <a:p>
            <a:endParaRPr lang="cs-CZ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  <a:latin typeface="+mn-lt"/>
              </a:rPr>
              <a:t>Okres Znojmo: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  <a:latin typeface="+mn-lt"/>
              </a:rPr>
              <a:t>V roce 2012 nepřispělo na nákup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002060"/>
                </a:solidFill>
                <a:latin typeface="+mn-lt"/>
              </a:rPr>
              <a:t>35,7 % </a:t>
            </a:r>
            <a:r>
              <a:rPr lang="cs-CZ" dirty="0" smtClean="0">
                <a:solidFill>
                  <a:srgbClr val="002060"/>
                </a:solidFill>
                <a:latin typeface="+mn-lt"/>
              </a:rPr>
              <a:t>zřizovatelů.</a:t>
            </a:r>
            <a:endParaRPr lang="cs-CZ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99670"/>
            <a:ext cx="3427705" cy="257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6089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5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231</TotalTime>
  <Words>882</Words>
  <Application>Microsoft Office PowerPoint</Application>
  <PresentationFormat>Předvádění na obrazovce (4:3)</PresentationFormat>
  <Paragraphs>158</Paragraphs>
  <Slides>14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Exekutivní</vt:lpstr>
      <vt:lpstr>Fotografie</vt:lpstr>
      <vt:lpstr>Výkon regionálních funkcí  v Jihomoravském kraji  za 1. pololetí 2013 </vt:lpstr>
      <vt:lpstr>Postavení knihoven  v obcích</vt:lpstr>
      <vt:lpstr>Financování regionálních funkcí v roce 2013</vt:lpstr>
      <vt:lpstr>Činnosti regionálního oddělení</vt:lpstr>
      <vt:lpstr>Knihovna Modračka</vt:lpstr>
      <vt:lpstr>Pobočky v ohrožení?</vt:lpstr>
      <vt:lpstr>Knihovny v Meziříčku  a v Jasinově</vt:lpstr>
      <vt:lpstr>Pozastavená činnost knihoven</vt:lpstr>
      <vt:lpstr>Místní knihovna  v Černíně, okres Znojmo</vt:lpstr>
      <vt:lpstr>Nákup knihovního fondu  z prostředků obcí</vt:lpstr>
      <vt:lpstr>Nové knihovny, rekonstrukce knihoven</vt:lpstr>
      <vt:lpstr>Automatizace knihoven</vt:lpstr>
      <vt:lpstr>Závěrem: a co na to metodik?</vt:lpstr>
      <vt:lpstr>Děkuji za pozornost  a zejména za dobrou spolupráci.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Knihovna Modračka</dc:title>
  <dc:creator>Kratochvilova</dc:creator>
  <cp:lastModifiedBy>Kratochvilova</cp:lastModifiedBy>
  <cp:revision>25</cp:revision>
  <dcterms:created xsi:type="dcterms:W3CDTF">2013-09-23T13:13:27Z</dcterms:created>
  <dcterms:modified xsi:type="dcterms:W3CDTF">2013-09-24T05:31:46Z</dcterms:modified>
</cp:coreProperties>
</file>