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1" r:id="rId4"/>
    <p:sldId id="264" r:id="rId5"/>
    <p:sldId id="262" r:id="rId6"/>
    <p:sldId id="263" r:id="rId7"/>
    <p:sldId id="299" r:id="rId8"/>
    <p:sldId id="304" r:id="rId9"/>
    <p:sldId id="306" r:id="rId10"/>
    <p:sldId id="296" r:id="rId11"/>
    <p:sldId id="269" r:id="rId12"/>
    <p:sldId id="258" r:id="rId13"/>
    <p:sldId id="284" r:id="rId14"/>
    <p:sldId id="278" r:id="rId15"/>
    <p:sldId id="270" r:id="rId16"/>
    <p:sldId id="303" r:id="rId17"/>
    <p:sldId id="302" r:id="rId18"/>
    <p:sldId id="307" r:id="rId19"/>
    <p:sldId id="308" r:id="rId20"/>
    <p:sldId id="272" r:id="rId21"/>
    <p:sldId id="291" r:id="rId22"/>
    <p:sldId id="309" r:id="rId23"/>
    <p:sldId id="295" r:id="rId24"/>
    <p:sldId id="297" r:id="rId25"/>
    <p:sldId id="311" r:id="rId26"/>
    <p:sldId id="277" r:id="rId27"/>
    <p:sldId id="300" r:id="rId28"/>
    <p:sldId id="301" r:id="rId29"/>
    <p:sldId id="305" r:id="rId30"/>
    <p:sldId id="312" r:id="rId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9A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>
        <p:scale>
          <a:sx n="72" d="100"/>
          <a:sy n="72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v&#253;hled_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anka:Dropbox:NK_aktu&#225;ln&#237;:RF:vyhodnocen&#237;_2014:celky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E0A9A8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108 </a:t>
                    </a:r>
                    <a:r>
                      <a:rPr lang="en-US" smtClean="0"/>
                      <a:t>046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List1!$N$28:$T$28</c:f>
              <c:strCache>
                <c:ptCount val="7"/>
                <c:pt idx="0">
                  <c:v>2002</c:v>
                </c:pt>
                <c:pt idx="1">
                  <c:v>2005 od státu krajům</c:v>
                </c:pt>
                <c:pt idx="2">
                  <c:v>2005</c:v>
                </c:pt>
                <c:pt idx="3">
                  <c:v>2009</c:v>
                </c:pt>
                <c:pt idx="4">
                  <c:v>2013</c:v>
                </c:pt>
                <c:pt idx="5">
                  <c:v>2014</c:v>
                </c:pt>
                <c:pt idx="6">
                  <c:v>2015 plán</c:v>
                </c:pt>
              </c:strCache>
            </c:strRef>
          </c:cat>
          <c:val>
            <c:numRef>
              <c:f>List1!$N$29:$T$29</c:f>
              <c:numCache>
                <c:formatCode>#,##0</c:formatCode>
                <c:ptCount val="7"/>
                <c:pt idx="0">
                  <c:v>91791</c:v>
                </c:pt>
                <c:pt idx="1">
                  <c:v>133495</c:v>
                </c:pt>
                <c:pt idx="2">
                  <c:v>127187</c:v>
                </c:pt>
                <c:pt idx="3">
                  <c:v>133540</c:v>
                </c:pt>
                <c:pt idx="4">
                  <c:v>108560</c:v>
                </c:pt>
                <c:pt idx="5">
                  <c:v>108179</c:v>
                </c:pt>
                <c:pt idx="6">
                  <c:v>111582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77600"/>
        <c:axId val="37183488"/>
      </c:barChart>
      <c:catAx>
        <c:axId val="37177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37183488"/>
        <c:crosses val="autoZero"/>
        <c:auto val="1"/>
        <c:lblAlgn val="ctr"/>
        <c:lblOffset val="100"/>
        <c:noMultiLvlLbl val="0"/>
      </c:catAx>
      <c:valAx>
        <c:axId val="371834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7177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36026379055646E-2"/>
          <c:y val="1.9083536913039323E-2"/>
          <c:w val="0.91143889366770303"/>
          <c:h val="0.90870665895206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vzdělávání!$B$21</c:f>
              <c:strCache>
                <c:ptCount val="1"/>
                <c:pt idx="0">
                  <c:v>r. 2009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7.7160493827160568E-3"/>
                  <c:y val="5.2335232311643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802469135802479E-2"/>
                  <c:y val="1.0845770652213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2592592592591581E-3"/>
                  <c:y val="5.6120653217889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vzdělávání!$C$20:$P$20</c:f>
              <c:strCache>
                <c:ptCount val="14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</c:strCache>
            </c:strRef>
          </c:cat>
          <c:val>
            <c:numRef>
              <c:f>vzdělávání!$C$21:$P$21</c:f>
              <c:numCache>
                <c:formatCode>General</c:formatCode>
                <c:ptCount val="14"/>
                <c:pt idx="0">
                  <c:v>45</c:v>
                </c:pt>
                <c:pt idx="1">
                  <c:v>87</c:v>
                </c:pt>
                <c:pt idx="2">
                  <c:v>117</c:v>
                </c:pt>
                <c:pt idx="3">
                  <c:v>4</c:v>
                </c:pt>
                <c:pt idx="4">
                  <c:v>20</c:v>
                </c:pt>
                <c:pt idx="5">
                  <c:v>55</c:v>
                </c:pt>
                <c:pt idx="6">
                  <c:v>46</c:v>
                </c:pt>
                <c:pt idx="7">
                  <c:v>26</c:v>
                </c:pt>
                <c:pt idx="8">
                  <c:v>42</c:v>
                </c:pt>
                <c:pt idx="9">
                  <c:v>38</c:v>
                </c:pt>
                <c:pt idx="10">
                  <c:v>46</c:v>
                </c:pt>
                <c:pt idx="11">
                  <c:v>20</c:v>
                </c:pt>
                <c:pt idx="12">
                  <c:v>56</c:v>
                </c:pt>
                <c:pt idx="13">
                  <c:v>26</c:v>
                </c:pt>
              </c:numCache>
            </c:numRef>
          </c:val>
        </c:ser>
        <c:ser>
          <c:idx val="1"/>
          <c:order val="1"/>
          <c:tx>
            <c:strRef>
              <c:f>vzdělávání!$B$22</c:f>
              <c:strCache>
                <c:ptCount val="1"/>
                <c:pt idx="0">
                  <c:v>r. 2013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5432098765432109E-3"/>
                  <c:y val="2.806032660894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8.41809798268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6296296296296328E-3"/>
                  <c:y val="-2.806032660894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vzdělávání!$C$20:$P$20</c:f>
              <c:strCache>
                <c:ptCount val="14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</c:strCache>
            </c:strRef>
          </c:cat>
          <c:val>
            <c:numRef>
              <c:f>vzdělávání!$C$22:$P$22</c:f>
              <c:numCache>
                <c:formatCode>General</c:formatCode>
                <c:ptCount val="14"/>
                <c:pt idx="0">
                  <c:v>40</c:v>
                </c:pt>
                <c:pt idx="1">
                  <c:v>68</c:v>
                </c:pt>
                <c:pt idx="2">
                  <c:v>104</c:v>
                </c:pt>
                <c:pt idx="3">
                  <c:v>2</c:v>
                </c:pt>
                <c:pt idx="4">
                  <c:v>20</c:v>
                </c:pt>
                <c:pt idx="5">
                  <c:v>42</c:v>
                </c:pt>
                <c:pt idx="6">
                  <c:v>33</c:v>
                </c:pt>
                <c:pt idx="7">
                  <c:v>25</c:v>
                </c:pt>
                <c:pt idx="8">
                  <c:v>50</c:v>
                </c:pt>
                <c:pt idx="9">
                  <c:v>31</c:v>
                </c:pt>
                <c:pt idx="10">
                  <c:v>18</c:v>
                </c:pt>
                <c:pt idx="11">
                  <c:v>23</c:v>
                </c:pt>
                <c:pt idx="12">
                  <c:v>47</c:v>
                </c:pt>
                <c:pt idx="13">
                  <c:v>33</c:v>
                </c:pt>
              </c:numCache>
            </c:numRef>
          </c:val>
        </c:ser>
        <c:ser>
          <c:idx val="2"/>
          <c:order val="2"/>
          <c:tx>
            <c:strRef>
              <c:f>vzdělávání!$B$23</c:f>
              <c:strCache>
                <c:ptCount val="1"/>
                <c:pt idx="0">
                  <c:v>r. 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09E-3"/>
                  <c:y val="2.806032660894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109E-3"/>
                  <c:y val="-5.14433378385706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296296296296328E-3"/>
                  <c:y val="1.084577065221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296296296295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172839506172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0864197530864218E-3"/>
                  <c:y val="-2.806032660894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7160493827160568E-3"/>
                  <c:y val="-2.8060326608944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6.172839506172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vzdělávání!$C$20:$P$20</c:f>
              <c:strCache>
                <c:ptCount val="14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</c:strCache>
            </c:strRef>
          </c:cat>
          <c:val>
            <c:numRef>
              <c:f>vzdělávání!$C$23:$P$23</c:f>
              <c:numCache>
                <c:formatCode>General</c:formatCode>
                <c:ptCount val="14"/>
                <c:pt idx="0">
                  <c:v>38</c:v>
                </c:pt>
                <c:pt idx="1">
                  <c:v>73</c:v>
                </c:pt>
                <c:pt idx="2">
                  <c:v>109</c:v>
                </c:pt>
                <c:pt idx="3">
                  <c:v>4</c:v>
                </c:pt>
                <c:pt idx="4">
                  <c:v>21</c:v>
                </c:pt>
                <c:pt idx="5">
                  <c:v>56</c:v>
                </c:pt>
                <c:pt idx="6">
                  <c:v>30</c:v>
                </c:pt>
                <c:pt idx="7">
                  <c:v>31</c:v>
                </c:pt>
                <c:pt idx="8">
                  <c:v>50</c:v>
                </c:pt>
                <c:pt idx="9">
                  <c:v>22</c:v>
                </c:pt>
                <c:pt idx="10">
                  <c:v>32</c:v>
                </c:pt>
                <c:pt idx="11">
                  <c:v>29</c:v>
                </c:pt>
                <c:pt idx="12">
                  <c:v>52</c:v>
                </c:pt>
                <c:pt idx="1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37152"/>
        <c:axId val="50738688"/>
      </c:barChart>
      <c:catAx>
        <c:axId val="5073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50738688"/>
        <c:crosses val="autoZero"/>
        <c:auto val="1"/>
        <c:lblAlgn val="ctr"/>
        <c:lblOffset val="100"/>
        <c:noMultiLvlLbl val="0"/>
      </c:catAx>
      <c:valAx>
        <c:axId val="5073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5073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737351948653501"/>
          <c:y val="0.13587469120245801"/>
          <c:w val="0.41576373541542599"/>
          <c:h val="0.12340602368365849"/>
        </c:manualLayout>
      </c:layout>
      <c:overlay val="0"/>
      <c:spPr>
        <a:solidFill>
          <a:srgbClr val="E0A9A8"/>
        </a:solidFill>
      </c:spPr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vzdělávání!$B$27</c:f>
              <c:strCache>
                <c:ptCount val="1"/>
                <c:pt idx="0">
                  <c:v>Porady 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vzdělávání!$C$26:$P$26</c:f>
              <c:strCache>
                <c:ptCount val="14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</c:strCache>
            </c:strRef>
          </c:cat>
          <c:val>
            <c:numRef>
              <c:f>vzdělávání!$C$27:$P$27</c:f>
              <c:numCache>
                <c:formatCode>General</c:formatCode>
                <c:ptCount val="14"/>
                <c:pt idx="0">
                  <c:v>35</c:v>
                </c:pt>
                <c:pt idx="1">
                  <c:v>37</c:v>
                </c:pt>
                <c:pt idx="2">
                  <c:v>34</c:v>
                </c:pt>
                <c:pt idx="3">
                  <c:v>8</c:v>
                </c:pt>
                <c:pt idx="4">
                  <c:v>15</c:v>
                </c:pt>
                <c:pt idx="5">
                  <c:v>26</c:v>
                </c:pt>
                <c:pt idx="6">
                  <c:v>38</c:v>
                </c:pt>
                <c:pt idx="7">
                  <c:v>31</c:v>
                </c:pt>
                <c:pt idx="8">
                  <c:v>41</c:v>
                </c:pt>
                <c:pt idx="9">
                  <c:v>2</c:v>
                </c:pt>
                <c:pt idx="10">
                  <c:v>13</c:v>
                </c:pt>
                <c:pt idx="11">
                  <c:v>17</c:v>
                </c:pt>
                <c:pt idx="12">
                  <c:v>23</c:v>
                </c:pt>
                <c:pt idx="1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77280"/>
        <c:axId val="84178816"/>
      </c:barChart>
      <c:catAx>
        <c:axId val="8417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84178816"/>
        <c:crosses val="autoZero"/>
        <c:auto val="1"/>
        <c:lblAlgn val="ctr"/>
        <c:lblOffset val="100"/>
        <c:noMultiLvlLbl val="0"/>
      </c:catAx>
      <c:valAx>
        <c:axId val="8417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177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POČET OBSLUHOVANÝCH</a:t>
            </a:r>
            <a:r>
              <a:rPr lang="cs-CZ" sz="2800" baseline="0" dirty="0" smtClean="0">
                <a:solidFill>
                  <a:srgbClr val="FFC000"/>
                </a:solidFill>
              </a:rPr>
              <a:t> KNIHOVEN </a:t>
            </a:r>
          </a:p>
          <a:p>
            <a:pPr>
              <a:defRPr/>
            </a:pPr>
            <a:r>
              <a:rPr lang="cs-CZ" sz="2800" baseline="0" dirty="0" smtClean="0">
                <a:solidFill>
                  <a:srgbClr val="FFC000"/>
                </a:solidFill>
              </a:rPr>
              <a:t>NA </a:t>
            </a:r>
            <a:r>
              <a:rPr lang="cs-CZ" sz="2800" dirty="0" smtClean="0">
                <a:solidFill>
                  <a:srgbClr val="FFC000"/>
                </a:solidFill>
              </a:rPr>
              <a:t>1 POVĚŘENOU KNIHOVNU </a:t>
            </a:r>
          </a:p>
          <a:p>
            <a:pPr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V JMK</a:t>
            </a:r>
            <a:endParaRPr lang="cs-CZ" sz="2800" dirty="0">
              <a:solidFill>
                <a:srgbClr val="FFC000"/>
              </a:solidFill>
            </a:endParaRPr>
          </a:p>
        </c:rich>
      </c:tx>
      <c:layout>
        <c:manualLayout>
          <c:xMode val="edge"/>
          <c:yMode val="edge"/>
          <c:x val="0.11229016701283183"/>
          <c:y val="6.0125904591078359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1.2939632545931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2939632545931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925337632080051E-17"/>
                  <c:y val="-1.2939632545931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68037328667245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8.31000291630213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809E-3"/>
                  <c:y val="-2.6828521434820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18506752641601E-16"/>
                  <c:y val="-1.756926217556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List1!$A$3:$A$9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List1!$B$3:$B$9</c:f>
              <c:numCache>
                <c:formatCode>General</c:formatCode>
                <c:ptCount val="7"/>
                <c:pt idx="0">
                  <c:v>45.33</c:v>
                </c:pt>
                <c:pt idx="1">
                  <c:v>40.54</c:v>
                </c:pt>
                <c:pt idx="2">
                  <c:v>29.89</c:v>
                </c:pt>
                <c:pt idx="3">
                  <c:v>25.66</c:v>
                </c:pt>
                <c:pt idx="4">
                  <c:v>22.57</c:v>
                </c:pt>
                <c:pt idx="5">
                  <c:v>27.18</c:v>
                </c:pt>
                <c:pt idx="6">
                  <c:v>40.99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29504"/>
        <c:axId val="84259968"/>
      </c:barChart>
      <c:catAx>
        <c:axId val="84229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84259968"/>
        <c:crosses val="autoZero"/>
        <c:auto val="1"/>
        <c:lblAlgn val="ctr"/>
        <c:lblOffset val="100"/>
        <c:noMultiLvlLbl val="0"/>
      </c:catAx>
      <c:valAx>
        <c:axId val="84259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/>
                  <a:t>Počet knihoven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4229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86701662292201E-2"/>
          <c:y val="3.6240906078993648E-2"/>
          <c:w val="0.6261003099146315"/>
          <c:h val="0.9235482665153620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VF!$K$28:$K$30</c:f>
              <c:strCache>
                <c:ptCount val="3"/>
                <c:pt idx="0">
                  <c:v>zakoupeno z finančních prostředků kraje na regionální funkce</c:v>
                </c:pt>
                <c:pt idx="1">
                  <c:v>zakoupeno z finančních prostředků obce</c:v>
                </c:pt>
                <c:pt idx="2">
                  <c:v>zakoupeno z finančních prostředků dalších zdrojů</c:v>
                </c:pt>
              </c:strCache>
            </c:strRef>
          </c:cat>
          <c:val>
            <c:numRef>
              <c:f>VF!$Z$28:$Z$30</c:f>
              <c:numCache>
                <c:formatCode>General</c:formatCode>
                <c:ptCount val="3"/>
                <c:pt idx="0">
                  <c:v>136999</c:v>
                </c:pt>
                <c:pt idx="1">
                  <c:v>24603</c:v>
                </c:pt>
                <c:pt idx="2">
                  <c:v>10501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99854268575199"/>
          <c:y val="6.866361921208812E-2"/>
          <c:w val="0.32326257639602834"/>
          <c:h val="0.93133643359022877"/>
        </c:manualLayout>
      </c:layout>
      <c:overlay val="0"/>
      <c:txPr>
        <a:bodyPr/>
        <a:lstStyle/>
        <a:p>
          <a:pPr>
            <a:defRPr sz="1800" b="1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70806086640512E-2"/>
          <c:y val="0"/>
          <c:w val="0.96585838782671896"/>
          <c:h val="0.84048880725456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VF!$K$34</c:f>
              <c:strCache>
                <c:ptCount val="1"/>
                <c:pt idx="0">
                  <c:v>Počet souborů / 1 knihovna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VF!$L$33:$Z$33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VF!$L$34:$Z$34</c:f>
              <c:numCache>
                <c:formatCode>0.0</c:formatCode>
                <c:ptCount val="15"/>
                <c:pt idx="0">
                  <c:v>5.6863905325443804</c:v>
                </c:pt>
                <c:pt idx="1">
                  <c:v>3.302063789868666</c:v>
                </c:pt>
                <c:pt idx="2">
                  <c:v>4.4675324675324655</c:v>
                </c:pt>
                <c:pt idx="3">
                  <c:v>4.7241379310344787</c:v>
                </c:pt>
                <c:pt idx="4">
                  <c:v>4.7720207253886029</c:v>
                </c:pt>
                <c:pt idx="5">
                  <c:v>7.367292225201072</c:v>
                </c:pt>
                <c:pt idx="6">
                  <c:v>6.2617924528301918</c:v>
                </c:pt>
                <c:pt idx="7">
                  <c:v>2.793103448275863</c:v>
                </c:pt>
                <c:pt idx="8">
                  <c:v>3.0544662309368187</c:v>
                </c:pt>
                <c:pt idx="9">
                  <c:v>1.1599999999999995</c:v>
                </c:pt>
                <c:pt idx="10">
                  <c:v>3.0093085106382977</c:v>
                </c:pt>
                <c:pt idx="11">
                  <c:v>7.8429118773946334</c:v>
                </c:pt>
                <c:pt idx="12">
                  <c:v>3.6335877862595432</c:v>
                </c:pt>
                <c:pt idx="13">
                  <c:v>3.2693409742120352</c:v>
                </c:pt>
                <c:pt idx="14">
                  <c:v>4.3321408397665193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54720"/>
        <c:axId val="52167040"/>
      </c:barChart>
      <c:catAx>
        <c:axId val="8465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52167040"/>
        <c:crosses val="autoZero"/>
        <c:auto val="1"/>
        <c:lblAlgn val="ctr"/>
        <c:lblOffset val="100"/>
        <c:noMultiLvlLbl val="0"/>
      </c:catAx>
      <c:valAx>
        <c:axId val="521670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8465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2.8645833333333332E-2"/>
          <c:w val="0.96604938271604934"/>
          <c:h val="0.65070743110236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knihov_metodici!$B$6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knihov_metodici!$C$5:$P$5</c:f>
              <c:strCache>
                <c:ptCount val="14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</c:strCache>
            </c:strRef>
          </c:cat>
          <c:val>
            <c:numRef>
              <c:f>knihov_metodici!$C$6:$P$6</c:f>
              <c:numCache>
                <c:formatCode>General</c:formatCode>
                <c:ptCount val="14"/>
                <c:pt idx="0">
                  <c:v>426</c:v>
                </c:pt>
                <c:pt idx="1">
                  <c:v>604</c:v>
                </c:pt>
                <c:pt idx="2">
                  <c:v>693</c:v>
                </c:pt>
                <c:pt idx="3">
                  <c:v>120</c:v>
                </c:pt>
                <c:pt idx="4">
                  <c:v>220</c:v>
                </c:pt>
                <c:pt idx="5">
                  <c:v>391</c:v>
                </c:pt>
                <c:pt idx="6">
                  <c:v>478</c:v>
                </c:pt>
                <c:pt idx="7">
                  <c:v>418</c:v>
                </c:pt>
                <c:pt idx="8">
                  <c:v>492</c:v>
                </c:pt>
                <c:pt idx="9">
                  <c:v>40</c:v>
                </c:pt>
                <c:pt idx="10">
                  <c:v>837</c:v>
                </c:pt>
                <c:pt idx="11">
                  <c:v>299</c:v>
                </c:pt>
                <c:pt idx="12">
                  <c:v>572</c:v>
                </c:pt>
                <c:pt idx="13">
                  <c:v>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12544"/>
        <c:axId val="37214080"/>
      </c:barChart>
      <c:catAx>
        <c:axId val="3721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37214080"/>
        <c:crosses val="autoZero"/>
        <c:auto val="1"/>
        <c:lblAlgn val="ctr"/>
        <c:lblOffset val="100"/>
        <c:noMultiLvlLbl val="0"/>
      </c:catAx>
      <c:valAx>
        <c:axId val="37214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21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70806086640512E-2"/>
          <c:y val="0.27689456567161469"/>
          <c:w val="0.96585838782671896"/>
          <c:h val="0.65080882041219257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knihov_metodici!$B$30:$B$35</c:f>
              <c:numCache>
                <c:formatCode>General</c:formatCode>
                <c:ptCount val="6"/>
                <c:pt idx="0">
                  <c:v>2002</c:v>
                </c:pt>
                <c:pt idx="1">
                  <c:v>2005</c:v>
                </c:pt>
                <c:pt idx="2">
                  <c:v>2009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knihov_metodici!$C$30:$C$35</c:f>
              <c:numCache>
                <c:formatCode>0</c:formatCode>
                <c:ptCount val="6"/>
                <c:pt idx="0" formatCode="General">
                  <c:v>219</c:v>
                </c:pt>
                <c:pt idx="1">
                  <c:v>269.24</c:v>
                </c:pt>
                <c:pt idx="2">
                  <c:v>243.36</c:v>
                </c:pt>
                <c:pt idx="3">
                  <c:v>225.9</c:v>
                </c:pt>
                <c:pt idx="4">
                  <c:v>220.1</c:v>
                </c:pt>
                <c:pt idx="5">
                  <c:v>221.2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14528"/>
        <c:axId val="40616320"/>
      </c:barChart>
      <c:catAx>
        <c:axId val="406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40616320"/>
        <c:crosses val="autoZero"/>
        <c:auto val="1"/>
        <c:lblAlgn val="ctr"/>
        <c:lblOffset val="100"/>
        <c:noMultiLvlLbl val="0"/>
      </c:catAx>
      <c:valAx>
        <c:axId val="40616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61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22120817036108E-2"/>
          <c:y val="3.8960106390617887E-2"/>
          <c:w val="0.96175575836592819"/>
          <c:h val="0.89434955610551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knihov_metodici!$B$41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knihov_metodici!$C$40:$Q$40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knihov_metodici!$C$41:$Q$41</c:f>
              <c:numCache>
                <c:formatCode>0</c:formatCode>
                <c:ptCount val="15"/>
                <c:pt idx="0">
                  <c:v>60.857142857142833</c:v>
                </c:pt>
                <c:pt idx="1">
                  <c:v>60.4</c:v>
                </c:pt>
                <c:pt idx="2">
                  <c:v>86.624999999999986</c:v>
                </c:pt>
                <c:pt idx="3">
                  <c:v>40</c:v>
                </c:pt>
                <c:pt idx="4">
                  <c:v>55</c:v>
                </c:pt>
                <c:pt idx="5">
                  <c:v>24.4375</c:v>
                </c:pt>
                <c:pt idx="6">
                  <c:v>59.75</c:v>
                </c:pt>
                <c:pt idx="7">
                  <c:v>104.5</c:v>
                </c:pt>
                <c:pt idx="8">
                  <c:v>28.941176470588221</c:v>
                </c:pt>
                <c:pt idx="9">
                  <c:v>40</c:v>
                </c:pt>
                <c:pt idx="10">
                  <c:v>167.4</c:v>
                </c:pt>
                <c:pt idx="11">
                  <c:v>37.375</c:v>
                </c:pt>
                <c:pt idx="12">
                  <c:v>114.4</c:v>
                </c:pt>
                <c:pt idx="13">
                  <c:v>99.25</c:v>
                </c:pt>
                <c:pt idx="14">
                  <c:v>59.87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33088"/>
        <c:axId val="40634624"/>
      </c:barChart>
      <c:catAx>
        <c:axId val="4063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40634624"/>
        <c:crosses val="autoZero"/>
        <c:auto val="1"/>
        <c:lblAlgn val="ctr"/>
        <c:lblOffset val="100"/>
        <c:noMultiLvlLbl val="0"/>
      </c:catAx>
      <c:valAx>
        <c:axId val="406346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4063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knihov_metodici!$B$23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knihov_metodici!$C$22:$Q$22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knihov_metodici!$C$23:$Q$23</c:f>
              <c:numCache>
                <c:formatCode>0</c:formatCode>
                <c:ptCount val="15"/>
                <c:pt idx="0">
                  <c:v>30.05927180355631</c:v>
                </c:pt>
                <c:pt idx="1">
                  <c:v>26.666666666666671</c:v>
                </c:pt>
                <c:pt idx="2">
                  <c:v>28.251121076233186</c:v>
                </c:pt>
                <c:pt idx="3">
                  <c:v>16.107382550335569</c:v>
                </c:pt>
                <c:pt idx="4">
                  <c:v>18.965517241379278</c:v>
                </c:pt>
                <c:pt idx="5">
                  <c:v>14.482554263278764</c:v>
                </c:pt>
                <c:pt idx="6">
                  <c:v>23.249027237354074</c:v>
                </c:pt>
                <c:pt idx="7">
                  <c:v>53.589743589743541</c:v>
                </c:pt>
                <c:pt idx="8">
                  <c:v>34.696755994358284</c:v>
                </c:pt>
                <c:pt idx="9">
                  <c:v>7.5614366729678641</c:v>
                </c:pt>
                <c:pt idx="10">
                  <c:v>51.919856088331976</c:v>
                </c:pt>
                <c:pt idx="11">
                  <c:v>19.191270860077033</c:v>
                </c:pt>
                <c:pt idx="12">
                  <c:v>33.647058823529413</c:v>
                </c:pt>
                <c:pt idx="13">
                  <c:v>22.947976878612721</c:v>
                </c:pt>
                <c:pt idx="14">
                  <c:v>27.062210992130378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59968"/>
        <c:axId val="40674048"/>
      </c:barChart>
      <c:catAx>
        <c:axId val="40659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0674048"/>
        <c:crosses val="autoZero"/>
        <c:auto val="1"/>
        <c:lblAlgn val="ctr"/>
        <c:lblOffset val="100"/>
        <c:noMultiLvlLbl val="0"/>
      </c:catAx>
      <c:valAx>
        <c:axId val="406740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4065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cs-CZ" sz="2800" dirty="0" smtClean="0">
                <a:solidFill>
                  <a:srgbClr val="FFC000"/>
                </a:solidFill>
              </a:rPr>
              <a:t>REGIONÁLNÍ ČINNOSTI PODLE MÍRY VYUŽITÍ – </a:t>
            </a:r>
          </a:p>
          <a:p>
            <a:pPr>
              <a:defRPr sz="3200"/>
            </a:pPr>
            <a:r>
              <a:rPr lang="cs-CZ" sz="2800" dirty="0" smtClean="0">
                <a:solidFill>
                  <a:srgbClr val="FFC000"/>
                </a:solidFill>
              </a:rPr>
              <a:t>SROVNÁNÍ 2013 </a:t>
            </a:r>
            <a:r>
              <a:rPr lang="cs-CZ" sz="2800" dirty="0">
                <a:solidFill>
                  <a:srgbClr val="FFC000"/>
                </a:solidFill>
              </a:rPr>
              <a:t>a 2014</a:t>
            </a:r>
          </a:p>
        </c:rich>
      </c:tx>
      <c:layout>
        <c:manualLayout>
          <c:xMode val="edge"/>
          <c:yMode val="edge"/>
          <c:x val="0.15555382535180334"/>
          <c:y val="7.27988194786030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List3!$B$3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List3!$A$4:$A$13</c:f>
              <c:strCache>
                <c:ptCount val="10"/>
                <c:pt idx="0">
                  <c:v>Statistika</c:v>
                </c:pt>
                <c:pt idx="1">
                  <c:v>Cirkulace VF</c:v>
                </c:pt>
                <c:pt idx="2">
                  <c:v>Doprava</c:v>
                </c:pt>
                <c:pt idx="3">
                  <c:v>Poradenská a konzultační činnost</c:v>
                </c:pt>
                <c:pt idx="4">
                  <c:v>Porady</c:v>
                </c:pt>
                <c:pt idx="5">
                  <c:v>Zpracování KF z prostředků obcí</c:v>
                </c:pt>
                <c:pt idx="6">
                  <c:v>Vzdělávání knihovníků, semináře</c:v>
                </c:pt>
                <c:pt idx="7">
                  <c:v>Nákup KF z prostředků obcí</c:v>
                </c:pt>
                <c:pt idx="8">
                  <c:v>Servis výpočetní techniky</c:v>
                </c:pt>
                <c:pt idx="9">
                  <c:v>Pomoc při revizi a aktualizaci KF</c:v>
                </c:pt>
              </c:strCache>
            </c:strRef>
          </c:cat>
          <c:val>
            <c:numRef>
              <c:f>List3!$B$4:$B$13</c:f>
              <c:numCache>
                <c:formatCode>General</c:formatCode>
                <c:ptCount val="10"/>
                <c:pt idx="0">
                  <c:v>672</c:v>
                </c:pt>
                <c:pt idx="1">
                  <c:v>594</c:v>
                </c:pt>
                <c:pt idx="2">
                  <c:v>560</c:v>
                </c:pt>
                <c:pt idx="3">
                  <c:v>560</c:v>
                </c:pt>
                <c:pt idx="4">
                  <c:v>329</c:v>
                </c:pt>
                <c:pt idx="5">
                  <c:v>288</c:v>
                </c:pt>
                <c:pt idx="6">
                  <c:v>379</c:v>
                </c:pt>
                <c:pt idx="7">
                  <c:v>208</c:v>
                </c:pt>
                <c:pt idx="8">
                  <c:v>174</c:v>
                </c:pt>
                <c:pt idx="9">
                  <c:v>125</c:v>
                </c:pt>
              </c:numCache>
            </c:numRef>
          </c:val>
        </c:ser>
        <c:ser>
          <c:idx val="1"/>
          <c:order val="1"/>
          <c:tx>
            <c:strRef>
              <c:f>List3!$C$3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List3!$A$4:$A$13</c:f>
              <c:strCache>
                <c:ptCount val="10"/>
                <c:pt idx="0">
                  <c:v>Statistika</c:v>
                </c:pt>
                <c:pt idx="1">
                  <c:v>Cirkulace VF</c:v>
                </c:pt>
                <c:pt idx="2">
                  <c:v>Doprava</c:v>
                </c:pt>
                <c:pt idx="3">
                  <c:v>Poradenská a konzultační činnost</c:v>
                </c:pt>
                <c:pt idx="4">
                  <c:v>Porady</c:v>
                </c:pt>
                <c:pt idx="5">
                  <c:v>Zpracování KF z prostředků obcí</c:v>
                </c:pt>
                <c:pt idx="6">
                  <c:v>Vzdělávání knihovníků, semináře</c:v>
                </c:pt>
                <c:pt idx="7">
                  <c:v>Nákup KF z prostředků obcí</c:v>
                </c:pt>
                <c:pt idx="8">
                  <c:v>Servis výpočetní techniky</c:v>
                </c:pt>
                <c:pt idx="9">
                  <c:v>Pomoc při revizi a aktualizaci KF</c:v>
                </c:pt>
              </c:strCache>
            </c:strRef>
          </c:cat>
          <c:val>
            <c:numRef>
              <c:f>List3!$C$4:$C$13</c:f>
              <c:numCache>
                <c:formatCode>General</c:formatCode>
                <c:ptCount val="10"/>
                <c:pt idx="0">
                  <c:v>669</c:v>
                </c:pt>
                <c:pt idx="1">
                  <c:v>616</c:v>
                </c:pt>
                <c:pt idx="2">
                  <c:v>612</c:v>
                </c:pt>
                <c:pt idx="3">
                  <c:v>606</c:v>
                </c:pt>
                <c:pt idx="4">
                  <c:v>291</c:v>
                </c:pt>
                <c:pt idx="5">
                  <c:v>290</c:v>
                </c:pt>
                <c:pt idx="6">
                  <c:v>289</c:v>
                </c:pt>
                <c:pt idx="7">
                  <c:v>207</c:v>
                </c:pt>
                <c:pt idx="8">
                  <c:v>204</c:v>
                </c:pt>
                <c:pt idx="9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04640"/>
        <c:axId val="40706432"/>
      </c:barChart>
      <c:catAx>
        <c:axId val="40704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40706432"/>
        <c:crosses val="autoZero"/>
        <c:auto val="1"/>
        <c:lblAlgn val="ctr"/>
        <c:lblOffset val="100"/>
        <c:noMultiLvlLbl val="0"/>
      </c:catAx>
      <c:valAx>
        <c:axId val="40706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 dirty="0"/>
                  <a:t>Počet </a:t>
                </a:r>
                <a:r>
                  <a:rPr lang="cs-CZ" sz="1600" dirty="0" smtClean="0"/>
                  <a:t>obsloužených</a:t>
                </a:r>
                <a:r>
                  <a:rPr lang="cs-CZ" sz="1600" baseline="0" dirty="0" smtClean="0"/>
                  <a:t> </a:t>
                </a:r>
                <a:r>
                  <a:rPr lang="cs-CZ" sz="1600" baseline="0" dirty="0"/>
                  <a:t>knihoven</a:t>
                </a:r>
                <a:endParaRPr lang="cs-CZ" sz="16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0704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cs-CZ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55921394620096E-2"/>
          <c:y val="0.10492303702911787"/>
          <c:w val="0.9229732725187394"/>
          <c:h val="0.82848104498503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'porady,konzult.'!$B$23</c:f>
              <c:strCache>
                <c:ptCount val="1"/>
                <c:pt idx="0">
                  <c:v>m. návštěvy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'porady,konzult.'!$C$21:$Q$21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'porady,konzult.'!$C$23:$Q$23</c:f>
              <c:numCache>
                <c:formatCode>0.00</c:formatCode>
                <c:ptCount val="15"/>
                <c:pt idx="0">
                  <c:v>1.8762376237623761</c:v>
                </c:pt>
                <c:pt idx="1">
                  <c:v>2.2827067669172956</c:v>
                </c:pt>
                <c:pt idx="2">
                  <c:v>1.4428104575163399</c:v>
                </c:pt>
                <c:pt idx="3">
                  <c:v>3.5</c:v>
                </c:pt>
                <c:pt idx="4">
                  <c:v>2.7042801556420248</c:v>
                </c:pt>
                <c:pt idx="5">
                  <c:v>1.2829736211031171</c:v>
                </c:pt>
                <c:pt idx="6">
                  <c:v>1.1325301204819285</c:v>
                </c:pt>
                <c:pt idx="7">
                  <c:v>1.211538461538461</c:v>
                </c:pt>
                <c:pt idx="8">
                  <c:v>1.9815950920245398</c:v>
                </c:pt>
                <c:pt idx="9">
                  <c:v>3.3249999999999997</c:v>
                </c:pt>
                <c:pt idx="10">
                  <c:v>1.2913832199546478</c:v>
                </c:pt>
                <c:pt idx="11">
                  <c:v>1.8303030303030301</c:v>
                </c:pt>
                <c:pt idx="12">
                  <c:v>2.1007067137809199</c:v>
                </c:pt>
                <c:pt idx="13">
                  <c:v>2.8405405405405411</c:v>
                </c:pt>
                <c:pt idx="14">
                  <c:v>1.7980159375508225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05248"/>
        <c:axId val="48571136"/>
      </c:barChart>
      <c:catAx>
        <c:axId val="3320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48571136"/>
        <c:crosses val="autoZero"/>
        <c:auto val="1"/>
        <c:lblAlgn val="ctr"/>
        <c:lblOffset val="100"/>
        <c:noMultiLvlLbl val="0"/>
      </c:catAx>
      <c:valAx>
        <c:axId val="4857113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3320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err="1">
                <a:solidFill>
                  <a:srgbClr val="FFC000"/>
                </a:solidFill>
              </a:rPr>
              <a:t>Počet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err="1">
                <a:solidFill>
                  <a:srgbClr val="FFC000"/>
                </a:solidFill>
              </a:rPr>
              <a:t>metodických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err="1">
                <a:solidFill>
                  <a:srgbClr val="FFC000"/>
                </a:solidFill>
              </a:rPr>
              <a:t>návštěv</a:t>
            </a:r>
            <a:endParaRPr lang="en-US" sz="2000" dirty="0">
              <a:solidFill>
                <a:srgbClr val="FFC00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List1!$A$4:$A$10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List1!$B$4:$B$10</c:f>
              <c:numCache>
                <c:formatCode>General</c:formatCode>
                <c:ptCount val="7"/>
                <c:pt idx="0">
                  <c:v>123</c:v>
                </c:pt>
                <c:pt idx="1">
                  <c:v>1</c:v>
                </c:pt>
                <c:pt idx="2">
                  <c:v>92</c:v>
                </c:pt>
                <c:pt idx="3">
                  <c:v>231</c:v>
                </c:pt>
                <c:pt idx="4">
                  <c:v>138</c:v>
                </c:pt>
                <c:pt idx="5">
                  <c:v>76</c:v>
                </c:pt>
                <c:pt idx="6">
                  <c:v>122</c:v>
                </c:pt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List1!$A$4:$A$10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List1!$C$4:$C$10</c:f>
              <c:numCache>
                <c:formatCode>General</c:formatCode>
                <c:ptCount val="7"/>
                <c:pt idx="0">
                  <c:v>202</c:v>
                </c:pt>
                <c:pt idx="1">
                  <c:v>5</c:v>
                </c:pt>
                <c:pt idx="2">
                  <c:v>104</c:v>
                </c:pt>
                <c:pt idx="3">
                  <c:v>218</c:v>
                </c:pt>
                <c:pt idx="4">
                  <c:v>136</c:v>
                </c:pt>
                <c:pt idx="5">
                  <c:v>105</c:v>
                </c:pt>
                <c:pt idx="6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10304"/>
        <c:axId val="48628480"/>
      </c:barChart>
      <c:catAx>
        <c:axId val="48610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48628480"/>
        <c:crosses val="autoZero"/>
        <c:auto val="1"/>
        <c:lblAlgn val="ctr"/>
        <c:lblOffset val="100"/>
        <c:noMultiLvlLbl val="0"/>
      </c:catAx>
      <c:valAx>
        <c:axId val="48628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Metodické návštěvy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8610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cs-CZ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51953922426429E-2"/>
          <c:y val="0.17757763871397261"/>
          <c:w val="0.93135668805288196"/>
          <c:h val="0.75212653131237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'porady,konzult.'!$B$22</c:f>
              <c:strCache>
                <c:ptCount val="1"/>
                <c:pt idx="0">
                  <c:v>konzultace</c:v>
                </c:pt>
              </c:strCache>
            </c:strRef>
          </c:tx>
          <c:invertIfNegative val="0"/>
          <c:dLbls>
            <c:spPr>
              <a:solidFill>
                <a:srgbClr val="1B587C">
                  <a:lumMod val="60000"/>
                  <a:lumOff val="40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'porady,konzult.'!$C$21:$Q$21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'porady,konzult.'!$C$22:$Q$22</c:f>
              <c:numCache>
                <c:formatCode>0.00</c:formatCode>
                <c:ptCount val="15"/>
                <c:pt idx="0">
                  <c:v>4.1732673267326765</c:v>
                </c:pt>
                <c:pt idx="1">
                  <c:v>4.5218045112781917</c:v>
                </c:pt>
                <c:pt idx="2">
                  <c:v>3.5506535947712394</c:v>
                </c:pt>
                <c:pt idx="3">
                  <c:v>2.7166666666666668</c:v>
                </c:pt>
                <c:pt idx="4">
                  <c:v>2.3968871595330716</c:v>
                </c:pt>
                <c:pt idx="5">
                  <c:v>2.2805755395683449</c:v>
                </c:pt>
                <c:pt idx="6">
                  <c:v>3.0051635111876092</c:v>
                </c:pt>
                <c:pt idx="7">
                  <c:v>5.0889423076923084</c:v>
                </c:pt>
                <c:pt idx="8">
                  <c:v>1.7566462167689159</c:v>
                </c:pt>
                <c:pt idx="9">
                  <c:v>3.9499999999999997</c:v>
                </c:pt>
                <c:pt idx="10">
                  <c:v>1.8843537414966003</c:v>
                </c:pt>
                <c:pt idx="11">
                  <c:v>2.915151515151515</c:v>
                </c:pt>
                <c:pt idx="12">
                  <c:v>2.3038869257950529</c:v>
                </c:pt>
                <c:pt idx="13">
                  <c:v>5.2297297297297325</c:v>
                </c:pt>
                <c:pt idx="14">
                  <c:v>3.1715726134330766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74496"/>
        <c:axId val="49942528"/>
      </c:barChart>
      <c:catAx>
        <c:axId val="4967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49942528"/>
        <c:crosses val="autoZero"/>
        <c:auto val="1"/>
        <c:lblAlgn val="ctr"/>
        <c:lblOffset val="100"/>
        <c:noMultiLvlLbl val="0"/>
      </c:catAx>
      <c:valAx>
        <c:axId val="4994252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4967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0.64078</cdr:y>
    </cdr:from>
    <cdr:to>
      <cdr:x>0.98124</cdr:x>
      <cdr:y>0.64078</cdr:y>
    </cdr:to>
    <cdr:cxnSp macro="">
      <cdr:nvCxnSpPr>
        <cdr:cNvPr id="2" name="Přímá spojnice 1"/>
        <cdr:cNvCxnSpPr/>
      </cdr:nvCxnSpPr>
      <cdr:spPr>
        <a:xfrm xmlns:a="http://schemas.openxmlformats.org/drawingml/2006/main">
          <a:off x="226368" y="3124944"/>
          <a:ext cx="784881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0.01876</cdr:x>
      <cdr:y>0.49312</cdr:y>
    </cdr:from>
    <cdr:to>
      <cdr:x>0.97249</cdr:x>
      <cdr:y>0.49312</cdr:y>
    </cdr:to>
    <cdr:cxnSp macro="">
      <cdr:nvCxnSpPr>
        <cdr:cNvPr id="3" name="Přímá spojnice 2"/>
        <cdr:cNvCxnSpPr/>
      </cdr:nvCxnSpPr>
      <cdr:spPr>
        <a:xfrm xmlns:a="http://schemas.openxmlformats.org/drawingml/2006/main">
          <a:off x="154360" y="2404864"/>
          <a:ext cx="784881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9A64-95CB-415B-966A-06C454F9868E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9384-658E-45AA-9D60-366DA7FDD7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8259-5C89-4F7E-BBA7-2472A6BF2480}" type="datetimeFigureOut">
              <a:rPr lang="cs-CZ" smtClean="0"/>
              <a:t>12.8.2015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62CC-FBF6-43C9-AB24-F8FB1AA40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51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62CC-FBF6-43C9-AB24-F8FB1AA400E8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62CC-FBF6-43C9-AB24-F8FB1AA400E8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6DAF5CD-F95F-44DE-8A7C-53F6AAE31167}" type="datetimeFigureOut">
              <a:rPr lang="cs-CZ" smtClean="0"/>
              <a:pPr/>
              <a:t>12.8.2015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w&amp;url=http://www.railreklam.cz/cz/outdoor/prehled-mostu/&amp;ei=ZwOEVZ3ALs2p7Aa_lID4BA&amp;bvm=bv.96042044,d.bGQ&amp;psig=AFQjCNHqX22ffV4tVeehEWTLcLMQlIi46Q&amp;ust=143480129424064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k.cz/sites/mzk.cz/files/vz_rf_2014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62912" cy="2592288"/>
          </a:xfrm>
        </p:spPr>
        <p:txBody>
          <a:bodyPr>
            <a:normAutofit/>
          </a:bodyPr>
          <a:lstStyle/>
          <a:p>
            <a:pPr lvl="0"/>
            <a:r>
              <a:rPr lang="cs-CZ" sz="4000" dirty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Výkon </a:t>
            </a:r>
            <a:r>
              <a:rPr lang="cs-CZ" sz="4000" dirty="0" smtClean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regionálních </a:t>
            </a:r>
            <a:r>
              <a:rPr lang="cs-CZ" sz="4000" dirty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funkcí v Jihomoravském kraji </a:t>
            </a:r>
            <a:r>
              <a:rPr lang="cs-CZ" sz="4000" dirty="0" smtClean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/>
            </a:r>
            <a:br>
              <a:rPr lang="cs-CZ" sz="4000" dirty="0" smtClean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</a:br>
            <a:r>
              <a:rPr lang="cs-CZ" sz="4000" dirty="0" smtClean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v</a:t>
            </a:r>
            <a:r>
              <a:rPr lang="cs-CZ" sz="4000" dirty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 roce </a:t>
            </a:r>
            <a:r>
              <a:rPr lang="cs-CZ" sz="4000" dirty="0" smtClean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2014 </a:t>
            </a:r>
            <a:br>
              <a:rPr lang="cs-CZ" sz="4000" dirty="0" smtClean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</a:br>
            <a:r>
              <a:rPr lang="cs-CZ" sz="4000" dirty="0" smtClean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v</a:t>
            </a:r>
            <a:r>
              <a:rPr lang="cs-CZ" sz="4000" dirty="0">
                <a:solidFill>
                  <a:srgbClr val="00B050"/>
                </a:solidFill>
                <a:effectLst/>
                <a:ea typeface="Verdana" pitchFamily="34" charset="0"/>
                <a:cs typeface="Verdana" pitchFamily="34" charset="0"/>
              </a:rPr>
              <a:t> celostátním srovnání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4159" y="3789040"/>
            <a:ext cx="8745890" cy="306896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CC00"/>
                </a:solidFill>
              </a:rPr>
              <a:t>Porada ředitelů pověřených knihoven Jihomoravského kraje</a:t>
            </a:r>
          </a:p>
          <a:p>
            <a:pPr algn="ctr"/>
            <a:r>
              <a:rPr lang="cs-CZ" sz="2400" b="1" dirty="0" smtClean="0">
                <a:solidFill>
                  <a:srgbClr val="FFCC00"/>
                </a:solidFill>
              </a:rPr>
              <a:t>Městská knihovna Hodonín</a:t>
            </a:r>
          </a:p>
          <a:p>
            <a:pPr algn="ctr"/>
            <a:r>
              <a:rPr lang="cs-CZ" sz="2400" b="1" dirty="0" smtClean="0">
                <a:solidFill>
                  <a:srgbClr val="FFCC00"/>
                </a:solidFill>
              </a:rPr>
              <a:t>22. 6. 2015</a:t>
            </a:r>
            <a:endParaRPr lang="cs-CZ" sz="2400" b="1" dirty="0">
              <a:solidFill>
                <a:srgbClr val="FFCC00"/>
              </a:solidFill>
            </a:endParaRPr>
          </a:p>
        </p:txBody>
      </p:sp>
      <p:pic>
        <p:nvPicPr>
          <p:cNvPr id="1026" name="Picture 2" descr="Y:\JMK\JMK-LOGO_C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10445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ilreklam.cz/images/map/map-j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55" y="4797152"/>
            <a:ext cx="3421945" cy="16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440160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POČET PRACOVNÍCH ÚVAZKŮ </a:t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A OBSLUHOVANÝCH KNIHOVEN </a:t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V JMK V LETECH 2012-2014</a:t>
            </a:r>
            <a:endParaRPr lang="cs-CZ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376049"/>
              </p:ext>
            </p:extLst>
          </p:nvPr>
        </p:nvGraphicFramePr>
        <p:xfrm>
          <a:off x="179510" y="1772816"/>
          <a:ext cx="8784979" cy="499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4"/>
                <a:gridCol w="1141840"/>
                <a:gridCol w="1254997"/>
                <a:gridCol w="1254997"/>
                <a:gridCol w="1254997"/>
                <a:gridCol w="1254997"/>
                <a:gridCol w="1254997"/>
              </a:tblGrid>
              <a:tr h="659101">
                <a:tc>
                  <a:txBody>
                    <a:bodyPr/>
                    <a:lstStyle/>
                    <a:p>
                      <a:r>
                        <a:rPr lang="cs-CZ" dirty="0" smtClean="0"/>
                        <a:t>REGION</a:t>
                      </a:r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úvazků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obsluhovaných knihoven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662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2014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2014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629">
                <a:tc>
                  <a:txBody>
                    <a:bodyPr/>
                    <a:lstStyle/>
                    <a:p>
                      <a:r>
                        <a:rPr lang="cs-CZ" dirty="0" smtClean="0"/>
                        <a:t>Blansko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3,0</a:t>
                      </a:r>
                      <a:endParaRPr lang="cs-CZ" b="1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67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136</a:t>
                      </a:r>
                      <a:endParaRPr lang="cs-CZ" b="1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</a:tr>
              <a:tr h="376629">
                <a:tc>
                  <a:txBody>
                    <a:bodyPr/>
                    <a:lstStyle/>
                    <a:p>
                      <a:r>
                        <a:rPr lang="cs-CZ" dirty="0" smtClean="0"/>
                        <a:t>Boskovice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66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59101">
                <a:tc>
                  <a:txBody>
                    <a:bodyPr/>
                    <a:lstStyle/>
                    <a:p>
                      <a:r>
                        <a:rPr lang="cs-CZ" dirty="0" smtClean="0"/>
                        <a:t>Brno-město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0,37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59101">
                <a:tc>
                  <a:txBody>
                    <a:bodyPr/>
                    <a:lstStyle/>
                    <a:p>
                      <a:r>
                        <a:rPr lang="cs-CZ" dirty="0" smtClean="0"/>
                        <a:t>Brno-venkov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4,92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4,85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145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629">
                <a:tc>
                  <a:txBody>
                    <a:bodyPr/>
                    <a:lstStyle/>
                    <a:p>
                      <a:r>
                        <a:rPr lang="cs-CZ" dirty="0" smtClean="0"/>
                        <a:t>Břeclav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77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629">
                <a:tc>
                  <a:txBody>
                    <a:bodyPr/>
                    <a:lstStyle/>
                    <a:p>
                      <a:r>
                        <a:rPr lang="cs-CZ" dirty="0" smtClean="0"/>
                        <a:t>Hodonín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79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629">
                <a:tc>
                  <a:txBody>
                    <a:bodyPr/>
                    <a:lstStyle/>
                    <a:p>
                      <a:r>
                        <a:rPr lang="cs-CZ" dirty="0" smtClean="0"/>
                        <a:t>Vyškov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3,2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87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629">
                <a:tc>
                  <a:txBody>
                    <a:bodyPr/>
                    <a:lstStyle/>
                    <a:p>
                      <a:r>
                        <a:rPr lang="cs-CZ" dirty="0" smtClean="0"/>
                        <a:t>Znojmo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3,61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148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6629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24,83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22,06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21,53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687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7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58417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rgbClr val="FFC000"/>
                </a:solidFill>
              </a:rPr>
              <a:t>PORADENSKÁ A KONZULTAČNÍ ČINNOST V ČR</a:t>
            </a:r>
            <a:endParaRPr lang="cs-CZ" sz="3600" dirty="0">
              <a:solidFill>
                <a:srgbClr val="FFC00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317344"/>
              </p:ext>
            </p:extLst>
          </p:nvPr>
        </p:nvGraphicFramePr>
        <p:xfrm>
          <a:off x="503238" y="2060849"/>
          <a:ext cx="8183561" cy="41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255"/>
                <a:gridCol w="1288894"/>
                <a:gridCol w="1503709"/>
                <a:gridCol w="1380989"/>
                <a:gridCol w="1636714"/>
              </a:tblGrid>
              <a:tr h="7843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 2013/2014</a:t>
                      </a:r>
                    </a:p>
                  </a:txBody>
                  <a:tcPr marL="0" marR="0" marT="0" marB="0" anchor="b"/>
                </a:tc>
              </a:tr>
              <a:tr h="47712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Obsloužené knihovny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+ 46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</a:tr>
              <a:tr h="47712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Konzultace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2 053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2 151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</a:tr>
              <a:tr h="78431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Průměr/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obsloužená knihovna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 anchorCtr="1"/>
                </a:tc>
              </a:tr>
              <a:tr h="47712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Metodické návštěvy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</a:tr>
              <a:tr h="11764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 / 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obsloužená knihovna</a:t>
                      </a:r>
                      <a:endParaRPr lang="cs-CZ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2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SITUACE - SROVNÁNÍ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968789"/>
              </p:ext>
            </p:extLst>
          </p:nvPr>
        </p:nvGraphicFramePr>
        <p:xfrm>
          <a:off x="179512" y="527403"/>
          <a:ext cx="8784976" cy="633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016224"/>
                <a:gridCol w="2016224"/>
                <a:gridCol w="1872208"/>
              </a:tblGrid>
              <a:tr h="990449">
                <a:tc gridSpan="4"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PORADENSKÁ A KONZULTAČNÍ ČINNOST</a:t>
                      </a:r>
                    </a:p>
                    <a:p>
                      <a:pPr algn="ctr"/>
                      <a:r>
                        <a:rPr lang="cs-CZ" sz="2800" dirty="0" smtClean="0"/>
                        <a:t>V JIHOMORAVSKÉM KRAJI</a:t>
                      </a:r>
                      <a:endParaRPr lang="cs-CZ" sz="28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L="91439" marR="91439"/>
                </a:tc>
              </a:tr>
              <a:tr h="563112"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2012</a:t>
                      </a:r>
                      <a:endParaRPr lang="cs-CZ" sz="2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2013</a:t>
                      </a:r>
                      <a:endParaRPr lang="cs-CZ" sz="2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2014</a:t>
                      </a:r>
                      <a:endParaRPr lang="cs-CZ" sz="2800" dirty="0"/>
                    </a:p>
                  </a:txBody>
                  <a:tcPr marL="91439" marR="91439">
                    <a:solidFill>
                      <a:srgbClr val="E0A9A8"/>
                    </a:solidFill>
                  </a:tcPr>
                </a:tc>
              </a:tr>
              <a:tr h="99372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OBSLUHOVANÝCH KNIHOVEN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692</a:t>
                      </a:r>
                      <a:endParaRPr lang="cs-CZ" b="0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693 </a:t>
                      </a:r>
                      <a:endParaRPr lang="cs-CZ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693</a:t>
                      </a:r>
                      <a:endParaRPr lang="cs-CZ" b="1" dirty="0"/>
                    </a:p>
                  </a:txBody>
                  <a:tcPr marL="91439" marR="91439" anchor="ctr" anchorCtr="1">
                    <a:solidFill>
                      <a:srgbClr val="E0A9A8"/>
                    </a:solidFill>
                  </a:tcPr>
                </a:tc>
              </a:tr>
              <a:tr h="993726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OBSLOUŽENÝCH KNIHOVEN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669</a:t>
                      </a:r>
                      <a:endParaRPr lang="cs-CZ" b="0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640</a:t>
                      </a:r>
                      <a:endParaRPr lang="cs-CZ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612</a:t>
                      </a:r>
                      <a:endParaRPr lang="cs-CZ" b="1" dirty="0"/>
                    </a:p>
                  </a:txBody>
                  <a:tcPr marL="91439" marR="91439" anchor="ctr" anchorCtr="1">
                    <a:solidFill>
                      <a:srgbClr val="E0A9A8"/>
                    </a:solidFill>
                  </a:tcPr>
                </a:tc>
              </a:tr>
              <a:tr h="49038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konzultací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</a:t>
                      </a:r>
                      <a:r>
                        <a:rPr lang="cs-CZ" b="0" baseline="0" dirty="0" smtClean="0"/>
                        <a:t> 203</a:t>
                      </a:r>
                      <a:endParaRPr lang="cs-CZ" b="0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2 301</a:t>
                      </a:r>
                      <a:endParaRPr lang="cs-CZ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2 173</a:t>
                      </a:r>
                      <a:endParaRPr lang="cs-CZ" b="1" dirty="0"/>
                    </a:p>
                  </a:txBody>
                  <a:tcPr marL="91439" marR="91439" anchor="ctr" anchorCtr="1">
                    <a:solidFill>
                      <a:srgbClr val="E0A9A8"/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</a:t>
                      </a:r>
                      <a:r>
                        <a:rPr lang="cs-CZ" b="1" baseline="0" dirty="0" smtClean="0"/>
                        <a:t>METODIKŮ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25,78 </a:t>
                      </a:r>
                    </a:p>
                    <a:p>
                      <a:pPr algn="ctr"/>
                      <a:r>
                        <a:rPr lang="cs-CZ" b="0" dirty="0" smtClean="0"/>
                        <a:t>(PK: 23,18)</a:t>
                      </a:r>
                      <a:endParaRPr lang="cs-CZ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25,46 </a:t>
                      </a:r>
                    </a:p>
                    <a:p>
                      <a:pPr algn="ctr"/>
                      <a:r>
                        <a:rPr lang="cs-CZ" dirty="0" smtClean="0"/>
                        <a:t>(PK: 22,06)</a:t>
                      </a:r>
                      <a:endParaRPr lang="cs-CZ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24,53 </a:t>
                      </a:r>
                    </a:p>
                    <a:p>
                      <a:pPr algn="ctr"/>
                      <a:r>
                        <a:rPr lang="cs-CZ" b="1" dirty="0" smtClean="0"/>
                        <a:t>(PK: 21,53)</a:t>
                      </a:r>
                      <a:endParaRPr lang="cs-CZ" b="1" dirty="0"/>
                    </a:p>
                  </a:txBody>
                  <a:tcPr marL="91439" marR="91439">
                    <a:solidFill>
                      <a:srgbClr val="E0A9A8"/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metodických návštěv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935</a:t>
                      </a:r>
                      <a:r>
                        <a:rPr lang="cs-CZ" b="0" baseline="0" dirty="0" smtClean="0"/>
                        <a:t> (1,35; </a:t>
                      </a:r>
                    </a:p>
                    <a:p>
                      <a:pPr algn="ctr"/>
                      <a:r>
                        <a:rPr lang="cs-CZ" b="0" baseline="0" dirty="0" smtClean="0"/>
                        <a:t>ČR 2,18)</a:t>
                      </a:r>
                      <a:endParaRPr lang="cs-CZ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792 (1,14; </a:t>
                      </a:r>
                    </a:p>
                    <a:p>
                      <a:pPr algn="ctr"/>
                      <a:r>
                        <a:rPr lang="cs-CZ" dirty="0" smtClean="0"/>
                        <a:t>ČR 2,04)</a:t>
                      </a:r>
                      <a:endParaRPr lang="cs-CZ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883 (1,27; </a:t>
                      </a:r>
                    </a:p>
                    <a:p>
                      <a:pPr algn="ctr"/>
                      <a:r>
                        <a:rPr lang="cs-CZ" b="1" dirty="0" smtClean="0"/>
                        <a:t>ČR 1,8)</a:t>
                      </a:r>
                      <a:endParaRPr lang="cs-CZ" b="1" dirty="0"/>
                    </a:p>
                  </a:txBody>
                  <a:tcPr marL="91439" marR="91439">
                    <a:solidFill>
                      <a:srgbClr val="E0A9A8"/>
                    </a:solidFill>
                  </a:tcPr>
                </a:tc>
              </a:tr>
              <a:tr h="8981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FINANČNÍ DOTACE JMK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13 450 000</a:t>
                      </a:r>
                      <a:endParaRPr lang="cs-CZ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13 450 000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13 200 000</a:t>
                      </a:r>
                      <a:endParaRPr lang="cs-CZ" b="1" dirty="0"/>
                    </a:p>
                  </a:txBody>
                  <a:tcPr marL="91439" marR="91439">
                    <a:solidFill>
                      <a:srgbClr val="E0A9A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METODICKÉ NÁVŠTĚVY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60848"/>
            <a:ext cx="8183880" cy="4176464"/>
          </a:xfrm>
        </p:spPr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doporučuje</a:t>
            </a:r>
            <a:r>
              <a:rPr lang="en-US" dirty="0" smtClean="0"/>
              <a:t> </a:t>
            </a:r>
            <a:r>
              <a:rPr lang="en-US" dirty="0" err="1" smtClean="0"/>
              <a:t>návštěvu</a:t>
            </a:r>
            <a:r>
              <a:rPr lang="en-US" dirty="0" smtClean="0"/>
              <a:t> </a:t>
            </a:r>
            <a:r>
              <a:rPr lang="en-US" dirty="0" err="1" smtClean="0"/>
              <a:t>každé</a:t>
            </a:r>
            <a:r>
              <a:rPr lang="en-US" dirty="0" smtClean="0"/>
              <a:t> </a:t>
            </a:r>
            <a:r>
              <a:rPr lang="en-US" dirty="0" err="1" smtClean="0"/>
              <a:t>obsluhované</a:t>
            </a:r>
            <a:r>
              <a:rPr lang="en-US" dirty="0" smtClean="0"/>
              <a:t> </a:t>
            </a:r>
            <a:r>
              <a:rPr lang="en-US" dirty="0" err="1" smtClean="0"/>
              <a:t>knihovny</a:t>
            </a:r>
            <a:r>
              <a:rPr lang="en-US" dirty="0" smtClean="0"/>
              <a:t> 2x </a:t>
            </a:r>
            <a:r>
              <a:rPr lang="en-US" dirty="0" err="1" smtClean="0"/>
              <a:t>ročně</a:t>
            </a:r>
            <a:endParaRPr lang="en-US" dirty="0" smtClean="0"/>
          </a:p>
          <a:p>
            <a:r>
              <a:rPr lang="en-US" dirty="0" err="1" smtClean="0"/>
              <a:t>Průměr</a:t>
            </a:r>
            <a:r>
              <a:rPr lang="en-US" dirty="0" smtClean="0"/>
              <a:t> ČR – 1,8 </a:t>
            </a:r>
            <a:r>
              <a:rPr lang="en-US" dirty="0" err="1" smtClean="0"/>
              <a:t>metodické</a:t>
            </a:r>
            <a:r>
              <a:rPr lang="en-US" dirty="0" smtClean="0"/>
              <a:t> návštěvy</a:t>
            </a:r>
          </a:p>
          <a:p>
            <a:r>
              <a:rPr lang="cs-CZ" dirty="0" smtClean="0"/>
              <a:t>Jihomoravský kraj je uváděn spolu se Středočeským krajem mezi těmi, kde došlo ke zvýšení počtu metodických návštěv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solidFill>
                  <a:srgbClr val="FFC000"/>
                </a:solidFill>
              </a:rPr>
              <a:t>PRŮMĚRNÝ POČET </a:t>
            </a:r>
            <a:r>
              <a:rPr lang="cs-CZ" sz="2800" dirty="0" smtClean="0">
                <a:solidFill>
                  <a:srgbClr val="FFC000"/>
                </a:solidFill>
              </a:rPr>
              <a:t>METODICKÝCH NÁVŠTĚV NA 1 </a:t>
            </a:r>
            <a:r>
              <a:rPr lang="cs-CZ" sz="2800" dirty="0">
                <a:solidFill>
                  <a:srgbClr val="FFC000"/>
                </a:solidFill>
              </a:rPr>
              <a:t>OBSLOUŽENOU KNIHOVNU </a:t>
            </a:r>
            <a:r>
              <a:rPr lang="cs-CZ" sz="2800" dirty="0" smtClean="0">
                <a:solidFill>
                  <a:srgbClr val="FFC000"/>
                </a:solidFill>
              </a:rPr>
              <a:t/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V </a:t>
            </a:r>
            <a:r>
              <a:rPr lang="cs-CZ" sz="2800" dirty="0">
                <a:solidFill>
                  <a:srgbClr val="FFC000"/>
                </a:solidFill>
              </a:rPr>
              <a:t>ROCE </a:t>
            </a:r>
            <a:r>
              <a:rPr lang="cs-CZ" sz="2800" dirty="0" smtClean="0">
                <a:solidFill>
                  <a:srgbClr val="FFC000"/>
                </a:solidFill>
              </a:rPr>
              <a:t>2013 V ČR</a:t>
            </a:r>
            <a:endParaRPr lang="cs-CZ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041793"/>
              </p:ext>
            </p:extLst>
          </p:nvPr>
        </p:nvGraphicFramePr>
        <p:xfrm>
          <a:off x="467544" y="1412776"/>
          <a:ext cx="8183562" cy="4835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971600" y="4149080"/>
            <a:ext cx="74888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04248" y="1844824"/>
            <a:ext cx="1287532" cy="923330"/>
          </a:xfrm>
          <a:prstGeom prst="rect">
            <a:avLst/>
          </a:prstGeom>
          <a:solidFill>
            <a:srgbClr val="E0A9A8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Standard</a:t>
            </a:r>
            <a:endParaRPr lang="cs-CZ" dirty="0"/>
          </a:p>
          <a:p>
            <a:r>
              <a:rPr lang="en-US" dirty="0" smtClean="0"/>
              <a:t> </a:t>
            </a:r>
            <a:r>
              <a:rPr lang="cs-CZ" dirty="0" smtClean="0"/>
              <a:t>      </a:t>
            </a:r>
            <a:r>
              <a:rPr lang="en-US" dirty="0" smtClean="0"/>
              <a:t>=</a:t>
            </a:r>
          </a:p>
          <a:p>
            <a:r>
              <a:rPr lang="en-US" dirty="0" smtClean="0"/>
              <a:t>2 návštěvy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 smtClean="0">
                <a:solidFill>
                  <a:srgbClr val="FFC000"/>
                </a:solidFill>
              </a:rPr>
              <a:t>PRŮMĚRNÝ </a:t>
            </a:r>
            <a:r>
              <a:rPr lang="cs-CZ" sz="2700" dirty="0">
                <a:solidFill>
                  <a:srgbClr val="FFC000"/>
                </a:solidFill>
              </a:rPr>
              <a:t>POČET </a:t>
            </a:r>
            <a:r>
              <a:rPr lang="cs-CZ" sz="2700" dirty="0" smtClean="0">
                <a:solidFill>
                  <a:srgbClr val="FFC000"/>
                </a:solidFill>
              </a:rPr>
              <a:t>METODICKÝCH NÁVŠTĚV NA </a:t>
            </a:r>
            <a:r>
              <a:rPr lang="cs-CZ" sz="2700" dirty="0">
                <a:solidFill>
                  <a:srgbClr val="FFC000"/>
                </a:solidFill>
              </a:rPr>
              <a:t>1 OBSLOUŽENOU </a:t>
            </a:r>
            <a:r>
              <a:rPr lang="cs-CZ" sz="2700" dirty="0" smtClean="0">
                <a:solidFill>
                  <a:srgbClr val="FFC000"/>
                </a:solidFill>
              </a:rPr>
              <a:t>KNIHOVNU V JMK </a:t>
            </a:r>
            <a:endParaRPr lang="cs-CZ" sz="2700" dirty="0">
              <a:solidFill>
                <a:srgbClr val="FFC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019641"/>
              </p:ext>
            </p:extLst>
          </p:nvPr>
        </p:nvGraphicFramePr>
        <p:xfrm>
          <a:off x="0" y="1772816"/>
          <a:ext cx="903649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827583" y="3717032"/>
            <a:ext cx="75808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KONZULTACE V ČR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4392488"/>
          </a:xfrm>
        </p:spPr>
        <p:txBody>
          <a:bodyPr/>
          <a:lstStyle/>
          <a:p>
            <a:r>
              <a:rPr lang="en-US" dirty="0" err="1" smtClean="0"/>
              <a:t>Pokles</a:t>
            </a:r>
            <a:r>
              <a:rPr lang="en-US" dirty="0" smtClean="0"/>
              <a:t> </a:t>
            </a:r>
            <a:r>
              <a:rPr lang="en-US" dirty="0" err="1" smtClean="0"/>
              <a:t>konzultací</a:t>
            </a:r>
            <a:r>
              <a:rPr lang="en-US" dirty="0" smtClean="0"/>
              <a:t> – </a:t>
            </a:r>
            <a:r>
              <a:rPr lang="en-US" dirty="0" err="1" smtClean="0"/>
              <a:t>stále</a:t>
            </a:r>
            <a:r>
              <a:rPr lang="en-US" dirty="0" smtClean="0"/>
              <a:t> se </a:t>
            </a:r>
            <a:r>
              <a:rPr lang="en-US" dirty="0" err="1" smtClean="0"/>
              <a:t>zvětšuje</a:t>
            </a:r>
            <a:r>
              <a:rPr lang="en-US" dirty="0" smtClean="0"/>
              <a:t> </a:t>
            </a:r>
            <a:r>
              <a:rPr lang="en-US" dirty="0" err="1" smtClean="0"/>
              <a:t>objem</a:t>
            </a:r>
            <a:r>
              <a:rPr lang="en-US" dirty="0" smtClean="0"/>
              <a:t> e-</a:t>
            </a:r>
            <a:r>
              <a:rPr lang="en-US" dirty="0" err="1" smtClean="0"/>
              <a:t>mailové</a:t>
            </a:r>
            <a:r>
              <a:rPr lang="en-US" dirty="0" smtClean="0"/>
              <a:t> </a:t>
            </a:r>
            <a:r>
              <a:rPr lang="en-US" dirty="0" err="1" smtClean="0"/>
              <a:t>korespondence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úkor</a:t>
            </a:r>
            <a:r>
              <a:rPr lang="en-US" dirty="0" smtClean="0"/>
              <a:t> </a:t>
            </a:r>
            <a:r>
              <a:rPr lang="en-US" dirty="0" err="1" smtClean="0"/>
              <a:t>ústních</a:t>
            </a:r>
            <a:r>
              <a:rPr lang="en-US" dirty="0" smtClean="0"/>
              <a:t> </a:t>
            </a:r>
            <a:r>
              <a:rPr lang="en-US" dirty="0" err="1" smtClean="0"/>
              <a:t>konzultací</a:t>
            </a:r>
            <a:endParaRPr lang="en-US" dirty="0" smtClean="0"/>
          </a:p>
          <a:p>
            <a:r>
              <a:rPr lang="en-US" dirty="0" smtClean="0"/>
              <a:t>Co se </a:t>
            </a:r>
            <a:r>
              <a:rPr lang="en-US" dirty="0" err="1" smtClean="0"/>
              <a:t>konzultovalo</a:t>
            </a:r>
            <a:r>
              <a:rPr lang="cs-CZ" dirty="0" smtClean="0"/>
              <a:t> nejvíce</a:t>
            </a:r>
            <a:endParaRPr lang="en-US" dirty="0" smtClean="0"/>
          </a:p>
          <a:p>
            <a:pPr lvl="1"/>
            <a:r>
              <a:rPr lang="en-US" dirty="0" err="1" smtClean="0"/>
              <a:t>Regionální</a:t>
            </a:r>
            <a:r>
              <a:rPr lang="en-US" dirty="0" smtClean="0"/>
              <a:t> </a:t>
            </a:r>
            <a:r>
              <a:rPr lang="en-US" dirty="0" err="1" smtClean="0"/>
              <a:t>automatizované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endParaRPr lang="en-US" dirty="0" smtClean="0"/>
          </a:p>
          <a:p>
            <a:pPr lvl="1"/>
            <a:r>
              <a:rPr lang="en-US" dirty="0" err="1" smtClean="0"/>
              <a:t>Žádosti</a:t>
            </a:r>
            <a:r>
              <a:rPr lang="en-US" dirty="0" smtClean="0"/>
              <a:t> do </a:t>
            </a:r>
            <a:r>
              <a:rPr lang="en-US" dirty="0" err="1" smtClean="0"/>
              <a:t>grantových</a:t>
            </a:r>
            <a:r>
              <a:rPr lang="en-US" dirty="0" smtClean="0"/>
              <a:t> </a:t>
            </a:r>
            <a:r>
              <a:rPr lang="en-US" dirty="0" err="1" smtClean="0"/>
              <a:t>programů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4887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solidFill>
                  <a:srgbClr val="FFC000"/>
                </a:solidFill>
              </a:rPr>
              <a:t>PRŮMĚRNÝ POČET KONZULTACÍ </a:t>
            </a:r>
            <a:br>
              <a:rPr lang="cs-CZ" sz="3200" dirty="0" smtClean="0">
                <a:solidFill>
                  <a:srgbClr val="FFC000"/>
                </a:solidFill>
              </a:rPr>
            </a:br>
            <a:r>
              <a:rPr lang="cs-CZ" sz="3200" dirty="0" smtClean="0">
                <a:solidFill>
                  <a:srgbClr val="FFC000"/>
                </a:solidFill>
              </a:rPr>
              <a:t>NA 1 OBSLOUŽENOU KNIHOVNU </a:t>
            </a:r>
            <a:endParaRPr lang="cs-CZ" sz="3200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859139"/>
              </p:ext>
            </p:extLst>
          </p:nvPr>
        </p:nvGraphicFramePr>
        <p:xfrm>
          <a:off x="395536" y="1544638"/>
          <a:ext cx="8424936" cy="462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51216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VZDĚLÁVÁNÍ 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V KNIHOVNÁCH ČR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03238" y="2159600"/>
          <a:ext cx="8183560" cy="346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12"/>
                <a:gridCol w="1636712"/>
                <a:gridCol w="1636712"/>
                <a:gridCol w="1636712"/>
                <a:gridCol w="1636712"/>
              </a:tblGrid>
              <a:tr h="716432"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 2013/2014</a:t>
                      </a:r>
                    </a:p>
                  </a:txBody>
                  <a:tcPr marL="0" marR="0" marT="0" marB="0" anchor="b"/>
                </a:tc>
              </a:tr>
              <a:tr h="76939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Obsloužené knihovny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+ 162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0A9A8"/>
                    </a:solidFill>
                  </a:tcPr>
                </a:tc>
              </a:tr>
              <a:tr h="71643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akcí </a:t>
                      </a:r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rámci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+ 54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0A9A8"/>
                    </a:solidFill>
                  </a:tcPr>
                </a:tc>
              </a:tr>
              <a:tr h="71643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účastníků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+ 507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0A9A8"/>
                    </a:solidFill>
                  </a:tcPr>
                </a:tc>
              </a:tr>
              <a:tr h="50059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hodin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+ 207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0A9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533400"/>
            <a:ext cx="8229600" cy="116740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POČET VZDĚLÁVACÍCH AKCÍ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 KRAJÍCH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967474"/>
              </p:ext>
            </p:extLst>
          </p:nvPr>
        </p:nvGraphicFramePr>
        <p:xfrm>
          <a:off x="0" y="1556792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VÝVOJ FINANCOVÁNÍ – 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DOTACE KRAJŮ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382387"/>
              </p:ext>
            </p:extLst>
          </p:nvPr>
        </p:nvGraphicFramePr>
        <p:xfrm>
          <a:off x="503238" y="1772816"/>
          <a:ext cx="818356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3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VZDĚLÁVÁNÍ V KNIHOVNÁCH ČR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– ZÁKLADNÍ ÚDAJE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630046"/>
              </p:ext>
            </p:extLst>
          </p:nvPr>
        </p:nvGraphicFramePr>
        <p:xfrm>
          <a:off x="503238" y="2060847"/>
          <a:ext cx="818357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14"/>
                <a:gridCol w="1636714"/>
                <a:gridCol w="1636714"/>
                <a:gridCol w="1636714"/>
                <a:gridCol w="1636714"/>
              </a:tblGrid>
              <a:tr h="92667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 2013/2014</a:t>
                      </a:r>
                    </a:p>
                  </a:txBody>
                  <a:tcPr marL="0" marR="0" marT="0" marB="0" anchor="b"/>
                </a:tc>
              </a:tr>
              <a:tr h="92667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Obsloužené knihovny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+ 162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2667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akcí v 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rámci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+ 54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2667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účastníků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8 034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8 541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+ 507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69772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hodin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+ 207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</a:t>
            </a:r>
            <a:r>
              <a:rPr lang="cs-CZ" dirty="0" smtClean="0">
                <a:solidFill>
                  <a:srgbClr val="FFC000"/>
                </a:solidFill>
              </a:rPr>
              <a:t>OČET PORAD V KRAJÍCH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161140"/>
              </p:ext>
            </p:extLst>
          </p:nvPr>
        </p:nvGraphicFramePr>
        <p:xfrm>
          <a:off x="503238" y="1844824"/>
          <a:ext cx="818356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0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PORADY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183560" cy="418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712"/>
                <a:gridCol w="1636712"/>
                <a:gridCol w="1636712"/>
                <a:gridCol w="1636712"/>
                <a:gridCol w="1636712"/>
              </a:tblGrid>
              <a:tr h="87727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 2013/2014</a:t>
                      </a:r>
                    </a:p>
                  </a:txBody>
                  <a:tcPr marL="0" marR="0" marT="0" marB="0" anchor="b"/>
                </a:tc>
              </a:tr>
              <a:tr h="87727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Obsloužené 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knihovny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</a:t>
                      </a:r>
                    </a:p>
                  </a:txBody>
                  <a:tcPr marL="0" marR="0" marT="0" marB="0" anchor="ctr"/>
                </a:tc>
              </a:tr>
              <a:tr h="44473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porad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</a:t>
                      </a:r>
                    </a:p>
                  </a:txBody>
                  <a:tcPr marL="0" marR="0" marT="0" marB="0" anchor="ctr"/>
                </a:tc>
              </a:tr>
              <a:tr h="111307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knihoven účastnící se porad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87727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účastníků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311960"/>
              </p:ext>
            </p:extLst>
          </p:nvPr>
        </p:nvGraphicFramePr>
        <p:xfrm>
          <a:off x="323528" y="521297"/>
          <a:ext cx="8435280" cy="63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1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A co metodik??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cs-CZ" sz="2800" dirty="0" smtClean="0"/>
              <a:t>Jedním z cílů regionálních funkcí podle </a:t>
            </a:r>
            <a:r>
              <a:rPr lang="cs-CZ" sz="2800" b="1" dirty="0" smtClean="0"/>
              <a:t>Metodického pokynu ministerstva kultury k zajištění výkonu regionálních funkcí knihoven a jejich koordinaci na území České republiky (2014) </a:t>
            </a:r>
            <a:r>
              <a:rPr lang="cs-CZ" sz="2800" dirty="0" smtClean="0"/>
              <a:t>je </a:t>
            </a:r>
          </a:p>
          <a:p>
            <a:pPr marL="64008" indent="0">
              <a:buNone/>
            </a:pPr>
            <a:r>
              <a:rPr lang="cs-CZ" sz="2400" i="1" dirty="0" smtClean="0"/>
              <a:t>„Vyrovnání rozdílů v úrovni poskytování veřejných knihovnických a informačních služeb obyvatelům měst a malých obcí s přihlédnutím k jejich specifikům.“</a:t>
            </a:r>
          </a:p>
          <a:p>
            <a:pPr marL="64008" indent="0">
              <a:buNone/>
            </a:pPr>
            <a:endParaRPr lang="cs-CZ" sz="2400" i="1" dirty="0" smtClean="0"/>
          </a:p>
          <a:p>
            <a:pPr marL="64008" indent="0">
              <a:buNone/>
            </a:pPr>
            <a:r>
              <a:rPr lang="cs-CZ" sz="2400" dirty="0" smtClean="0">
                <a:solidFill>
                  <a:srgbClr val="FFC000"/>
                </a:solidFill>
              </a:rPr>
              <a:t>Věnovat pozornost také </a:t>
            </a:r>
            <a:r>
              <a:rPr lang="cs-CZ" sz="2400" b="1" dirty="0" smtClean="0">
                <a:solidFill>
                  <a:srgbClr val="FFC000"/>
                </a:solidFill>
              </a:rPr>
              <a:t>vyrovnání rozdílů v úrovni zajišťování služeb  poskytovaných v rámci regionálních funkcí.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9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ROZLOŽENÍ VF V ČR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PODLE ZDROJE FINANCOVÁNÍ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708720"/>
              </p:ext>
            </p:extLst>
          </p:nvPr>
        </p:nvGraphicFramePr>
        <p:xfrm>
          <a:off x="503238" y="1700808"/>
          <a:ext cx="818356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POČET SOUBORŮ VF </a:t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NA 1 OBSLOUŽENOU KNIHOVNU 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486430"/>
              </p:ext>
            </p:extLst>
          </p:nvPr>
        </p:nvGraphicFramePr>
        <p:xfrm>
          <a:off x="503238" y="1988840"/>
          <a:ext cx="818356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755576" y="3861048"/>
            <a:ext cx="76428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2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VÝZNAM REGIONÁLNÍCH FUNKCÍ PRO KNIHOVNY MALÝCH OBCÍ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9511" y="1700807"/>
          <a:ext cx="878497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544283"/>
                <a:gridCol w="3312369"/>
              </a:tblGrid>
              <a:tr h="159140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REGION/OKRES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knihoven do 500 obyvatel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% z počtu všech neprofesionálních knihoven</a:t>
                      </a:r>
                    </a:p>
                    <a:p>
                      <a:endParaRPr lang="cs-CZ" sz="2400" dirty="0"/>
                    </a:p>
                  </a:txBody>
                  <a:tcPr/>
                </a:tc>
              </a:tr>
              <a:tr h="37443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Boskovice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34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75,5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7443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Znojmo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96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69,0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7443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Blansko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31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62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7443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Vyškov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29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42,6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7443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Brno-venkov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42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7443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Hodonín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18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28,5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7443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Břeclav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9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16,3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468050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CELKEM</a:t>
                      </a:r>
                      <a:endParaRPr lang="cs-CZ" sz="2400" b="1" dirty="0"/>
                    </a:p>
                  </a:txBody>
                  <a:tcPr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259</a:t>
                      </a:r>
                      <a:endParaRPr lang="cs-CZ" sz="2400" b="1" dirty="0"/>
                    </a:p>
                  </a:txBody>
                  <a:tcPr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48,1</a:t>
                      </a:r>
                      <a:endParaRPr lang="cs-CZ" sz="2400" b="1" dirty="0"/>
                    </a:p>
                  </a:txBody>
                  <a:tcPr marT="45715" marB="4571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152128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Jaké máme malé knihovny - Obecní knihovna </a:t>
            </a:r>
            <a:r>
              <a:rPr lang="cs-CZ" sz="2800" dirty="0" err="1" smtClean="0">
                <a:solidFill>
                  <a:srgbClr val="FFC000"/>
                </a:solidFill>
              </a:rPr>
              <a:t>Skrchov</a:t>
            </a:r>
            <a:r>
              <a:rPr lang="cs-CZ" sz="2800" dirty="0" smtClean="0">
                <a:solidFill>
                  <a:srgbClr val="FFC000"/>
                </a:solidFill>
              </a:rPr>
              <a:t>, region </a:t>
            </a:r>
            <a:r>
              <a:rPr lang="cs-CZ" sz="2800" dirty="0" err="1" smtClean="0">
                <a:solidFill>
                  <a:srgbClr val="FFC000"/>
                </a:solidFill>
              </a:rPr>
              <a:t>Boskovicko</a:t>
            </a:r>
            <a:r>
              <a:rPr lang="cs-CZ" sz="2800" dirty="0" smtClean="0">
                <a:solidFill>
                  <a:srgbClr val="FFC000"/>
                </a:solidFill>
              </a:rPr>
              <a:t>, 105 obyvatel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416152" cy="31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835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73424"/>
            <a:ext cx="4104456" cy="49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81128"/>
            <a:ext cx="159882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971600" y="324433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http://knihovnaskrchov.webk.cz/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792088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NEPROFESIONÁLNÍ KNIHOVNY V JMK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Neprofesionální knihovny jsou páteří veřejných knihovnických a informačních služeb v kraji. Věnovat pozornost nejen úrovni jimi poskytovaných služeb (podpora komunitní činnosti knihoven), </a:t>
            </a:r>
          </a:p>
          <a:p>
            <a:pPr>
              <a:buNone/>
            </a:pPr>
            <a:r>
              <a:rPr lang="cs-CZ" dirty="0" smtClean="0"/>
              <a:t>	ale také </a:t>
            </a:r>
            <a:r>
              <a:rPr lang="cs-CZ" b="1" dirty="0" smtClean="0"/>
              <a:t>osobnosti knihovníka</a:t>
            </a:r>
            <a:r>
              <a:rPr lang="cs-CZ" dirty="0" smtClean="0"/>
              <a:t>, jeho vzdělanostnímu profilu, míře odbornosti a komunikačním dovednostem.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…v centru pozornosti krajské metodiky pro další období.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29614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POČET OBSLUHOVANÝCH KNIHOVEN V ROCE 2014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77758"/>
              </p:ext>
            </p:extLst>
          </p:nvPr>
        </p:nvGraphicFramePr>
        <p:xfrm>
          <a:off x="467544" y="2132856"/>
          <a:ext cx="8229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15616" y="5466136"/>
            <a:ext cx="6840760" cy="369332"/>
          </a:xfrm>
          <a:prstGeom prst="rect">
            <a:avLst/>
          </a:prstGeom>
          <a:solidFill>
            <a:srgbClr val="E0A9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Počet obsluhovaných knihoven celkem = 5987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6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4800" dirty="0" smtClean="0"/>
          </a:p>
          <a:p>
            <a:pPr>
              <a:buNone/>
            </a:pPr>
            <a:endParaRPr lang="cs-CZ" sz="4800" dirty="0" smtClean="0"/>
          </a:p>
          <a:p>
            <a:pPr algn="ctr">
              <a:buNone/>
            </a:pPr>
            <a:r>
              <a:rPr lang="cs-CZ" sz="4800" dirty="0" smtClean="0"/>
              <a:t>Děkujeme za pozornost.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POČET METODIKŮ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616969"/>
              </p:ext>
            </p:extLst>
          </p:nvPr>
        </p:nvGraphicFramePr>
        <p:xfrm>
          <a:off x="503238" y="1988840"/>
          <a:ext cx="81835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POČET OBSLUHOVANÝCH KNIHOVEN NA 1 PK V ČR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675083"/>
              </p:ext>
            </p:extLst>
          </p:nvPr>
        </p:nvGraphicFramePr>
        <p:xfrm>
          <a:off x="251520" y="1844824"/>
          <a:ext cx="8892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2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POČET OBSLUHOVANÝCH KNIHOVEN NA 1 METODIKA V ČR</a:t>
            </a:r>
            <a:endParaRPr lang="cs-CZ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48449"/>
              </p:ext>
            </p:extLst>
          </p:nvPr>
        </p:nvGraphicFramePr>
        <p:xfrm>
          <a:off x="503238" y="1844824"/>
          <a:ext cx="818356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0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824435"/>
              </p:ext>
            </p:extLst>
          </p:nvPr>
        </p:nvGraphicFramePr>
        <p:xfrm>
          <a:off x="-180528" y="0"/>
          <a:ext cx="9324528" cy="645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ZMĚNY V JMK OD 1. 1. 2014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dirty="0" smtClean="0"/>
              <a:t>Od 1. ledna 2014 bylo převedeno regionální oddělení Městské knihovny Blansko a Městské knihovny Boskovice pod Moravskou zemskou knihovnu v Brně, která se stala pověřenou knihovnou pro okres Blansko. Byly vypovězeny Dohody o poskytování služeb mezi jednotlivými obsluhovanými knihovnami a bývalými pověřenými knihovnami a uzavřeny navazující smlouvy s MZK. V celém okrese Blansko se jednalo o 135 knihoven, z toho 12 knihoven profesionálních. </a:t>
            </a:r>
          </a:p>
          <a:p>
            <a:pPr>
              <a:buNone/>
            </a:pPr>
            <a:r>
              <a:rPr lang="cs-CZ" sz="1600" dirty="0" smtClean="0"/>
              <a:t>Došlo ke sloučení obou regionálních pracovišť a postupnému spojování automatizovaného systému </a:t>
            </a:r>
            <a:r>
              <a:rPr lang="cs-CZ" sz="1600" dirty="0" err="1" smtClean="0"/>
              <a:t>Clavius</a:t>
            </a:r>
            <a:r>
              <a:rPr lang="cs-CZ" sz="1600" dirty="0" smtClean="0"/>
              <a:t> REKS, který využívaly knihovny v regionu Blansko i Boskovice. V průběhu února 2014 byla převedena data z regionálního oddělení Městské knihovny Blansko, v březnu 2014 byla sloučena data z Městské knihovny Boskovice. Po převedení a vyzkoušení celého systému bylo potřeba změnit adresy u jednotlivých připojených knihoven a knihovníky instruovat knihovníky o </a:t>
            </a:r>
            <a:r>
              <a:rPr lang="cs-CZ" sz="1600" dirty="0" err="1" smtClean="0"/>
              <a:t>proběhlých</a:t>
            </a:r>
            <a:r>
              <a:rPr lang="cs-CZ" sz="1600" dirty="0" smtClean="0"/>
              <a:t> změnách. </a:t>
            </a:r>
          </a:p>
          <a:p>
            <a:pPr>
              <a:buNone/>
            </a:pPr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mzk.cz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sites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mzk.cz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files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vz</a:t>
            </a:r>
            <a:r>
              <a:rPr lang="cs-CZ" sz="1600" dirty="0" smtClean="0">
                <a:hlinkClick r:id="rId2"/>
              </a:rPr>
              <a:t>_</a:t>
            </a:r>
            <a:r>
              <a:rPr lang="cs-CZ" sz="1600" dirty="0" err="1" smtClean="0">
                <a:hlinkClick r:id="rId2"/>
              </a:rPr>
              <a:t>rf</a:t>
            </a:r>
            <a:r>
              <a:rPr lang="cs-CZ" sz="1600" dirty="0" smtClean="0">
                <a:hlinkClick r:id="rId2"/>
              </a:rPr>
              <a:t>_2014.pdf</a:t>
            </a:r>
            <a:endParaRPr lang="cs-CZ" sz="1600" dirty="0" smtClean="0"/>
          </a:p>
          <a:p>
            <a:pPr>
              <a:buNone/>
            </a:pPr>
            <a:endParaRPr lang="cs-CZ" sz="1600" i="1" dirty="0" smtClean="0"/>
          </a:p>
          <a:p>
            <a:pPr>
              <a:buNone/>
            </a:pPr>
            <a:r>
              <a:rPr lang="cs-CZ" sz="1600" i="1" dirty="0" smtClean="0"/>
              <a:t>….a to i přes zlepšující se výsledky obou pověřených knihoven v uplynulých letech a rostoucí úsilí metodiček v poskytování regionálních služeb (rekonstrukce knihoven na </a:t>
            </a:r>
            <a:r>
              <a:rPr lang="cs-CZ" sz="1600" i="1" dirty="0" err="1" smtClean="0"/>
              <a:t>Boskovicku</a:t>
            </a:r>
            <a:r>
              <a:rPr lang="cs-CZ" sz="1600" i="1" dirty="0" smtClean="0"/>
              <a:t>, čtoucí rodiny na Blanensku…) 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368152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NÁKUP VÝMĚNNÝCH FONDŮ A VÝDAJE NA OSOBNÍ NÁKLADY </a:t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V POVĚŘENÝCH KNIHOVNÁCH JMK</a:t>
            </a:r>
            <a:endParaRPr lang="cs-CZ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3238" y="1988839"/>
          <a:ext cx="8245226" cy="435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640"/>
                <a:gridCol w="1410058"/>
                <a:gridCol w="1454438"/>
                <a:gridCol w="1569898"/>
                <a:gridCol w="1728192"/>
              </a:tblGrid>
              <a:tr h="39604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NÁKUP</a:t>
                      </a:r>
                      <a:r>
                        <a:rPr lang="cs-CZ" baseline="0" dirty="0" smtClean="0"/>
                        <a:t> VF V %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OSOBNÍ</a:t>
                      </a:r>
                      <a:r>
                        <a:rPr lang="cs-CZ" baseline="0" dirty="0" smtClean="0"/>
                        <a:t> NÁKLADY V %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2014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2014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BLANSKO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32,45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34,06</a:t>
                      </a:r>
                      <a:endParaRPr lang="cs-CZ" b="1" dirty="0"/>
                    </a:p>
                  </a:txBody>
                  <a:tcPr anchor="ctr"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40,90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41,19</a:t>
                      </a:r>
                      <a:endParaRPr lang="cs-CZ" b="1" dirty="0"/>
                    </a:p>
                  </a:txBody>
                  <a:tcPr anchor="ctr"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BOSKOVICE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31,48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45,71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BRNO-MĚSTO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66,13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66,04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25,08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25,15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BRNO-VENKOV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39,36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35,99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36,8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BŘECLAV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29,99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25,63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42,73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46,15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HODONÍN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26,14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25,69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44,55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45,47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VYŠKOV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24,04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25,03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50,42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52,29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ZNOJMO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33,84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31,49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43,52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45,43</a:t>
                      </a:r>
                      <a:endParaRPr lang="cs-CZ" b="1" dirty="0"/>
                    </a:p>
                  </a:txBody>
                  <a:tcPr>
                    <a:solidFill>
                      <a:srgbClr val="E0A9A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33,03</a:t>
                      </a:r>
                      <a:endParaRPr lang="cs-CZ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31,68</a:t>
                      </a:r>
                      <a:endParaRPr lang="cs-CZ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42,04</a:t>
                      </a:r>
                      <a:endParaRPr lang="cs-CZ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42,97</a:t>
                      </a:r>
                      <a:endParaRPr lang="cs-CZ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3525</TotalTime>
  <Words>949</Words>
  <Application>Microsoft Office PowerPoint</Application>
  <PresentationFormat>Předvádění na obrazovce (4:3)</PresentationFormat>
  <Paragraphs>355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Aspekt</vt:lpstr>
      <vt:lpstr>Výkon regionálních funkcí v Jihomoravském kraji  v roce 2014  v celostátním srovnání</vt:lpstr>
      <vt:lpstr>VÝVOJ FINANCOVÁNÍ –  DOTACE KRAJŮ</vt:lpstr>
      <vt:lpstr>POČET OBSLUHOVANÝCH KNIHOVEN V ROCE 2014</vt:lpstr>
      <vt:lpstr>POČET METODIKŮ</vt:lpstr>
      <vt:lpstr>POČET OBSLUHOVANÝCH KNIHOVEN NA 1 PK V ČR</vt:lpstr>
      <vt:lpstr>POČET OBSLUHOVANÝCH KNIHOVEN NA 1 METODIKA V ČR</vt:lpstr>
      <vt:lpstr>Prezentace aplikace PowerPoint</vt:lpstr>
      <vt:lpstr>ZMĚNY V JMK OD 1. 1. 2014</vt:lpstr>
      <vt:lpstr>NÁKUP VÝMĚNNÝCH FONDŮ A VÝDAJE NA OSOBNÍ NÁKLADY  V POVĚŘENÝCH KNIHOVNÁCH JMK</vt:lpstr>
      <vt:lpstr>POČET PRACOVNÍCH ÚVAZKŮ  A OBSLUHOVANÝCH KNIHOVEN  V JMK V LETECH 2012-2014</vt:lpstr>
      <vt:lpstr>PORADENSKÁ A KONZULTAČNÍ ČINNOST V ČR</vt:lpstr>
      <vt:lpstr>ZÁKLADNÍ SITUACE - SROVNÁNÍ</vt:lpstr>
      <vt:lpstr>METODICKÉ NÁVŠTĚVY</vt:lpstr>
      <vt:lpstr>PRŮMĚRNÝ POČET METODICKÝCH NÁVŠTĚV NA 1 OBSLOUŽENOU KNIHOVNU  V ROCE 2013 V ČR</vt:lpstr>
      <vt:lpstr>PRŮMĚRNÝ POČET METODICKÝCH NÁVŠTĚV NA 1 OBSLOUŽENOU KNIHOVNU V JMK </vt:lpstr>
      <vt:lpstr>KONZULTACE V ČR</vt:lpstr>
      <vt:lpstr>PRŮMĚRNÝ POČET KONZULTACÍ  NA 1 OBSLOUŽENOU KNIHOVNU </vt:lpstr>
      <vt:lpstr>VZDĚLÁVÁNÍ  V KNIHOVNÁCH ČR</vt:lpstr>
      <vt:lpstr>Prezentace aplikace PowerPoint</vt:lpstr>
      <vt:lpstr>VZDĚLÁVÁNÍ V KNIHOVNÁCH ČR – ZÁKLADNÍ ÚDAJE</vt:lpstr>
      <vt:lpstr>POČET PORAD V KRAJÍCH</vt:lpstr>
      <vt:lpstr>PORADY</vt:lpstr>
      <vt:lpstr>Prezentace aplikace PowerPoint</vt:lpstr>
      <vt:lpstr>A co metodik??</vt:lpstr>
      <vt:lpstr>ROZLOŽENÍ VF V ČR PODLE ZDROJE FINANCOVÁNÍ</vt:lpstr>
      <vt:lpstr>POČET SOUBORŮ VF  NA 1 OBSLOUŽENOU KNIHOVNU </vt:lpstr>
      <vt:lpstr>VÝZNAM REGIONÁLNÍCH FUNKCÍ PRO KNIHOVNY MALÝCH OBCÍ</vt:lpstr>
      <vt:lpstr>Jaké máme malé knihovny - Obecní knihovna Skrchov, region Boskovicko, 105 obyvatel</vt:lpstr>
      <vt:lpstr>NEPROFESIONÁLNÍ KNIHOVNY V JMK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funkce v roce 2014</dc:title>
  <dc:creator>Pillerová Vladana</dc:creator>
  <cp:lastModifiedBy>Kratochvilova</cp:lastModifiedBy>
  <cp:revision>134</cp:revision>
  <cp:lastPrinted>2015-06-11T14:25:09Z</cp:lastPrinted>
  <dcterms:created xsi:type="dcterms:W3CDTF">2015-05-25T09:16:56Z</dcterms:created>
  <dcterms:modified xsi:type="dcterms:W3CDTF">2015-08-12T09:06:30Z</dcterms:modified>
</cp:coreProperties>
</file>