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78" r:id="rId2"/>
    <p:sldId id="289" r:id="rId3"/>
    <p:sldId id="266" r:id="rId4"/>
    <p:sldId id="283" r:id="rId5"/>
    <p:sldId id="284" r:id="rId6"/>
    <p:sldId id="281" r:id="rId7"/>
    <p:sldId id="293" r:id="rId8"/>
    <p:sldId id="294" r:id="rId9"/>
    <p:sldId id="279" r:id="rId10"/>
    <p:sldId id="280" r:id="rId11"/>
    <p:sldId id="262" r:id="rId12"/>
    <p:sldId id="282" r:id="rId13"/>
    <p:sldId id="290" r:id="rId14"/>
    <p:sldId id="292" r:id="rId15"/>
    <p:sldId id="286" r:id="rId16"/>
    <p:sldId id="295" r:id="rId17"/>
    <p:sldId id="297" r:id="rId1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oma\people\krat\Dokumenty\PORADY%20REDITELU%20PK\2015\30.1.2015\Dotace%20RF%20JMK%202005-2015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19938669282502"/>
          <c:y val="2.6821417691574347E-2"/>
          <c:w val="0.65346536228425989"/>
          <c:h val="0.89346837853646222"/>
        </c:manualLayout>
      </c:layout>
      <c:lineChart>
        <c:grouping val="standard"/>
        <c:varyColors val="0"/>
        <c:ser>
          <c:idx val="6"/>
          <c:order val="0"/>
          <c:tx>
            <c:strRef>
              <c:f>List1!$B$10</c:f>
              <c:strCache>
                <c:ptCount val="1"/>
                <c:pt idx="0">
                  <c:v>Brno-venkov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2648709315375982E-2"/>
                  <c:y val="-5.5985260540275167E-2"/>
                </c:manualLayout>
              </c:layout>
              <c:tx>
                <c:rich>
                  <a:bodyPr/>
                  <a:lstStyle/>
                  <a:p>
                    <a:r>
                      <a:rPr lang="cs-CZ">
                        <a:solidFill>
                          <a:schemeClr val="accent1"/>
                        </a:solidFill>
                      </a:rPr>
                      <a:t>Brno-venkov </a:t>
                    </a:r>
                  </a:p>
                  <a:p>
                    <a:r>
                      <a:rPr lang="en-US">
                        <a:solidFill>
                          <a:schemeClr val="accent1"/>
                        </a:solidFill>
                      </a:rPr>
                      <a:t>2 591 000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6.5095398428731757E-2"/>
                  <c:y val="-3.241251926015929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/>
                        </a:solidFill>
                      </a:rPr>
                      <a:t>2</a:t>
                    </a:r>
                    <a:r>
                      <a:rPr lang="cs-CZ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accent1"/>
                        </a:solidFill>
                      </a:rPr>
                      <a:t>801</a:t>
                    </a:r>
                    <a:r>
                      <a:rPr lang="cs-CZ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accent1"/>
                        </a:solidFill>
                      </a:rPr>
                      <a:t>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List1!$C$3:$M$3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List1!$C$10:$M$10</c:f>
              <c:numCache>
                <c:formatCode>#,##0</c:formatCode>
                <c:ptCount val="11"/>
                <c:pt idx="0">
                  <c:v>2591000</c:v>
                </c:pt>
                <c:pt idx="1">
                  <c:v>2645000</c:v>
                </c:pt>
                <c:pt idx="2">
                  <c:v>2645000</c:v>
                </c:pt>
                <c:pt idx="3" formatCode="General">
                  <c:v>2653000</c:v>
                </c:pt>
                <c:pt idx="4" formatCode="General">
                  <c:v>2661000</c:v>
                </c:pt>
                <c:pt idx="5" formatCode="General">
                  <c:v>2462000</c:v>
                </c:pt>
                <c:pt idx="6" formatCode="General">
                  <c:v>2732000</c:v>
                </c:pt>
                <c:pt idx="7" formatCode="General">
                  <c:v>2780000</c:v>
                </c:pt>
                <c:pt idx="8" formatCode="General">
                  <c:v>2794140</c:v>
                </c:pt>
                <c:pt idx="9" formatCode="General">
                  <c:v>2808700</c:v>
                </c:pt>
                <c:pt idx="10" formatCode="General">
                  <c:v>2801000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List1!$B$9</c:f>
              <c:strCache>
                <c:ptCount val="1"/>
                <c:pt idx="0">
                  <c:v>Blansko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8159371492704826E-2"/>
                  <c:y val="-3.8305704580188296E-2"/>
                </c:manualLayout>
              </c:layout>
              <c:tx>
                <c:rich>
                  <a:bodyPr/>
                  <a:lstStyle/>
                  <a:p>
                    <a:r>
                      <a:rPr lang="cs-CZ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Blansko </a:t>
                    </a:r>
                    <a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2 138 000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List1!$C$3:$M$3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List1!$C$9:$M$9</c:f>
              <c:numCache>
                <c:formatCode>#,##0</c:formatCode>
                <c:ptCount val="11"/>
                <c:pt idx="0">
                  <c:v>2138000</c:v>
                </c:pt>
                <c:pt idx="1">
                  <c:v>2182000</c:v>
                </c:pt>
                <c:pt idx="2">
                  <c:v>2182000</c:v>
                </c:pt>
                <c:pt idx="3">
                  <c:v>2188000</c:v>
                </c:pt>
                <c:pt idx="4">
                  <c:v>2195000</c:v>
                </c:pt>
                <c:pt idx="5">
                  <c:v>2032000</c:v>
                </c:pt>
                <c:pt idx="6">
                  <c:v>1927000</c:v>
                </c:pt>
                <c:pt idx="7">
                  <c:v>1989600</c:v>
                </c:pt>
                <c:pt idx="8">
                  <c:v>1989600</c:v>
                </c:pt>
                <c:pt idx="9">
                  <c:v>1899970</c:v>
                </c:pt>
                <c:pt idx="10">
                  <c:v>1914000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List1!$B$8</c:f>
              <c:strCache>
                <c:ptCount val="1"/>
                <c:pt idx="0">
                  <c:v>Znojmo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212121212121212"/>
                  <c:y val="8.8397779800434475E-3"/>
                </c:manualLayout>
              </c:layout>
              <c:tx>
                <c:rich>
                  <a:bodyPr/>
                  <a:lstStyle/>
                  <a:p>
                    <a:r>
                      <a:rPr lang="cs-CZ">
                        <a:solidFill>
                          <a:schemeClr val="accent5"/>
                        </a:solidFill>
                      </a:rPr>
                      <a:t>Znojmo </a:t>
                    </a:r>
                    <a:r>
                      <a:rPr lang="en-US">
                        <a:solidFill>
                          <a:schemeClr val="accent5"/>
                        </a:solidFill>
                      </a:rPr>
                      <a:t>2 129 000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6.0606060606060608E-2"/>
                  <c:y val="-3.535911192017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5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List1!$C$3:$M$3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List1!$C$8:$M$8</c:f>
              <c:numCache>
                <c:formatCode>#,##0</c:formatCode>
                <c:ptCount val="11"/>
                <c:pt idx="0">
                  <c:v>2129000</c:v>
                </c:pt>
                <c:pt idx="1">
                  <c:v>2173000</c:v>
                </c:pt>
                <c:pt idx="2">
                  <c:v>2173000</c:v>
                </c:pt>
                <c:pt idx="3">
                  <c:v>2180000</c:v>
                </c:pt>
                <c:pt idx="4">
                  <c:v>2187000</c:v>
                </c:pt>
                <c:pt idx="5">
                  <c:v>2023000</c:v>
                </c:pt>
                <c:pt idx="6">
                  <c:v>2084000</c:v>
                </c:pt>
                <c:pt idx="7">
                  <c:v>2134000</c:v>
                </c:pt>
                <c:pt idx="8">
                  <c:v>2082570</c:v>
                </c:pt>
                <c:pt idx="9">
                  <c:v>2061970</c:v>
                </c:pt>
                <c:pt idx="10">
                  <c:v>2052000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List1!$B$7</c:f>
              <c:strCache>
                <c:ptCount val="1"/>
                <c:pt idx="0">
                  <c:v>Hodonín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1627384960718295E-2"/>
                  <c:y val="3.535911192017379E-2"/>
                </c:manualLayout>
              </c:layout>
              <c:tx>
                <c:rich>
                  <a:bodyPr/>
                  <a:lstStyle/>
                  <a:p>
                    <a:r>
                      <a:rPr lang="cs-CZ">
                        <a:solidFill>
                          <a:srgbClr val="7030A0"/>
                        </a:solidFill>
                      </a:rPr>
                      <a:t>Hodonín </a:t>
                    </a:r>
                    <a:r>
                      <a:rPr lang="en-US">
                        <a:solidFill>
                          <a:srgbClr val="7030A0"/>
                        </a:solidFill>
                      </a:rPr>
                      <a:t>2 002 000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4.4893378226711564E-3"/>
                  <c:y val="2.6519333940130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List1!$C$3:$M$3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List1!$C$7:$M$7</c:f>
              <c:numCache>
                <c:formatCode>#,##0</c:formatCode>
                <c:ptCount val="11"/>
                <c:pt idx="0">
                  <c:v>2002000</c:v>
                </c:pt>
                <c:pt idx="1">
                  <c:v>2043000</c:v>
                </c:pt>
                <c:pt idx="2">
                  <c:v>2043000</c:v>
                </c:pt>
                <c:pt idx="3">
                  <c:v>2049000</c:v>
                </c:pt>
                <c:pt idx="4">
                  <c:v>2056000</c:v>
                </c:pt>
                <c:pt idx="5">
                  <c:v>1902000</c:v>
                </c:pt>
                <c:pt idx="6">
                  <c:v>1875000</c:v>
                </c:pt>
                <c:pt idx="7">
                  <c:v>1873000</c:v>
                </c:pt>
                <c:pt idx="8">
                  <c:v>1864320</c:v>
                </c:pt>
                <c:pt idx="9">
                  <c:v>1857280</c:v>
                </c:pt>
                <c:pt idx="10">
                  <c:v>1855000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List1!$B$6</c:f>
              <c:strCache>
                <c:ptCount val="1"/>
                <c:pt idx="0">
                  <c:v>Břeclav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7957351290684626E-2"/>
                  <c:y val="1.7679555960086895E-2"/>
                </c:manualLayout>
              </c:layout>
              <c:tx>
                <c:rich>
                  <a:bodyPr/>
                  <a:lstStyle/>
                  <a:p>
                    <a:r>
                      <a:rPr lang="cs-CZ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Břeclav </a:t>
                    </a:r>
                    <a:r>
                      <a:rPr lang="en-US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1 671 000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List1!$C$3:$M$3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List1!$C$6:$M$6</c:f>
              <c:numCache>
                <c:formatCode>#,##0</c:formatCode>
                <c:ptCount val="11"/>
                <c:pt idx="0">
                  <c:v>1671000</c:v>
                </c:pt>
                <c:pt idx="1">
                  <c:v>1706000</c:v>
                </c:pt>
                <c:pt idx="2">
                  <c:v>1706000</c:v>
                </c:pt>
                <c:pt idx="3">
                  <c:v>1712000</c:v>
                </c:pt>
                <c:pt idx="4">
                  <c:v>1718000</c:v>
                </c:pt>
                <c:pt idx="5">
                  <c:v>1590000</c:v>
                </c:pt>
                <c:pt idx="6">
                  <c:v>1518000</c:v>
                </c:pt>
                <c:pt idx="7">
                  <c:v>1515000</c:v>
                </c:pt>
                <c:pt idx="8">
                  <c:v>1520810</c:v>
                </c:pt>
                <c:pt idx="9">
                  <c:v>1516560</c:v>
                </c:pt>
                <c:pt idx="10">
                  <c:v>1516000</c:v>
                </c:pt>
              </c:numCache>
            </c:numRef>
          </c:val>
          <c:smooth val="0"/>
        </c:ser>
        <c:ser>
          <c:idx val="1"/>
          <c:order val="5"/>
          <c:tx>
            <c:strRef>
              <c:f>List1!$B$5</c:f>
              <c:strCache>
                <c:ptCount val="1"/>
                <c:pt idx="0">
                  <c:v>Vyškov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5914702581369251E-2"/>
                  <c:y val="3.535911192017379E-2"/>
                </c:manualLayout>
              </c:layout>
              <c:tx>
                <c:rich>
                  <a:bodyPr/>
                  <a:lstStyle/>
                  <a:p>
                    <a:r>
                      <a:rPr lang="cs-CZ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Vyškov </a:t>
                    </a:r>
                    <a:r>
                      <a:rPr lang="en-US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1 450 000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6.7340067340067339E-2"/>
                  <c:y val="3.2412519260159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List1!$C$3:$M$3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List1!$C$5:$M$5</c:f>
              <c:numCache>
                <c:formatCode>#,##0</c:formatCode>
                <c:ptCount val="11"/>
                <c:pt idx="0">
                  <c:v>1450000</c:v>
                </c:pt>
                <c:pt idx="1">
                  <c:v>1480000</c:v>
                </c:pt>
                <c:pt idx="2">
                  <c:v>1480000</c:v>
                </c:pt>
                <c:pt idx="3">
                  <c:v>1485000</c:v>
                </c:pt>
                <c:pt idx="4">
                  <c:v>1489000</c:v>
                </c:pt>
                <c:pt idx="5">
                  <c:v>1378000</c:v>
                </c:pt>
                <c:pt idx="6">
                  <c:v>1403000</c:v>
                </c:pt>
                <c:pt idx="7">
                  <c:v>1464000</c:v>
                </c:pt>
                <c:pt idx="8">
                  <c:v>1434500</c:v>
                </c:pt>
                <c:pt idx="9">
                  <c:v>1397930</c:v>
                </c:pt>
                <c:pt idx="10">
                  <c:v>1397000</c:v>
                </c:pt>
              </c:numCache>
            </c:numRef>
          </c:val>
          <c:smooth val="0"/>
        </c:ser>
        <c:ser>
          <c:idx val="0"/>
          <c:order val="6"/>
          <c:tx>
            <c:strRef>
              <c:f>List1!$B$4</c:f>
              <c:strCache>
                <c:ptCount val="1"/>
                <c:pt idx="0">
                  <c:v>Brno-město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8159371492704826E-2"/>
                  <c:y val="4.4198889900217343E-2"/>
                </c:manualLayout>
              </c:layout>
              <c:tx>
                <c:rich>
                  <a:bodyPr/>
                  <a:lstStyle/>
                  <a:p>
                    <a:r>
                      <a:rPr lang="cs-CZ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Brno-město </a:t>
                    </a:r>
                    <a:r>
                      <a:rPr lang="en-US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569 000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6.0606060606060608E-2"/>
                  <c:y val="4.1252297240202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List1!$C$3:$M$3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List1!$C$4:$M$4</c:f>
              <c:numCache>
                <c:formatCode>#,##0</c:formatCode>
                <c:ptCount val="11"/>
                <c:pt idx="0">
                  <c:v>569000</c:v>
                </c:pt>
                <c:pt idx="1">
                  <c:v>581000</c:v>
                </c:pt>
                <c:pt idx="2">
                  <c:v>581000</c:v>
                </c:pt>
                <c:pt idx="3">
                  <c:v>583000</c:v>
                </c:pt>
                <c:pt idx="4">
                  <c:v>585000</c:v>
                </c:pt>
                <c:pt idx="5">
                  <c:v>542000</c:v>
                </c:pt>
                <c:pt idx="6">
                  <c:v>390000</c:v>
                </c:pt>
                <c:pt idx="7">
                  <c:v>397000</c:v>
                </c:pt>
                <c:pt idx="8">
                  <c:v>388620</c:v>
                </c:pt>
                <c:pt idx="9">
                  <c:v>387590</c:v>
                </c:pt>
                <c:pt idx="10">
                  <c:v>395000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15808"/>
        <c:axId val="88371968"/>
      </c:lineChart>
      <c:catAx>
        <c:axId val="8741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371968"/>
        <c:crosses val="autoZero"/>
        <c:auto val="1"/>
        <c:lblAlgn val="ctr"/>
        <c:lblOffset val="100"/>
        <c:noMultiLvlLbl val="0"/>
      </c:catAx>
      <c:valAx>
        <c:axId val="883719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41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11143809044073"/>
          <c:y val="0.51387787139074304"/>
          <c:w val="0.18315455517555254"/>
          <c:h val="0.3729808589804835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Vývoj pracovních úvazků </a:t>
            </a:r>
            <a:r>
              <a:rPr lang="cs-CZ"/>
              <a:t>RF</a:t>
            </a:r>
            <a:r>
              <a:rPr lang="cs-CZ" baseline="0"/>
              <a:t> </a:t>
            </a:r>
            <a:r>
              <a:rPr lang="en-US"/>
              <a:t>v JmK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List1!$A$5</c:f>
              <c:strCache>
                <c:ptCount val="1"/>
                <c:pt idx="0">
                  <c:v>Přepočtené pracovní úvazky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3333333333333333E-2"/>
                  <c:y val="5.092592592592592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33333333333334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44444444444446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66666666666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333333333333333E-2"/>
                  <c:y val="-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555555555555555E-2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66666666666666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5.092592592592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6666666666666666E-2"/>
                  <c:y val="6.0185185185185182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21,53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List1!$B$4:$K$4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List1!$B$5:$K$5</c:f>
              <c:numCache>
                <c:formatCode>General</c:formatCode>
                <c:ptCount val="10"/>
                <c:pt idx="0">
                  <c:v>27</c:v>
                </c:pt>
                <c:pt idx="1">
                  <c:v>27.46</c:v>
                </c:pt>
                <c:pt idx="2">
                  <c:v>29.1</c:v>
                </c:pt>
                <c:pt idx="3">
                  <c:v>28.06</c:v>
                </c:pt>
                <c:pt idx="4">
                  <c:v>27.72</c:v>
                </c:pt>
                <c:pt idx="5">
                  <c:v>24.81</c:v>
                </c:pt>
                <c:pt idx="6">
                  <c:v>23.66</c:v>
                </c:pt>
                <c:pt idx="7">
                  <c:v>23.18</c:v>
                </c:pt>
                <c:pt idx="8">
                  <c:v>22.06</c:v>
                </c:pt>
                <c:pt idx="9">
                  <c:v>21.53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26240"/>
        <c:axId val="32436224"/>
      </c:lineChart>
      <c:catAx>
        <c:axId val="324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436224"/>
        <c:crosses val="autoZero"/>
        <c:auto val="1"/>
        <c:lblAlgn val="ctr"/>
        <c:lblOffset val="100"/>
        <c:noMultiLvlLbl val="0"/>
      </c:catAx>
      <c:valAx>
        <c:axId val="32436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Přeúpčtené pracovní úvazky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24262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Roční přírůstek výměnného fondu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List1!$C$3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List1!$B$4:$B$10</c:f>
              <c:strCache>
                <c:ptCount val="7"/>
                <c:pt idx="0">
                  <c:v>Blansko</c:v>
                </c:pt>
                <c:pt idx="1">
                  <c:v>Brno-město</c:v>
                </c:pt>
                <c:pt idx="2">
                  <c:v>Brno-venkov</c:v>
                </c:pt>
                <c:pt idx="3">
                  <c:v>Břeclav</c:v>
                </c:pt>
                <c:pt idx="4">
                  <c:v>Hodonín</c:v>
                </c:pt>
                <c:pt idx="5">
                  <c:v>Vyškov</c:v>
                </c:pt>
                <c:pt idx="6">
                  <c:v>Znojmo</c:v>
                </c:pt>
              </c:strCache>
            </c:strRef>
          </c:cat>
          <c:val>
            <c:numRef>
              <c:f>List1!$C$4:$C$10</c:f>
              <c:numCache>
                <c:formatCode>#,##0</c:formatCode>
                <c:ptCount val="7"/>
                <c:pt idx="0">
                  <c:v>3521</c:v>
                </c:pt>
                <c:pt idx="1">
                  <c:v>2274</c:v>
                </c:pt>
                <c:pt idx="2">
                  <c:v>7953</c:v>
                </c:pt>
                <c:pt idx="3">
                  <c:v>2148</c:v>
                </c:pt>
                <c:pt idx="4">
                  <c:v>3325</c:v>
                </c:pt>
                <c:pt idx="5">
                  <c:v>1342</c:v>
                </c:pt>
                <c:pt idx="6">
                  <c:v>2836</c:v>
                </c:pt>
              </c:numCache>
            </c:numRef>
          </c:val>
        </c:ser>
        <c:ser>
          <c:idx val="1"/>
          <c:order val="1"/>
          <c:tx>
            <c:strRef>
              <c:f>List1!$D$3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List1!$B$4:$B$10</c:f>
              <c:strCache>
                <c:ptCount val="7"/>
                <c:pt idx="0">
                  <c:v>Blansko</c:v>
                </c:pt>
                <c:pt idx="1">
                  <c:v>Brno-město</c:v>
                </c:pt>
                <c:pt idx="2">
                  <c:v>Brno-venkov</c:v>
                </c:pt>
                <c:pt idx="3">
                  <c:v>Břeclav</c:v>
                </c:pt>
                <c:pt idx="4">
                  <c:v>Hodonín</c:v>
                </c:pt>
                <c:pt idx="5">
                  <c:v>Vyškov</c:v>
                </c:pt>
                <c:pt idx="6">
                  <c:v>Znojmo</c:v>
                </c:pt>
              </c:strCache>
            </c:strRef>
          </c:cat>
          <c:val>
            <c:numRef>
              <c:f>List1!$D$4:$D$10</c:f>
              <c:numCache>
                <c:formatCode>#,##0</c:formatCode>
                <c:ptCount val="7"/>
                <c:pt idx="0">
                  <c:v>2945</c:v>
                </c:pt>
                <c:pt idx="1">
                  <c:v>2011</c:v>
                </c:pt>
                <c:pt idx="2">
                  <c:v>4690</c:v>
                </c:pt>
                <c:pt idx="3">
                  <c:v>3155</c:v>
                </c:pt>
                <c:pt idx="4">
                  <c:v>2146</c:v>
                </c:pt>
                <c:pt idx="5">
                  <c:v>1669</c:v>
                </c:pt>
                <c:pt idx="6">
                  <c:v>2658</c:v>
                </c:pt>
              </c:numCache>
            </c:numRef>
          </c:val>
        </c:ser>
        <c:ser>
          <c:idx val="2"/>
          <c:order val="2"/>
          <c:tx>
            <c:strRef>
              <c:f>List1!$E$3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List1!$B$4:$B$10</c:f>
              <c:strCache>
                <c:ptCount val="7"/>
                <c:pt idx="0">
                  <c:v>Blansko</c:v>
                </c:pt>
                <c:pt idx="1">
                  <c:v>Brno-město</c:v>
                </c:pt>
                <c:pt idx="2">
                  <c:v>Brno-venkov</c:v>
                </c:pt>
                <c:pt idx="3">
                  <c:v>Břeclav</c:v>
                </c:pt>
                <c:pt idx="4">
                  <c:v>Hodonín</c:v>
                </c:pt>
                <c:pt idx="5">
                  <c:v>Vyškov</c:v>
                </c:pt>
                <c:pt idx="6">
                  <c:v>Znojmo</c:v>
                </c:pt>
              </c:strCache>
            </c:strRef>
          </c:cat>
          <c:val>
            <c:numRef>
              <c:f>List1!$E$4:$E$10</c:f>
              <c:numCache>
                <c:formatCode>#,##0</c:formatCode>
                <c:ptCount val="7"/>
                <c:pt idx="0">
                  <c:v>3451</c:v>
                </c:pt>
                <c:pt idx="1">
                  <c:v>1683</c:v>
                </c:pt>
                <c:pt idx="2">
                  <c:v>5585</c:v>
                </c:pt>
                <c:pt idx="3">
                  <c:v>2373</c:v>
                </c:pt>
                <c:pt idx="4">
                  <c:v>2409</c:v>
                </c:pt>
                <c:pt idx="5">
                  <c:v>2098</c:v>
                </c:pt>
                <c:pt idx="6">
                  <c:v>3606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87360"/>
        <c:axId val="32395648"/>
      </c:barChart>
      <c:catAx>
        <c:axId val="3228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395648"/>
        <c:crosses val="autoZero"/>
        <c:auto val="1"/>
        <c:lblAlgn val="ctr"/>
        <c:lblOffset val="100"/>
        <c:noMultiLvlLbl val="0"/>
      </c:catAx>
      <c:valAx>
        <c:axId val="32395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Počet knihovních jednotek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crossAx val="322873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aseline="0"/>
            </a:pPr>
            <a:endParaRPr lang="cs-CZ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0.39394</cdr:x>
      <cdr:y>0.05414</cdr:y>
    </cdr:from>
    <cdr:to>
      <cdr:x>0.40236</cdr:x>
      <cdr:y>0.80994</cdr:y>
    </cdr:to>
    <cdr:sp macro="" textlink="">
      <cdr:nvSpPr>
        <cdr:cNvPr id="5" name="Volný tvar 4"/>
        <cdr:cNvSpPr/>
      </cdr:nvSpPr>
      <cdr:spPr>
        <a:xfrm xmlns:a="http://schemas.openxmlformats.org/drawingml/2006/main">
          <a:off x="2228850" y="233363"/>
          <a:ext cx="47625" cy="3257550"/>
        </a:xfrm>
        <a:custGeom xmlns:a="http://schemas.openxmlformats.org/drawingml/2006/main">
          <a:avLst/>
          <a:gdLst>
            <a:gd name="connsiteX0" fmla="*/ 47625 w 47625"/>
            <a:gd name="connsiteY0" fmla="*/ 0 h 3257550"/>
            <a:gd name="connsiteX1" fmla="*/ 0 w 47625"/>
            <a:gd name="connsiteY1" fmla="*/ 3257550 h 3257550"/>
            <a:gd name="connsiteX2" fmla="*/ 0 w 47625"/>
            <a:gd name="connsiteY2" fmla="*/ 3257550 h 32575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47625" h="3257550">
              <a:moveTo>
                <a:pt x="47625" y="0"/>
              </a:moveTo>
              <a:lnTo>
                <a:pt x="0" y="3257550"/>
              </a:lnTo>
              <a:lnTo>
                <a:pt x="0" y="3257550"/>
              </a:lnTo>
            </a:path>
          </a:pathLst>
        </a:cu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8F9BA-E8E2-49D4-98B7-337D972D2FAA}" type="datetimeFigureOut">
              <a:rPr lang="cs-CZ" smtClean="0"/>
              <a:t>20.2.2015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EFA8-9E0C-460E-A1A5-B41B8BA39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11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DC0-6DDC-42AD-ACE6-E7570ACDACB3}" type="datetimeFigureOut">
              <a:rPr lang="cs-CZ" smtClean="0"/>
              <a:t>20.2.2015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352-1504-463F-A37B-D02C19F66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24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DC0-6DDC-42AD-ACE6-E7570ACDACB3}" type="datetimeFigureOut">
              <a:rPr lang="cs-CZ" smtClean="0"/>
              <a:t>20.2.2015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352-1504-463F-A37B-D02C19F66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70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DC0-6DDC-42AD-ACE6-E7570ACDACB3}" type="datetimeFigureOut">
              <a:rPr lang="cs-CZ" smtClean="0"/>
              <a:t>20.2.2015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352-1504-463F-A37B-D02C19F66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59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DC0-6DDC-42AD-ACE6-E7570ACDACB3}" type="datetimeFigureOut">
              <a:rPr lang="cs-CZ" smtClean="0"/>
              <a:t>20.2.2015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352-1504-463F-A37B-D02C19F66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75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DC0-6DDC-42AD-ACE6-E7570ACDACB3}" type="datetimeFigureOut">
              <a:rPr lang="cs-CZ" smtClean="0"/>
              <a:t>20.2.2015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352-1504-463F-A37B-D02C19F66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8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DC0-6DDC-42AD-ACE6-E7570ACDACB3}" type="datetimeFigureOut">
              <a:rPr lang="cs-CZ" smtClean="0"/>
              <a:t>20.2.2015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352-1504-463F-A37B-D02C19F66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38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DC0-6DDC-42AD-ACE6-E7570ACDACB3}" type="datetimeFigureOut">
              <a:rPr lang="cs-CZ" smtClean="0"/>
              <a:t>20.2.2015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352-1504-463F-A37B-D02C19F66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37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DC0-6DDC-42AD-ACE6-E7570ACDACB3}" type="datetimeFigureOut">
              <a:rPr lang="cs-CZ" smtClean="0"/>
              <a:t>20.2.2015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352-1504-463F-A37B-D02C19F66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21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DC0-6DDC-42AD-ACE6-E7570ACDACB3}" type="datetimeFigureOut">
              <a:rPr lang="cs-CZ" smtClean="0"/>
              <a:t>20.2.2015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352-1504-463F-A37B-D02C19F66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33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DC0-6DDC-42AD-ACE6-E7570ACDACB3}" type="datetimeFigureOut">
              <a:rPr lang="cs-CZ" smtClean="0"/>
              <a:t>20.2.2015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352-1504-463F-A37B-D02C19F66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9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DC0-6DDC-42AD-ACE6-E7570ACDACB3}" type="datetimeFigureOut">
              <a:rPr lang="cs-CZ" smtClean="0"/>
              <a:t>20.2.2015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6352-1504-463F-A37B-D02C19F66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92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B6DC0-6DDC-42AD-ACE6-E7570ACDACB3}" type="datetimeFigureOut">
              <a:rPr lang="cs-CZ" smtClean="0"/>
              <a:t>20.2.2015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06352-1504-463F-A37B-D02C19F66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3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knihovnablansko.cz/wp-content/uploads/2011/04/DSC_2769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mzk.cz" TargetMode="External"/><Relationship Id="rId2" Type="http://schemas.openxmlformats.org/officeDocument/2006/relationships/hyperlink" Target="http://www.mzk.cz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uha.mzk.cz/" TargetMode="External"/><Relationship Id="rId5" Type="http://schemas.openxmlformats.org/officeDocument/2006/relationships/hyperlink" Target="http://www.mzk.cz/pro-knihovny" TargetMode="External"/><Relationship Id="rId4" Type="http://schemas.openxmlformats.org/officeDocument/2006/relationships/hyperlink" Target="mailto:krat@mzk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" descr="mapa okresů - odkaz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5120"/>
            <a:ext cx="4192910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6912768" cy="34563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4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Regionální funkce</a:t>
            </a:r>
            <a:br>
              <a:rPr lang="cs-CZ" sz="4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cs-CZ" sz="4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v Jihomoravském kraji</a:t>
            </a:r>
            <a:br>
              <a:rPr lang="cs-CZ" sz="4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cs-CZ" sz="4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2005 – 2015</a:t>
            </a:r>
            <a:r>
              <a:rPr lang="cs-CZ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/>
            </a:r>
            <a:br>
              <a:rPr lang="cs-CZ" b="1" dirty="0" smtClean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cs-CZ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/>
            </a:r>
            <a:br>
              <a:rPr lang="cs-CZ" b="1" dirty="0" smtClean="0">
                <a:solidFill>
                  <a:schemeClr val="tx2"/>
                </a:solidFill>
                <a:latin typeface="Garamond" panose="02020404030301010803" pitchFamily="18" charset="0"/>
              </a:rPr>
            </a:br>
            <a:endParaRPr lang="cs-CZ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11967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b="1" dirty="0" smtClean="0">
                <a:solidFill>
                  <a:srgbClr val="009999"/>
                </a:solidFill>
                <a:latin typeface="Garamond" panose="02020404030301010803" pitchFamily="18" charset="0"/>
              </a:rPr>
              <a:t>Porada ředitelů pověřených knihoven Jihomoravského kraje</a:t>
            </a:r>
          </a:p>
          <a:p>
            <a:pPr>
              <a:spcBef>
                <a:spcPts val="0"/>
              </a:spcBef>
            </a:pPr>
            <a:r>
              <a:rPr lang="cs-CZ" sz="1800" b="1" dirty="0" smtClean="0">
                <a:solidFill>
                  <a:srgbClr val="009999"/>
                </a:solidFill>
                <a:latin typeface="Garamond" panose="02020404030301010803" pitchFamily="18" charset="0"/>
              </a:rPr>
              <a:t>Knihovna Jiřího Mahena v Brně</a:t>
            </a:r>
          </a:p>
          <a:p>
            <a:pPr>
              <a:spcBef>
                <a:spcPts val="0"/>
              </a:spcBef>
            </a:pPr>
            <a:r>
              <a:rPr lang="cs-CZ" sz="1800" b="1" dirty="0" smtClean="0">
                <a:solidFill>
                  <a:srgbClr val="009999"/>
                </a:solidFill>
                <a:latin typeface="Garamond" panose="02020404030301010803" pitchFamily="18" charset="0"/>
              </a:rPr>
              <a:t>30. 1. 2015</a:t>
            </a:r>
          </a:p>
          <a:p>
            <a:pPr>
              <a:spcBef>
                <a:spcPts val="0"/>
              </a:spcBef>
            </a:pPr>
            <a:r>
              <a:rPr lang="cs-CZ" sz="800" b="1" dirty="0">
                <a:solidFill>
                  <a:srgbClr val="009999"/>
                </a:solidFill>
                <a:latin typeface="Garamond" panose="02020404030301010803" pitchFamily="18" charset="0"/>
              </a:rPr>
              <a:t>http://</a:t>
            </a:r>
            <a:r>
              <a:rPr lang="cs-CZ" sz="800" b="1" dirty="0" smtClean="0">
                <a:solidFill>
                  <a:srgbClr val="009999"/>
                </a:solidFill>
                <a:latin typeface="Garamond" panose="02020404030301010803" pitchFamily="18" charset="0"/>
              </a:rPr>
              <a:t>www.czso.cz/xb/redakce.nsf/i/okresy</a:t>
            </a:r>
            <a:endParaRPr lang="cs-CZ" sz="1800" b="1" dirty="0">
              <a:solidFill>
                <a:srgbClr val="009999"/>
              </a:solidFill>
              <a:latin typeface="Garamond" panose="02020404030301010803" pitchFamily="18" charset="0"/>
            </a:endParaRPr>
          </a:p>
        </p:txBody>
      </p:sp>
      <p:pic>
        <p:nvPicPr>
          <p:cNvPr id="22530" name="Picture 2" descr="Y:\JMK\JMK-LOGO_C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891480"/>
            <a:ext cx="4658097" cy="329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k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19770026"/>
              </p:ext>
            </p:extLst>
          </p:nvPr>
        </p:nvGraphicFramePr>
        <p:xfrm>
          <a:off x="5580112" y="405151"/>
          <a:ext cx="2551423" cy="786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Fotografie" r:id="rId5" imgW="9523810" imgH="2933333" progId="MSPhotoEd.3">
                  <p:embed/>
                </p:oleObj>
              </mc:Choice>
              <mc:Fallback>
                <p:oleObj name="Fotografie" r:id="rId5" imgW="9523810" imgH="2933333" progId="MSPhotoEd.3">
                  <p:embed/>
                  <p:pic>
                    <p:nvPicPr>
                      <p:cNvPr id="0" name="Objek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05151"/>
                        <a:ext cx="2551423" cy="786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76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038836"/>
              </p:ext>
            </p:extLst>
          </p:nvPr>
        </p:nvGraphicFramePr>
        <p:xfrm>
          <a:off x="251520" y="620688"/>
          <a:ext cx="843528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52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  <a:latin typeface="Garamond" pitchFamily="18" charset="0"/>
              </a:rPr>
              <a:t>Nákup knihovního fondu </a:t>
            </a:r>
            <a:br>
              <a:rPr lang="cs-CZ" sz="3600" b="1" dirty="0" smtClean="0">
                <a:solidFill>
                  <a:schemeClr val="tx2"/>
                </a:solidFill>
                <a:latin typeface="Garamond" pitchFamily="18" charset="0"/>
              </a:rPr>
            </a:br>
            <a:r>
              <a:rPr lang="cs-CZ" sz="3600" b="1" dirty="0" smtClean="0">
                <a:solidFill>
                  <a:schemeClr val="tx2"/>
                </a:solidFill>
                <a:latin typeface="Garamond" pitchFamily="18" charset="0"/>
              </a:rPr>
              <a:t>z prostředků obcí </a:t>
            </a:r>
            <a:br>
              <a:rPr lang="cs-CZ" sz="3600" b="1" dirty="0" smtClean="0">
                <a:solidFill>
                  <a:schemeClr val="tx2"/>
                </a:solidFill>
                <a:latin typeface="Garamond" pitchFamily="18" charset="0"/>
              </a:rPr>
            </a:br>
            <a:r>
              <a:rPr lang="cs-CZ" sz="3600" b="1" dirty="0" smtClean="0">
                <a:solidFill>
                  <a:schemeClr val="tx2"/>
                </a:solidFill>
                <a:latin typeface="Garamond" pitchFamily="18" charset="0"/>
              </a:rPr>
              <a:t>a význam budování výměnných fondů</a:t>
            </a:r>
            <a:endParaRPr lang="cs-CZ" sz="3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292340"/>
              </p:ext>
            </p:extLst>
          </p:nvPr>
        </p:nvGraphicFramePr>
        <p:xfrm>
          <a:off x="457200" y="1916831"/>
          <a:ext cx="8229600" cy="444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41175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Garamond" pitchFamily="18" charset="0"/>
                        </a:rPr>
                        <a:t>Region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>
                          <a:latin typeface="Garamond" pitchFamily="18" charset="0"/>
                        </a:rPr>
                        <a:t>0 Kč na nákup -počet obcí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Počet</a:t>
                      </a:r>
                      <a:r>
                        <a:rPr lang="cs-CZ" sz="2000" baseline="0" dirty="0" smtClean="0">
                          <a:latin typeface="Garamond" pitchFamily="18" charset="0"/>
                        </a:rPr>
                        <a:t> obsluhovaných knihoven celkem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% knihoven bez nákupu </a:t>
                      </a:r>
                      <a:r>
                        <a:rPr lang="cs-CZ" sz="2000" dirty="0" smtClean="0">
                          <a:latin typeface="Garamond" pitchFamily="18" charset="0"/>
                        </a:rPr>
                        <a:t>KF (ke 31. 12. 2013)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Garamond" pitchFamily="18" charset="0"/>
                        </a:rPr>
                        <a:t>Blansko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20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50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40</a:t>
                      </a:r>
                      <a:endParaRPr lang="cs-CZ" sz="20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Garamond" pitchFamily="18" charset="0"/>
                        </a:rPr>
                        <a:t>Boskovice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9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45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20</a:t>
                      </a:r>
                      <a:endParaRPr lang="cs-CZ" sz="20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Garamond" pitchFamily="18" charset="0"/>
                        </a:rPr>
                        <a:t>Brno-venkov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19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127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14,9</a:t>
                      </a:r>
                      <a:endParaRPr lang="cs-CZ" sz="20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Garamond" pitchFamily="18" charset="0"/>
                        </a:rPr>
                        <a:t>Břeclav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1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55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1,8</a:t>
                      </a:r>
                      <a:endParaRPr lang="cs-CZ" sz="20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Garamond" pitchFamily="18" charset="0"/>
                        </a:rPr>
                        <a:t>Hodonín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7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63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11,1</a:t>
                      </a:r>
                      <a:endParaRPr lang="cs-CZ" sz="20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Garamond" pitchFamily="18" charset="0"/>
                        </a:rPr>
                        <a:t>Vyškov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7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68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10,2</a:t>
                      </a:r>
                      <a:endParaRPr lang="cs-CZ" sz="20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Garamond" pitchFamily="18" charset="0"/>
                        </a:rPr>
                        <a:t>Znojmo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54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133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40,6</a:t>
                      </a:r>
                      <a:endParaRPr lang="cs-CZ" sz="20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Garamond" pitchFamily="18" charset="0"/>
                        </a:rPr>
                        <a:t>Celkem JMK/ %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117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Garamond" pitchFamily="18" charset="0"/>
                        </a:rPr>
                        <a:t>541</a:t>
                      </a:r>
                      <a:endParaRPr lang="cs-CZ" sz="2000" dirty="0">
                        <a:latin typeface="Garamond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21,6 (16,8-2011)</a:t>
                      </a:r>
                      <a:endParaRPr lang="cs-CZ" sz="20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k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20159302"/>
              </p:ext>
            </p:extLst>
          </p:nvPr>
        </p:nvGraphicFramePr>
        <p:xfrm>
          <a:off x="7524328" y="188640"/>
          <a:ext cx="1403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Fotografie" r:id="rId3" imgW="9523810" imgH="2933333" progId="MSPhotoEd.3">
                  <p:embed/>
                </p:oleObj>
              </mc:Choice>
              <mc:Fallback>
                <p:oleObj name="Fotografie" r:id="rId3" imgW="9523810" imgH="2933333" progId="MSPhotoEd.3">
                  <p:embed/>
                  <p:pic>
                    <p:nvPicPr>
                      <p:cNvPr id="0" name="Objek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188640"/>
                        <a:ext cx="14033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  <a:r>
              <a:rPr lang="cs-CZ" sz="4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Podpora knihoven </a:t>
            </a:r>
            <a:br>
              <a:rPr lang="cs-CZ" sz="4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cs-CZ" sz="4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a veřejných knihovnických </a:t>
            </a:r>
            <a:br>
              <a:rPr lang="cs-CZ" sz="4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cs-CZ" sz="4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a informačních služeb v kraji</a:t>
            </a:r>
            <a:endParaRPr lang="cs-CZ" sz="40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Dotace na zajištění regionálních funkcí </a:t>
            </a:r>
            <a:r>
              <a:rPr lang="cs-CZ" sz="2400" b="1" dirty="0" smtClean="0">
                <a:latin typeface="Garamond" panose="02020404030301010803" pitchFamily="18" charset="0"/>
              </a:rPr>
              <a:t>(Program rozvoje Jihomoravského kraje 2014-2020)</a:t>
            </a:r>
          </a:p>
          <a:p>
            <a:pPr marL="0" indent="354013">
              <a:buNone/>
            </a:pPr>
            <a:r>
              <a:rPr lang="cs-CZ" sz="2400" b="1" dirty="0" smtClean="0">
                <a:latin typeface="Garamond" panose="02020404030301010803" pitchFamily="18" charset="0"/>
              </a:rPr>
              <a:t>Celkem kraj vynaložil </a:t>
            </a:r>
            <a:r>
              <a:rPr lang="cs-CZ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85 075 000,- Kč</a:t>
            </a:r>
            <a:r>
              <a:rPr lang="cs-CZ" sz="2400" b="1" dirty="0" smtClean="0">
                <a:latin typeface="Garamond" panose="02020404030301010803" pitchFamily="18" charset="0"/>
              </a:rPr>
              <a:t> </a:t>
            </a:r>
          </a:p>
          <a:p>
            <a:pPr marL="0" indent="354013">
              <a:buNone/>
            </a:pPr>
            <a:r>
              <a:rPr lang="cs-CZ" sz="2400" b="1" dirty="0" smtClean="0">
                <a:latin typeface="Garamond" panose="02020404030301010803" pitchFamily="18" charset="0"/>
              </a:rPr>
              <a:t>na podporu rozvoje VKIS v </a:t>
            </a:r>
            <a:r>
              <a:rPr lang="cs-CZ" sz="2400" b="1" dirty="0" err="1" smtClean="0">
                <a:latin typeface="Garamond" panose="02020404030301010803" pitchFamily="18" charset="0"/>
              </a:rPr>
              <a:t>JmK</a:t>
            </a:r>
            <a:r>
              <a:rPr lang="cs-CZ" sz="2400" b="1" dirty="0" smtClean="0">
                <a:latin typeface="Garamond" panose="02020404030301010803" pitchFamily="18" charset="0"/>
              </a:rPr>
              <a:t>.</a:t>
            </a:r>
          </a:p>
          <a:p>
            <a:endParaRPr lang="cs-CZ" sz="2400" b="1" dirty="0" smtClean="0">
              <a:latin typeface="Garamond" panose="02020404030301010803" pitchFamily="18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Dotační program pro poskytování dotací z rozpočtu Jihomoravského kraje v oblasti kulturních zařízení </a:t>
            </a:r>
            <a:r>
              <a:rPr lang="cs-CZ" sz="2400" b="1" dirty="0" smtClean="0">
                <a:latin typeface="Garamond" panose="02020404030301010803" pitchFamily="18" charset="0"/>
              </a:rPr>
              <a:t>(do roku 2009)</a:t>
            </a:r>
            <a:endParaRPr lang="cs-CZ" sz="1600" b="1" dirty="0">
              <a:latin typeface="Garamond" panose="02020404030301010803" pitchFamily="18" charset="0"/>
            </a:endParaRPr>
          </a:p>
          <a:p>
            <a:pPr marL="354013" indent="0">
              <a:buNone/>
            </a:pPr>
            <a:r>
              <a:rPr lang="cs-CZ" sz="1600" b="1" dirty="0">
                <a:latin typeface="Garamond" panose="02020404030301010803" pitchFamily="18" charset="0"/>
              </a:rPr>
              <a:t>-     </a:t>
            </a:r>
            <a:r>
              <a:rPr lang="cs-CZ" sz="1600" b="1" dirty="0" smtClean="0">
                <a:latin typeface="Garamond" panose="02020404030301010803" pitchFamily="18" charset="0"/>
              </a:rPr>
              <a:t>výstavba a vybavení </a:t>
            </a:r>
            <a:r>
              <a:rPr lang="cs-CZ" sz="1600" b="1" dirty="0">
                <a:latin typeface="Garamond" panose="02020404030301010803" pitchFamily="18" charset="0"/>
              </a:rPr>
              <a:t>kulturních zařízení a na obnovu – technické zhodnocení kulturních zařízení</a:t>
            </a:r>
          </a:p>
          <a:p>
            <a:pPr marL="354013" indent="0">
              <a:buNone/>
            </a:pPr>
            <a:r>
              <a:rPr lang="cs-CZ" sz="1600" b="1" dirty="0">
                <a:latin typeface="Garamond" panose="02020404030301010803" pitchFamily="18" charset="0"/>
              </a:rPr>
              <a:t>-     </a:t>
            </a:r>
            <a:r>
              <a:rPr lang="cs-CZ" sz="1600" b="1" dirty="0" smtClean="0">
                <a:latin typeface="Garamond" panose="02020404030301010803" pitchFamily="18" charset="0"/>
              </a:rPr>
              <a:t>přístavbu</a:t>
            </a:r>
            <a:r>
              <a:rPr lang="cs-CZ" sz="1600" b="1" dirty="0">
                <a:latin typeface="Garamond" panose="02020404030301010803" pitchFamily="18" charset="0"/>
              </a:rPr>
              <a:t>, stavební úpravy a opravy, rekonstrukci a modernizaci kulturních zařízení</a:t>
            </a:r>
          </a:p>
          <a:p>
            <a:pPr marL="265113" indent="88900">
              <a:buNone/>
            </a:pPr>
            <a:r>
              <a:rPr lang="cs-CZ" sz="1600" b="1" dirty="0" smtClean="0">
                <a:latin typeface="Garamond" panose="02020404030301010803" pitchFamily="18" charset="0"/>
              </a:rPr>
              <a:t>-     pořízení </a:t>
            </a:r>
            <a:r>
              <a:rPr lang="cs-CZ" sz="1600" b="1" dirty="0">
                <a:latin typeface="Garamond" panose="02020404030301010803" pitchFamily="18" charset="0"/>
              </a:rPr>
              <a:t>movitých věcí, které jsou přínosem v oblasti kultury či památkové péče.</a:t>
            </a:r>
          </a:p>
          <a:p>
            <a:endParaRPr lang="cs-CZ" sz="2400" b="1" dirty="0">
              <a:latin typeface="Garamond" panose="02020404030301010803" pitchFamily="18" charset="0"/>
            </a:endParaRPr>
          </a:p>
          <a:p>
            <a:endParaRPr lang="cs-CZ" sz="2400" b="1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tx2"/>
                </a:solidFill>
                <a:latin typeface="Garamond" panose="02020404030301010803" pitchFamily="18" charset="0"/>
              </a:rPr>
              <a:t>Dotační </a:t>
            </a:r>
            <a:r>
              <a:rPr lang="cs-CZ" sz="32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program </a:t>
            </a:r>
            <a:br>
              <a:rPr lang="cs-CZ" sz="3200" b="1" dirty="0" smtClean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cs-CZ" sz="32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z </a:t>
            </a:r>
            <a:r>
              <a:rPr lang="cs-CZ" sz="3200" b="1" dirty="0">
                <a:solidFill>
                  <a:schemeClr val="tx2"/>
                </a:solidFill>
                <a:latin typeface="Garamond" panose="02020404030301010803" pitchFamily="18" charset="0"/>
              </a:rPr>
              <a:t>rozpočtu Jihomoravského kraje </a:t>
            </a:r>
            <a:r>
              <a:rPr lang="cs-CZ" sz="32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/>
            </a:r>
            <a:br>
              <a:rPr lang="cs-CZ" sz="3200" b="1" dirty="0" smtClean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cs-CZ" sz="32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v </a:t>
            </a:r>
            <a:r>
              <a:rPr lang="cs-CZ" sz="3200" b="1" dirty="0">
                <a:solidFill>
                  <a:schemeClr val="tx2"/>
                </a:solidFill>
                <a:latin typeface="Garamond" panose="02020404030301010803" pitchFamily="18" charset="0"/>
              </a:rPr>
              <a:t>oblasti kulturních zařízení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8965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>
                <a:latin typeface="Garamond" panose="02020404030301010803" pitchFamily="18" charset="0"/>
              </a:rPr>
              <a:t>DOTACE 2009</a:t>
            </a:r>
          </a:p>
          <a:p>
            <a:pPr marL="0" indent="0">
              <a:buNone/>
            </a:pPr>
            <a:r>
              <a:rPr lang="cs-CZ" dirty="0" smtClean="0">
                <a:latin typeface="Garamond" panose="02020404030301010803" pitchFamily="18" charset="0"/>
              </a:rPr>
              <a:t>Celková částka na dotační program: </a:t>
            </a:r>
            <a:r>
              <a:rPr lang="cs-CZ" sz="5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2,896.000,- Kč</a:t>
            </a:r>
          </a:p>
          <a:p>
            <a:pPr marL="0" indent="0">
              <a:buNone/>
            </a:pPr>
            <a:r>
              <a:rPr lang="cs-CZ" dirty="0" smtClean="0">
                <a:latin typeface="Garamond" panose="02020404030301010803" pitchFamily="18" charset="0"/>
              </a:rPr>
              <a:t>Na obnovu a rekonstrukci knihoven: </a:t>
            </a:r>
            <a:r>
              <a:rPr lang="cs-CZ" sz="5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970.000,- Kč</a:t>
            </a:r>
            <a:r>
              <a:rPr lang="cs-CZ" dirty="0" smtClean="0">
                <a:latin typeface="Garamond" panose="02020404030301010803" pitchFamily="18" charset="0"/>
              </a:rPr>
              <a:t>, tj</a:t>
            </a:r>
            <a:r>
              <a:rPr lang="cs-CZ" sz="5800" b="1" dirty="0" smtClean="0">
                <a:latin typeface="Garamond" panose="02020404030301010803" pitchFamily="18" charset="0"/>
              </a:rPr>
              <a:t>. 33,5 % </a:t>
            </a:r>
            <a:r>
              <a:rPr lang="cs-CZ" dirty="0" smtClean="0">
                <a:latin typeface="Garamond" panose="02020404030301010803" pitchFamily="18" charset="0"/>
              </a:rPr>
              <a:t>dotace.</a:t>
            </a:r>
          </a:p>
          <a:p>
            <a:pPr marL="0" indent="0">
              <a:buNone/>
            </a:pPr>
            <a:endParaRPr lang="cs-CZ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Garamond" panose="02020404030301010803" pitchFamily="18" charset="0"/>
              </a:rPr>
              <a:t>200 000 Hrušovany</a:t>
            </a:r>
          </a:p>
          <a:p>
            <a:pPr marL="0" indent="0">
              <a:buNone/>
            </a:pPr>
            <a:r>
              <a:rPr lang="cs-CZ" dirty="0" smtClean="0">
                <a:latin typeface="Garamond" panose="02020404030301010803" pitchFamily="18" charset="0"/>
              </a:rPr>
              <a:t>100 000 Brod nad Dyjí</a:t>
            </a:r>
          </a:p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100 000 Šanov, půdní vestavba</a:t>
            </a:r>
          </a:p>
          <a:p>
            <a:pPr marL="0" indent="0">
              <a:buNone/>
            </a:pPr>
            <a:r>
              <a:rPr lang="cs-CZ" dirty="0" smtClean="0">
                <a:latin typeface="Garamond" panose="02020404030301010803" pitchFamily="18" charset="0"/>
              </a:rPr>
              <a:t>150 000 Viničné  Šumice</a:t>
            </a:r>
          </a:p>
          <a:p>
            <a:pPr marL="0" indent="0">
              <a:buNone/>
            </a:pPr>
            <a:r>
              <a:rPr lang="cs-CZ" dirty="0" smtClean="0">
                <a:latin typeface="Garamond" panose="02020404030301010803" pitchFamily="18" charset="0"/>
              </a:rPr>
              <a:t>80 000 Vlkoš, vybavení knihovny a čítárny</a:t>
            </a:r>
          </a:p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70 000 Doubravník</a:t>
            </a:r>
          </a:p>
          <a:p>
            <a:pPr marL="0" indent="0">
              <a:buNone/>
            </a:pPr>
            <a:r>
              <a:rPr lang="cs-CZ" dirty="0" smtClean="0">
                <a:latin typeface="Garamond" panose="02020404030301010803" pitchFamily="18" charset="0"/>
              </a:rPr>
              <a:t>70 000, Zakřany, rozšíření knihovny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120 000 Ratíškovice, stavební úpravy </a:t>
            </a:r>
            <a:r>
              <a:rPr lang="cs-CZ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ObK</a:t>
            </a:r>
            <a:r>
              <a:rPr lang="cs-CZ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Ratíškovice a vybudování bezbariérového přístupu – </a:t>
            </a:r>
            <a:r>
              <a:rPr lang="cs-CZ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KNIHOVNA ROKU 2012</a:t>
            </a:r>
          </a:p>
          <a:p>
            <a:pPr marL="0" indent="0">
              <a:buNone/>
            </a:pPr>
            <a:endParaRPr lang="cs-CZ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Garamond" panose="02020404030301010803" pitchFamily="18" charset="0"/>
              </a:rPr>
              <a:t>A další: </a:t>
            </a:r>
            <a:r>
              <a:rPr lang="cs-CZ" dirty="0" err="1" smtClean="0">
                <a:latin typeface="Garamond" panose="02020404030301010803" pitchFamily="18" charset="0"/>
              </a:rPr>
              <a:t>MěK</a:t>
            </a:r>
            <a:r>
              <a:rPr lang="cs-CZ" dirty="0" smtClean="0">
                <a:latin typeface="Garamond" panose="02020404030301010803" pitchFamily="18" charset="0"/>
              </a:rPr>
              <a:t> Rousínov 40 tis.,  Deštná 40 tis.,  Doubravník  80 tis..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9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Prostory a interiéry knihoven</a:t>
            </a:r>
            <a:br>
              <a:rPr lang="cs-CZ" b="1" dirty="0" smtClean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cs-CZ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v Jihomoravském kraji</a:t>
            </a:r>
            <a:endParaRPr lang="cs-CZ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78430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http://okvb.unas.cz/images/img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5736"/>
            <a:ext cx="3096344" cy="232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http://www.knihovnablansko.cz/wp-content/uploads/2011/04/DSC_2769-300x19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964713" cy="262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http://www.knihovnablansko.cz/wp-content/uploads/2011/04/Veselice2-300x2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81" y="4128458"/>
            <a:ext cx="2917122" cy="2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02949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21088"/>
            <a:ext cx="2304256" cy="1837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Počet registrovaných čtenářů </a:t>
            </a:r>
            <a:br>
              <a:rPr lang="cs-CZ" b="1" dirty="0" smtClean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cs-CZ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ve veřejných knihovnách </a:t>
            </a:r>
            <a:r>
              <a:rPr lang="cs-CZ" b="1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JmK</a:t>
            </a:r>
            <a:endParaRPr lang="cs-CZ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463054"/>
              </p:ext>
            </p:extLst>
          </p:nvPr>
        </p:nvGraphicFramePr>
        <p:xfrm>
          <a:off x="251519" y="2204864"/>
          <a:ext cx="8605466" cy="316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488"/>
                <a:gridCol w="1656529"/>
                <a:gridCol w="1280046"/>
                <a:gridCol w="1656529"/>
                <a:gridCol w="1644758"/>
                <a:gridCol w="1679116"/>
              </a:tblGrid>
              <a:tr h="1429332">
                <a:tc>
                  <a:txBody>
                    <a:bodyPr/>
                    <a:lstStyle/>
                    <a:p>
                      <a:r>
                        <a:rPr lang="cs-CZ" dirty="0" smtClean="0"/>
                        <a:t>Rok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čtenářů</a:t>
                      </a:r>
                      <a:endParaRPr lang="cs-CZ" dirty="0"/>
                    </a:p>
                  </a:txBody>
                  <a:tcPr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% z počtu obyvatel</a:t>
                      </a:r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% z počtu obyvatel v ČR</a:t>
                      </a:r>
                      <a:endParaRPr lang="cs-CZ" dirty="0"/>
                    </a:p>
                  </a:txBody>
                  <a:tcPr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čtenářů</a:t>
                      </a:r>
                      <a:r>
                        <a:rPr lang="cs-CZ" baseline="0" dirty="0" smtClean="0"/>
                        <a:t> do 15 let z počtu obyvatel</a:t>
                      </a:r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čtenářů do 15 let z  počtu čtenářů</a:t>
                      </a:r>
                      <a:endParaRPr lang="cs-CZ" dirty="0"/>
                    </a:p>
                  </a:txBody>
                  <a:tcPr/>
                </a:tc>
              </a:tr>
              <a:tr h="579673">
                <a:tc>
                  <a:txBody>
                    <a:bodyPr/>
                    <a:lstStyle/>
                    <a:p>
                      <a:r>
                        <a:rPr lang="cs-CZ" dirty="0" smtClean="0"/>
                        <a:t>2011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160 008</a:t>
                      </a:r>
                      <a:endParaRPr lang="cs-CZ" dirty="0"/>
                    </a:p>
                  </a:txBody>
                  <a:tcPr anchor="ctr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13,71</a:t>
                      </a:r>
                      <a:endParaRPr lang="cs-CZ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14,25</a:t>
                      </a:r>
                      <a:endParaRPr lang="cs-CZ" dirty="0"/>
                    </a:p>
                  </a:txBody>
                  <a:tcPr anchor="ctr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22,65</a:t>
                      </a:r>
                      <a:endParaRPr lang="cs-CZ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23,78</a:t>
                      </a:r>
                      <a:endParaRPr lang="cs-CZ" dirty="0"/>
                    </a:p>
                  </a:txBody>
                  <a:tcPr anchor="ctr"/>
                </a:tc>
              </a:tr>
              <a:tr h="579673">
                <a:tc>
                  <a:txBody>
                    <a:bodyPr/>
                    <a:lstStyle/>
                    <a:p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154 052</a:t>
                      </a:r>
                      <a:endParaRPr lang="cs-CZ" dirty="0"/>
                    </a:p>
                  </a:txBody>
                  <a:tcPr anchor="ctr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13,18</a:t>
                      </a:r>
                      <a:endParaRPr lang="cs-CZ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14,13</a:t>
                      </a:r>
                      <a:endParaRPr lang="cs-CZ" dirty="0"/>
                    </a:p>
                  </a:txBody>
                  <a:tcPr anchor="ctr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22,36</a:t>
                      </a:r>
                      <a:endParaRPr lang="cs-CZ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24,75</a:t>
                      </a:r>
                      <a:endParaRPr lang="cs-CZ" dirty="0"/>
                    </a:p>
                  </a:txBody>
                  <a:tcPr anchor="ctr"/>
                </a:tc>
              </a:tr>
              <a:tr h="57967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2013</a:t>
                      </a:r>
                      <a:endParaRPr lang="cs-CZ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152 690</a:t>
                      </a:r>
                      <a:endParaRPr lang="cs-CZ" b="1" dirty="0"/>
                    </a:p>
                  </a:txBody>
                  <a:tcPr anchor="ctr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13,04</a:t>
                      </a:r>
                      <a:endParaRPr lang="cs-CZ" b="1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13,95</a:t>
                      </a:r>
                      <a:endParaRPr lang="cs-CZ" b="1" dirty="0"/>
                    </a:p>
                  </a:txBody>
                  <a:tcPr anchor="ctr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22,42</a:t>
                      </a:r>
                      <a:endParaRPr lang="cs-CZ" b="1" dirty="0"/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25,38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7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Knihovny jako skutečný genius loci  </a:t>
            </a:r>
            <a:endParaRPr lang="cs-CZ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800" i="1" dirty="0" smtClean="0">
                <a:latin typeface="Garamond" panose="02020404030301010803" pitchFamily="18" charset="0"/>
              </a:rPr>
              <a:t>„</a:t>
            </a:r>
            <a:r>
              <a:rPr lang="cs-CZ" sz="2800" i="1" dirty="0" err="1" smtClean="0">
                <a:latin typeface="Garamond" panose="02020404030301010803" pitchFamily="18" charset="0"/>
              </a:rPr>
              <a:t>Locus</a:t>
            </a:r>
            <a:r>
              <a:rPr lang="cs-CZ" sz="2800" i="1" dirty="0" smtClean="0">
                <a:latin typeface="Garamond" panose="02020404030301010803" pitchFamily="18" charset="0"/>
              </a:rPr>
              <a:t> </a:t>
            </a:r>
            <a:r>
              <a:rPr lang="cs-CZ" sz="2800" i="1" dirty="0">
                <a:latin typeface="Garamond" panose="02020404030301010803" pitchFamily="18" charset="0"/>
              </a:rPr>
              <a:t>má neuvěřitelně mnoho významů, platný je jistě ten první, totiž místo, ale neuškodí kvůli rozpětí vyjmenovat ty další: kraj, bydliště, odstavec, stanoviště, stav, rod, původ, hodnost, situace, příležitost, bod, otázka, téma (dokonce!), obor, nauka. Zůstaneme u místa a genius loci je pak "duch určitého místa, duch spjatý s místem". </a:t>
            </a:r>
            <a:r>
              <a:rPr lang="cs-CZ" sz="2800" b="1" i="1" dirty="0">
                <a:latin typeface="Garamond" panose="02020404030301010803" pitchFamily="18" charset="0"/>
              </a:rPr>
              <a:t>Rozhodující je pocit neobyčejnosti, mimořádnosti určitého místa; mimořádný citový vztah k místu, identifikace </a:t>
            </a:r>
            <a:r>
              <a:rPr lang="cs-CZ" sz="2800" b="1" i="1" dirty="0" smtClean="0">
                <a:latin typeface="Garamond" panose="02020404030301010803" pitchFamily="18" charset="0"/>
              </a:rPr>
              <a:t>s ním</a:t>
            </a:r>
            <a:r>
              <a:rPr lang="cs-CZ" sz="2800" i="1" dirty="0" smtClean="0">
                <a:latin typeface="Garamond" panose="02020404030301010803" pitchFamily="18" charset="0"/>
              </a:rPr>
              <a:t>.“</a:t>
            </a:r>
            <a:endParaRPr lang="cs-CZ" sz="2800" i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Garamond" panose="02020404030301010803" pitchFamily="18" charset="0"/>
              </a:rPr>
              <a:t>Ludvík </a:t>
            </a:r>
            <a:r>
              <a:rPr lang="cs-CZ" sz="2000" dirty="0">
                <a:latin typeface="Garamond" panose="02020404030301010803" pitchFamily="18" charset="0"/>
              </a:rPr>
              <a:t>Kundera - </a:t>
            </a:r>
            <a:r>
              <a:rPr lang="cs-CZ" sz="2000" b="1" dirty="0">
                <a:latin typeface="Garamond" panose="02020404030301010803" pitchFamily="18" charset="0"/>
              </a:rPr>
              <a:t>Genius loci</a:t>
            </a:r>
            <a:r>
              <a:rPr lang="cs-CZ" sz="2000" b="1" dirty="0" smtClean="0">
                <a:latin typeface="Garamond" panose="02020404030301010803" pitchFamily="18" charset="0"/>
              </a:rPr>
              <a:t>? </a:t>
            </a:r>
            <a:r>
              <a:rPr lang="cs-CZ" sz="2000" b="1" dirty="0">
                <a:latin typeface="Garamond" panose="02020404030301010803" pitchFamily="18" charset="0"/>
              </a:rPr>
              <a:t>[online]. </a:t>
            </a:r>
            <a:r>
              <a:rPr lang="cs-CZ" sz="2000" b="1" dirty="0" smtClean="0">
                <a:latin typeface="Garamond" panose="02020404030301010803" pitchFamily="18" charset="0"/>
              </a:rPr>
              <a:t>Zdroj: </a:t>
            </a:r>
            <a:r>
              <a:rPr lang="cs-CZ" sz="2000" b="1" i="1" dirty="0" smtClean="0">
                <a:latin typeface="Garamond" panose="02020404030301010803" pitchFamily="18" charset="0"/>
              </a:rPr>
              <a:t>http</a:t>
            </a:r>
            <a:r>
              <a:rPr lang="cs-CZ" sz="2000" b="1" i="1" dirty="0">
                <a:latin typeface="Garamond" panose="02020404030301010803" pitchFamily="18" charset="0"/>
              </a:rPr>
              <a:t>://www.ipetrov.cz/dokument.py?idd=D00000000000000176</a:t>
            </a:r>
            <a:endParaRPr lang="cs-CZ" sz="2800" i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sz="2800" i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2800" i="1" dirty="0" smtClean="0">
                <a:latin typeface="Garamond" panose="02020404030301010803" pitchFamily="18" charset="0"/>
              </a:rPr>
              <a:t>Právě vstřícná a pozitivní atmosféra činí z knihoven místa, která mají potenciál ovlivňovat život obyvatel daného místa.</a:t>
            </a:r>
          </a:p>
          <a:p>
            <a:pPr marL="0" indent="0">
              <a:buNone/>
            </a:pPr>
            <a:endParaRPr lang="cs-CZ" sz="28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4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KNIHY      -         KNIHOVNÍK     -      KNIHOVNA</a:t>
            </a:r>
          </a:p>
          <a:p>
            <a:pPr marL="0" indent="0">
              <a:buNone/>
            </a:pPr>
            <a:r>
              <a:rPr lang="cs-CZ" sz="2900" b="1" i="1" dirty="0" smtClean="0">
                <a:latin typeface="Garamond" panose="02020404030301010803" pitchFamily="18" charset="0"/>
              </a:rPr>
              <a:t>OBSAH, MYŠLENKY – PRŮVODCE, UČITEL – BUDOVA, INTERIÉRY</a:t>
            </a:r>
          </a:p>
          <a:p>
            <a:pPr marL="0" indent="0">
              <a:buNone/>
            </a:pPr>
            <a:endParaRPr lang="cs-CZ" sz="2800" i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3400" i="1" dirty="0" smtClean="0">
                <a:latin typeface="Garamond" panose="02020404030301010803" pitchFamily="18" charset="0"/>
              </a:rPr>
              <a:t>„Osvícená společnost v zastoupení svých krajů a obcí proto neváhá do svých knihoven investovat, protože ví, že se jí tato investice mnohonásobně vrátí.“ </a:t>
            </a:r>
          </a:p>
          <a:p>
            <a:pPr marL="0" indent="0">
              <a:buNone/>
            </a:pPr>
            <a:r>
              <a:rPr lang="cs-CZ" sz="2000" dirty="0" smtClean="0">
                <a:latin typeface="Garamond" panose="02020404030301010803" pitchFamily="18" charset="0"/>
              </a:rPr>
              <a:t>Služby knihoven knihovnám. Krajské programy regionálních funkcí na podporu knihoven. Praha: Národní knihovna ČR, 2014, s. 12.</a:t>
            </a:r>
          </a:p>
        </p:txBody>
      </p:sp>
    </p:spTree>
    <p:extLst>
      <p:ext uri="{BB962C8B-B14F-4D97-AF65-F5344CB8AC3E}">
        <p14:creationId xmlns:p14="http://schemas.microsoft.com/office/powerpoint/2010/main" val="21039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sz="7200" dirty="0">
                <a:solidFill>
                  <a:schemeClr val="tx2"/>
                </a:solidFill>
                <a:latin typeface="Garamond" pitchFamily="18" charset="0"/>
              </a:rPr>
              <a:t>Děkuji za pozornost.</a:t>
            </a:r>
            <a:br>
              <a:rPr lang="cs-CZ" sz="7200" dirty="0">
                <a:solidFill>
                  <a:schemeClr val="tx2"/>
                </a:solidFill>
                <a:latin typeface="Garamond" pitchFamily="18" charset="0"/>
              </a:rPr>
            </a:br>
            <a:r>
              <a:rPr lang="cs-CZ" dirty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cs-CZ" dirty="0">
                <a:solidFill>
                  <a:schemeClr val="tx2"/>
                </a:solidFill>
                <a:latin typeface="Garamond" pitchFamily="18" charset="0"/>
              </a:rPr>
            </a:br>
            <a:r>
              <a:rPr lang="cs-CZ" dirty="0">
                <a:solidFill>
                  <a:schemeClr val="tx2"/>
                </a:solidFill>
                <a:latin typeface="Garamond" pitchFamily="18" charset="0"/>
              </a:rPr>
              <a:t>Mgr. et Mgr. Monika Kratochvílová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3068960"/>
            <a:ext cx="4038600" cy="35283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latin typeface="Garamond" pitchFamily="18" charset="0"/>
              </a:rPr>
              <a:t>Kontakt: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latin typeface="Garamond" pitchFamily="18" charset="0"/>
              </a:rPr>
              <a:t>Moravská zemská knihovna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latin typeface="Garamond" pitchFamily="18" charset="0"/>
              </a:rPr>
              <a:t>v Brně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latin typeface="Garamond" pitchFamily="18" charset="0"/>
              </a:rPr>
              <a:t>Kounicova 65a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latin typeface="Garamond" pitchFamily="18" charset="0"/>
              </a:rPr>
              <a:t>601 87 Brno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latin typeface="Garamond" pitchFamily="18" charset="0"/>
                <a:hlinkClick r:id="rId2"/>
              </a:rPr>
              <a:t>http://www.mzk.cz</a:t>
            </a:r>
            <a:endParaRPr lang="cs-CZ" sz="2400" dirty="0">
              <a:latin typeface="Garamond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latin typeface="Garamond" pitchFamily="18" charset="0"/>
                <a:hlinkClick r:id="rId3"/>
              </a:rPr>
              <a:t>http://www.facebook.com/mzk.cz</a:t>
            </a:r>
            <a:endParaRPr lang="cs-CZ" sz="2400" dirty="0">
              <a:latin typeface="Garamond" pitchFamily="18" charset="0"/>
            </a:endParaRP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3140968"/>
            <a:ext cx="4038600" cy="34563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latin typeface="Garamond" pitchFamily="18" charset="0"/>
              </a:rPr>
              <a:t>Oddělení knihovnictví: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latin typeface="Garamond" pitchFamily="18" charset="0"/>
              </a:rPr>
              <a:t>Tel.: 541 646 333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latin typeface="Garamond" pitchFamily="18" charset="0"/>
              </a:rPr>
              <a:t>E-mail: </a:t>
            </a:r>
            <a:r>
              <a:rPr lang="cs-CZ" sz="2400" dirty="0">
                <a:latin typeface="Garamond" pitchFamily="18" charset="0"/>
                <a:hlinkClick r:id="rId4"/>
              </a:rPr>
              <a:t>krat@mzk.cz</a:t>
            </a:r>
            <a:endParaRPr lang="cs-CZ" sz="2400" dirty="0">
              <a:latin typeface="Garamond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latin typeface="Garamond" pitchFamily="18" charset="0"/>
              </a:rPr>
              <a:t>www: </a:t>
            </a:r>
            <a:r>
              <a:rPr lang="cs-CZ" sz="2400" dirty="0">
                <a:latin typeface="Garamond" pitchFamily="18" charset="0"/>
                <a:hlinkClick r:id="rId5"/>
              </a:rPr>
              <a:t>ttp://www.mzk.cz/pro-knihovny</a:t>
            </a:r>
            <a:endParaRPr lang="cs-CZ" sz="2400" dirty="0">
              <a:latin typeface="Garamond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latin typeface="Garamond" pitchFamily="18" charset="0"/>
              </a:rPr>
              <a:t>Časopis Duha: </a:t>
            </a:r>
            <a:r>
              <a:rPr lang="cs-CZ" sz="2400" dirty="0">
                <a:latin typeface="Garamond" pitchFamily="18" charset="0"/>
                <a:hlinkClick r:id="rId6"/>
              </a:rPr>
              <a:t>http://duha.mzk.cz</a:t>
            </a:r>
            <a:endParaRPr lang="cs-CZ" sz="2400" dirty="0">
              <a:latin typeface="Garamond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6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2015 - rok bilancování</a:t>
            </a:r>
            <a:endParaRPr lang="cs-CZ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67544" y="5445224"/>
            <a:ext cx="82089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Garamond" panose="02020404030301010803" pitchFamily="18" charset="0"/>
              </a:rPr>
              <a:t>V Jihomoravském kraji uplynulo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- 15 let </a:t>
            </a:r>
            <a:r>
              <a:rPr lang="cs-CZ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od obnovení krajské samosprávy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- 10 let </a:t>
            </a:r>
            <a:r>
              <a:rPr lang="cs-CZ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podpory regionálních funkcí knihoven </a:t>
            </a:r>
            <a:r>
              <a:rPr lang="cs-CZ" dirty="0" smtClean="0">
                <a:latin typeface="Garamond" panose="02020404030301010803" pitchFamily="18" charset="0"/>
              </a:rPr>
              <a:t>(Program podpory zajištění regionálních funkcí knihoven v Jihomoravském kraji)</a:t>
            </a:r>
          </a:p>
          <a:p>
            <a:pPr marL="0" indent="0">
              <a:buNone/>
            </a:pPr>
            <a:r>
              <a:rPr lang="cs-CZ" sz="1700" i="1" dirty="0" smtClean="0">
                <a:latin typeface="Garamond" panose="02020404030301010803" pitchFamily="18" charset="0"/>
              </a:rPr>
              <a:t>Zákon č. 1/2005 Sb., kterým se mění zákon č. 243/2000 Sb., o rozpočtovém určení výnosů některých daní územním samosprávným celkům a některým státním fondům (zákon o rozpočtovém určení daní), ve znění pozdějších předpisů, a některé další zákony. Příloha č. 3</a:t>
            </a:r>
          </a:p>
          <a:p>
            <a:pPr marL="0" indent="0">
              <a:buNone/>
            </a:pPr>
            <a:endParaRPr lang="cs-CZ" sz="1700" i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2200" dirty="0" smtClean="0">
                <a:latin typeface="Garamond" panose="02020404030301010803" pitchFamily="18" charset="0"/>
              </a:rPr>
              <a:t>Ze státního rozpočtu převedeno na kraje pro zajištění regionálních funkcí: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133,495 mil. Kč</a:t>
            </a:r>
            <a:r>
              <a:rPr lang="cs-CZ" sz="2200" dirty="0" smtClean="0">
                <a:latin typeface="Garamond" panose="02020404030301010803" pitchFamily="18" charset="0"/>
              </a:rPr>
              <a:t>, z toho kraje použily: </a:t>
            </a:r>
            <a:r>
              <a:rPr lang="cs-CZ" sz="3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127,2 mil. Kč </a:t>
            </a:r>
            <a:r>
              <a:rPr lang="cs-CZ" sz="2200" dirty="0" smtClean="0">
                <a:latin typeface="Garamond" panose="02020404030301010803" pitchFamily="18" charset="0"/>
              </a:rPr>
              <a:t>(rozdíl 6,3 mil.)</a:t>
            </a:r>
          </a:p>
          <a:p>
            <a:pPr marL="0" indent="0">
              <a:buNone/>
            </a:pPr>
            <a:r>
              <a:rPr lang="cs-CZ" sz="2800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JmK</a:t>
            </a:r>
            <a:r>
              <a:rPr lang="cs-CZ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: 	převedeno z MK ČR </a:t>
            </a:r>
            <a:r>
              <a:rPr lang="cs-CZ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13,598 mil.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  <a:latin typeface="Garamond" panose="02020404030301010803" pitchFamily="18" charset="0"/>
              </a:rPr>
              <a:t>	</a:t>
            </a:r>
            <a:r>
              <a:rPr lang="cs-CZ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poskytnuto na RF	</a:t>
            </a:r>
            <a:r>
              <a:rPr lang="cs-CZ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14,050 mil. </a:t>
            </a:r>
            <a:r>
              <a:rPr lang="cs-CZ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(rozdíl: </a:t>
            </a:r>
            <a:r>
              <a:rPr lang="cs-CZ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452 tisíc Kč</a:t>
            </a:r>
            <a:r>
              <a:rPr lang="cs-CZ" sz="2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).</a:t>
            </a:r>
            <a:endParaRPr lang="cs-CZ" sz="28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108012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Počet obsluhovaných knihoven v roce 2015 v Jihomoravském kraji</a:t>
            </a:r>
            <a:endParaRPr lang="cs-CZ" b="1" dirty="0">
              <a:solidFill>
                <a:schemeClr val="tx2"/>
              </a:solidFill>
              <a:latin typeface="Garamond" pitchFamily="18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807006"/>
              </p:ext>
            </p:extLst>
          </p:nvPr>
        </p:nvGraphicFramePr>
        <p:xfrm>
          <a:off x="467544" y="1844820"/>
          <a:ext cx="8229600" cy="475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5253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REGION/OKRES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Počet knihoven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Blansko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69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Boskovice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66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Brno-město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15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Brno-venkov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144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Břeclav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77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Hodonín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79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Vyškov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87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Znojmo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Garamond" panose="02020404030301010803" pitchFamily="18" charset="0"/>
                        </a:rPr>
                        <a:t>147</a:t>
                      </a:r>
                      <a:endParaRPr lang="cs-CZ" sz="2400" dirty="0">
                        <a:latin typeface="Garamond" panose="02020404030301010803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Garamond" panose="02020404030301010803" pitchFamily="18" charset="0"/>
                        </a:rPr>
                        <a:t>CELKEM</a:t>
                      </a:r>
                      <a:endParaRPr lang="cs-CZ" sz="24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Garamond" panose="02020404030301010803" pitchFamily="18" charset="0"/>
                        </a:rPr>
                        <a:t>684</a:t>
                      </a:r>
                      <a:endParaRPr lang="cs-CZ" sz="24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k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21463870"/>
              </p:ext>
            </p:extLst>
          </p:nvPr>
        </p:nvGraphicFramePr>
        <p:xfrm>
          <a:off x="7596336" y="116632"/>
          <a:ext cx="1403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Fotografie" r:id="rId3" imgW="9523810" imgH="2933333" progId="MSPhotoEd.3">
                  <p:embed/>
                </p:oleObj>
              </mc:Choice>
              <mc:Fallback>
                <p:oleObj name="Fotografie" r:id="rId3" imgW="9523810" imgH="2933333" progId="MSPhotoEd.3">
                  <p:embed/>
                  <p:pic>
                    <p:nvPicPr>
                      <p:cNvPr id="0" name="Objek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116632"/>
                        <a:ext cx="14033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1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Význam dotace regionálních funkcí </a:t>
            </a:r>
            <a:br>
              <a:rPr lang="cs-CZ" sz="3600" b="1" dirty="0" smtClean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cs-CZ" sz="36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pro rozvoj knihoven a veřejných knihovnických a informačních služeb</a:t>
            </a:r>
            <a:endParaRPr lang="cs-CZ" sz="36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marL="176213" indent="-176213">
              <a:buNone/>
            </a:pPr>
            <a:r>
              <a:rPr lang="cs-CZ" sz="2400" dirty="0" smtClean="0">
                <a:latin typeface="Garamond" panose="02020404030301010803" pitchFamily="18" charset="0"/>
              </a:rPr>
              <a:t>- </a:t>
            </a:r>
            <a:r>
              <a:rPr lang="cs-CZ" sz="2400" b="1" dirty="0" smtClean="0">
                <a:latin typeface="Garamond" panose="02020404030301010803" pitchFamily="18" charset="0"/>
              </a:rPr>
              <a:t>Zajištění všeobecné dostupnosti veřejných knihovnických a informačních služeb</a:t>
            </a:r>
            <a:r>
              <a:rPr lang="cs-CZ" sz="2400" dirty="0" smtClean="0">
                <a:latin typeface="Garamond" panose="02020404030301010803" pitchFamily="18" charset="0"/>
              </a:rPr>
              <a:t> občanům v Jihomoravském kraji</a:t>
            </a:r>
          </a:p>
          <a:p>
            <a:pPr marL="176213" indent="-176213">
              <a:buFontTx/>
              <a:buChar char="-"/>
            </a:pPr>
            <a:r>
              <a:rPr lang="cs-CZ" sz="2400" b="1" dirty="0" smtClean="0">
                <a:latin typeface="Garamond" panose="02020404030301010803" pitchFamily="18" charset="0"/>
              </a:rPr>
              <a:t>Vyrovnání rozdílu v poskytování veřejných knihovnických a informačních služeb obyvatelům měst a malých obcí</a:t>
            </a:r>
          </a:p>
          <a:p>
            <a:pPr marL="176213" indent="-176213">
              <a:buFontTx/>
              <a:buChar char="-"/>
            </a:pPr>
            <a:r>
              <a:rPr lang="cs-CZ" sz="2400" b="1" dirty="0" smtClean="0">
                <a:latin typeface="Garamond" panose="02020404030301010803" pitchFamily="18" charset="0"/>
              </a:rPr>
              <a:t>Odstranění nežádoucích diferenciací v úrovni poskytování veřejných knihovnických a informačních služeb mezi jednotlivými regiony Jihomoravského kraje</a:t>
            </a:r>
          </a:p>
          <a:p>
            <a:pPr marL="176213" indent="-176213">
              <a:buFontTx/>
              <a:buChar char="-"/>
            </a:pPr>
            <a:r>
              <a:rPr lang="cs-CZ" sz="2400" dirty="0" smtClean="0">
                <a:latin typeface="Garamond" panose="02020404030301010803" pitchFamily="18" charset="0"/>
              </a:rPr>
              <a:t>Zajištění </a:t>
            </a:r>
            <a:r>
              <a:rPr lang="cs-CZ" sz="2400" b="1" dirty="0" smtClean="0">
                <a:latin typeface="Garamond" panose="02020404030301010803" pitchFamily="18" charset="0"/>
              </a:rPr>
              <a:t>dostatečné kvality </a:t>
            </a:r>
            <a:r>
              <a:rPr lang="cs-CZ" sz="2400" dirty="0" smtClean="0">
                <a:latin typeface="Garamond" panose="02020404030301010803" pitchFamily="18" charset="0"/>
              </a:rPr>
              <a:t>poskytování veřejných knihovnických a informačních služeb (v souladu s oborovými standardy)</a:t>
            </a:r>
          </a:p>
          <a:p>
            <a:pPr marL="176213" indent="-176213">
              <a:buFontTx/>
              <a:buChar char="-"/>
            </a:pPr>
            <a:r>
              <a:rPr lang="cs-CZ" sz="2400" dirty="0" smtClean="0">
                <a:latin typeface="Garamond" panose="02020404030301010803" pitchFamily="18" charset="0"/>
              </a:rPr>
              <a:t>Podpora účelné dělby práce a koordinace odborných činností knihoven</a:t>
            </a:r>
          </a:p>
          <a:p>
            <a:pPr marL="176213" indent="-176213">
              <a:buFontTx/>
              <a:buChar char="-"/>
            </a:pPr>
            <a:r>
              <a:rPr lang="cs-CZ" sz="2400" dirty="0" smtClean="0">
                <a:latin typeface="Garamond" panose="02020404030301010803" pitchFamily="18" charset="0"/>
              </a:rPr>
              <a:t>Efektivní využití veřejných finančních prostředků</a:t>
            </a:r>
          </a:p>
          <a:p>
            <a:pPr marL="0" indent="0">
              <a:buNone/>
            </a:pPr>
            <a:endParaRPr lang="cs-CZ" sz="2400" i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2400" i="1" dirty="0" smtClean="0">
                <a:latin typeface="Garamond" panose="02020404030301010803" pitchFamily="18" charset="0"/>
              </a:rPr>
              <a:t>Program podpory zajištění regionálních funkcí knihoven v Jihomoravském kraji, 2005.</a:t>
            </a:r>
            <a:endParaRPr lang="cs-CZ" sz="24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Význam regionálních funkcí </a:t>
            </a:r>
            <a:br>
              <a:rPr lang="cs-CZ" b="1" dirty="0" smtClean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cs-CZ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pro knihovny malých obcí</a:t>
            </a:r>
            <a:endParaRPr lang="cs-CZ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500127"/>
              </p:ext>
            </p:extLst>
          </p:nvPr>
        </p:nvGraphicFramePr>
        <p:xfrm>
          <a:off x="457200" y="1988842"/>
          <a:ext cx="8229600" cy="4464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3240360"/>
                <a:gridCol w="3106688"/>
              </a:tblGrid>
              <a:tr h="784546">
                <a:tc>
                  <a:txBody>
                    <a:bodyPr/>
                    <a:lstStyle/>
                    <a:p>
                      <a:r>
                        <a:rPr lang="cs-CZ" dirty="0" smtClean="0"/>
                        <a:t>REGION/OKRES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knihoven do 500 obyvatel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% z počtu všech neprofesionálních knihoven</a:t>
                      </a:r>
                      <a:endParaRPr lang="cs-CZ" dirty="0"/>
                    </a:p>
                  </a:txBody>
                  <a:tcPr/>
                </a:tc>
              </a:tr>
              <a:tr h="457090">
                <a:tc>
                  <a:txBody>
                    <a:bodyPr/>
                    <a:lstStyle/>
                    <a:p>
                      <a:r>
                        <a:rPr lang="cs-CZ" dirty="0" smtClean="0"/>
                        <a:t>Boskovice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75,5</a:t>
                      </a:r>
                      <a:endParaRPr lang="cs-CZ" dirty="0"/>
                    </a:p>
                  </a:txBody>
                  <a:tcPr/>
                </a:tc>
              </a:tr>
              <a:tr h="457090">
                <a:tc>
                  <a:txBody>
                    <a:bodyPr/>
                    <a:lstStyle/>
                    <a:p>
                      <a:r>
                        <a:rPr lang="cs-CZ" dirty="0" smtClean="0"/>
                        <a:t>Znojmo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69,0</a:t>
                      </a:r>
                      <a:endParaRPr lang="cs-CZ" dirty="0"/>
                    </a:p>
                  </a:txBody>
                  <a:tcPr/>
                </a:tc>
              </a:tr>
              <a:tr h="457090">
                <a:tc>
                  <a:txBody>
                    <a:bodyPr/>
                    <a:lstStyle/>
                    <a:p>
                      <a:r>
                        <a:rPr lang="cs-CZ" dirty="0" smtClean="0"/>
                        <a:t>Blansko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62</a:t>
                      </a:r>
                      <a:endParaRPr lang="cs-CZ" dirty="0"/>
                    </a:p>
                  </a:txBody>
                  <a:tcPr/>
                </a:tc>
              </a:tr>
              <a:tr h="457090">
                <a:tc>
                  <a:txBody>
                    <a:bodyPr/>
                    <a:lstStyle/>
                    <a:p>
                      <a:r>
                        <a:rPr lang="cs-CZ" dirty="0" smtClean="0"/>
                        <a:t>Vyškov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42,6</a:t>
                      </a:r>
                      <a:endParaRPr lang="cs-CZ" dirty="0"/>
                    </a:p>
                  </a:txBody>
                  <a:tcPr/>
                </a:tc>
              </a:tr>
              <a:tr h="457090">
                <a:tc>
                  <a:txBody>
                    <a:bodyPr/>
                    <a:lstStyle/>
                    <a:p>
                      <a:r>
                        <a:rPr lang="cs-CZ" dirty="0" smtClean="0"/>
                        <a:t>Brno-venkov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33</a:t>
                      </a:r>
                      <a:endParaRPr lang="cs-CZ" dirty="0"/>
                    </a:p>
                  </a:txBody>
                  <a:tcPr/>
                </a:tc>
              </a:tr>
              <a:tr h="457090">
                <a:tc>
                  <a:txBody>
                    <a:bodyPr/>
                    <a:lstStyle/>
                    <a:p>
                      <a:r>
                        <a:rPr lang="cs-CZ" dirty="0" smtClean="0"/>
                        <a:t>Hodonín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28,5</a:t>
                      </a:r>
                      <a:endParaRPr lang="cs-CZ" dirty="0"/>
                    </a:p>
                  </a:txBody>
                  <a:tcPr/>
                </a:tc>
              </a:tr>
              <a:tr h="457090">
                <a:tc>
                  <a:txBody>
                    <a:bodyPr/>
                    <a:lstStyle/>
                    <a:p>
                      <a:r>
                        <a:rPr lang="cs-CZ" dirty="0" smtClean="0"/>
                        <a:t>Břeclav</a:t>
                      </a:r>
                      <a:endParaRPr lang="cs-CZ" dirty="0"/>
                    </a:p>
                  </a:txBody>
                  <a:tcPr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16,3</a:t>
                      </a:r>
                      <a:endParaRPr lang="cs-CZ" dirty="0"/>
                    </a:p>
                  </a:txBody>
                  <a:tcPr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317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CELKEM</a:t>
                      </a:r>
                      <a:endParaRPr lang="cs-CZ" sz="2400" b="1" dirty="0"/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259</a:t>
                      </a:r>
                      <a:endParaRPr lang="cs-CZ" sz="2400" b="1" dirty="0"/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47,8</a:t>
                      </a:r>
                      <a:endParaRPr lang="cs-CZ" sz="2400" b="1" dirty="0"/>
                    </a:p>
                  </a:txBody>
                  <a:tcP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7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Dotace RF JMK 2005 - 2015</a:t>
            </a:r>
            <a:endParaRPr lang="cs-CZ" sz="40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303781"/>
              </p:ext>
            </p:extLst>
          </p:nvPr>
        </p:nvGraphicFramePr>
        <p:xfrm>
          <a:off x="323528" y="1124744"/>
          <a:ext cx="85072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90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42463"/>
              </p:ext>
            </p:extLst>
          </p:nvPr>
        </p:nvGraphicFramePr>
        <p:xfrm>
          <a:off x="323528" y="620688"/>
          <a:ext cx="8363272" cy="579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6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2"/>
                </a:solidFill>
                <a:latin typeface="Garamond" panose="02020404030301010803" pitchFamily="18" charset="0"/>
              </a:rPr>
              <a:t>Přehled úvazků a obsluhovaných knihoven v pověřených knihovnách JMK</a:t>
            </a:r>
            <a:r>
              <a:rPr lang="cs-CZ" sz="3600" dirty="0">
                <a:solidFill>
                  <a:schemeClr val="tx2"/>
                </a:solidFill>
                <a:latin typeface="Garamond" panose="02020404030301010803" pitchFamily="18" charset="0"/>
              </a:rPr>
              <a:t/>
            </a:r>
            <a:br>
              <a:rPr lang="cs-CZ" sz="3600" dirty="0">
                <a:solidFill>
                  <a:schemeClr val="tx2"/>
                </a:solidFill>
                <a:latin typeface="Garamond" panose="02020404030301010803" pitchFamily="18" charset="0"/>
              </a:rPr>
            </a:br>
            <a:endParaRPr lang="cs-CZ" sz="36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152487"/>
              </p:ext>
            </p:extLst>
          </p:nvPr>
        </p:nvGraphicFramePr>
        <p:xfrm>
          <a:off x="658476" y="1556792"/>
          <a:ext cx="829126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602586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OKRES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Počet knihoven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Počet pracovních úvazků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Na 1 pracovní úvazek/knihoven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46197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Blansko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135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3,0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45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46197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Brno-město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15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0,37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1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46197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Brno-venkov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144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4,85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29,6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46197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Břeclav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77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3,0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25,6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46197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Hodonín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79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3,5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26,3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46197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Vyškov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87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3,2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27,1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346197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Znojmo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147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3,61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40,7</a:t>
                      </a:r>
                      <a:endParaRPr lang="cs-CZ" sz="180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430419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CELKEM</a:t>
                      </a:r>
                      <a:endParaRPr lang="cs-CZ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Garamond" panose="02020404030301010803" pitchFamily="18" charset="0"/>
                        </a:rPr>
                        <a:t>684</a:t>
                      </a:r>
                      <a:endParaRPr lang="cs-CZ" sz="24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Garamond" panose="02020404030301010803" pitchFamily="18" charset="0"/>
                        </a:rPr>
                        <a:t>21,53</a:t>
                      </a:r>
                      <a:endParaRPr lang="cs-CZ" sz="24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Garamond" panose="02020404030301010803" pitchFamily="18" charset="0"/>
                        </a:rPr>
                        <a:t>31,7 </a:t>
                      </a:r>
                      <a:r>
                        <a:rPr lang="cs-CZ" sz="2000" b="1" dirty="0" smtClean="0">
                          <a:latin typeface="Garamond" panose="02020404030301010803" pitchFamily="18" charset="0"/>
                        </a:rPr>
                        <a:t>(Ø ČR – 27)</a:t>
                      </a:r>
                      <a:endParaRPr lang="cs-CZ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79512" y="2413338"/>
            <a:ext cx="87849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/>
          </a:p>
          <a:p>
            <a:endParaRPr lang="cs-CZ" b="1" dirty="0"/>
          </a:p>
          <a:p>
            <a:endParaRPr lang="cs-CZ" sz="1600" b="1" i="1" dirty="0" smtClean="0">
              <a:latin typeface="Garamond" panose="02020404030301010803" pitchFamily="18" charset="0"/>
            </a:endParaRPr>
          </a:p>
          <a:p>
            <a:endParaRPr lang="cs-CZ" sz="1600" b="1" i="1" dirty="0">
              <a:latin typeface="Garamond" panose="02020404030301010803" pitchFamily="18" charset="0"/>
            </a:endParaRPr>
          </a:p>
          <a:p>
            <a:endParaRPr lang="cs-CZ" sz="1600" b="1" i="1" dirty="0" smtClean="0">
              <a:latin typeface="Garamond" panose="02020404030301010803" pitchFamily="18" charset="0"/>
            </a:endParaRPr>
          </a:p>
          <a:p>
            <a:endParaRPr lang="cs-CZ" sz="1600" b="1" i="1" dirty="0">
              <a:latin typeface="Garamond" panose="02020404030301010803" pitchFamily="18" charset="0"/>
            </a:endParaRPr>
          </a:p>
          <a:p>
            <a:endParaRPr lang="cs-CZ" sz="1600" b="1" i="1" dirty="0" smtClean="0">
              <a:latin typeface="Garamond" panose="02020404030301010803" pitchFamily="18" charset="0"/>
            </a:endParaRPr>
          </a:p>
          <a:p>
            <a:endParaRPr lang="cs-CZ" sz="1600" b="1" i="1" dirty="0">
              <a:latin typeface="Garamond" panose="02020404030301010803" pitchFamily="18" charset="0"/>
            </a:endParaRPr>
          </a:p>
          <a:p>
            <a:endParaRPr lang="cs-CZ" sz="1600" b="1" i="1" dirty="0" smtClean="0">
              <a:latin typeface="Garamond" panose="02020404030301010803" pitchFamily="18" charset="0"/>
            </a:endParaRPr>
          </a:p>
          <a:p>
            <a:endParaRPr lang="cs-CZ" sz="1600" b="1" i="1" dirty="0">
              <a:latin typeface="Garamond" panose="02020404030301010803" pitchFamily="18" charset="0"/>
            </a:endParaRPr>
          </a:p>
          <a:p>
            <a:endParaRPr lang="cs-CZ" sz="1600" b="1" i="1" dirty="0" smtClean="0">
              <a:latin typeface="Garamond" panose="02020404030301010803" pitchFamily="18" charset="0"/>
            </a:endParaRPr>
          </a:p>
          <a:p>
            <a:endParaRPr lang="cs-CZ" sz="1600" b="1" i="1" dirty="0">
              <a:latin typeface="Garamond" panose="02020404030301010803" pitchFamily="18" charset="0"/>
            </a:endParaRPr>
          </a:p>
          <a:p>
            <a:r>
              <a:rPr lang="cs-CZ" sz="1600" b="1" i="1" dirty="0" smtClean="0">
                <a:latin typeface="Garamond" panose="02020404030301010803" pitchFamily="18" charset="0"/>
              </a:rPr>
              <a:t>„Soustavné </a:t>
            </a:r>
            <a:r>
              <a:rPr lang="cs-CZ" sz="1600" b="1" i="1" dirty="0">
                <a:latin typeface="Garamond" panose="02020404030301010803" pitchFamily="18" charset="0"/>
              </a:rPr>
              <a:t>snižování finančních prostředků vede jednak ke snižování počtu pracovníků (mzdových nákladů) a ke snižování prostředků na nákup výměnných knihovních fondů (VF). Přičemž jak pracovníci </a:t>
            </a:r>
            <a:r>
              <a:rPr lang="cs-CZ" sz="1600" b="1" i="1" dirty="0" smtClean="0">
                <a:latin typeface="Garamond" panose="02020404030301010803" pitchFamily="18" charset="0"/>
              </a:rPr>
              <a:t>–  </a:t>
            </a:r>
            <a:r>
              <a:rPr lang="cs-CZ" sz="1600" b="1" i="1" dirty="0">
                <a:latin typeface="Garamond" panose="02020404030301010803" pitchFamily="18" charset="0"/>
              </a:rPr>
              <a:t>metodici, tak výměnný fond jsou základními pilíři zdárného fungování regionálních funkcí</a:t>
            </a:r>
            <a:r>
              <a:rPr lang="cs-CZ" sz="1600" b="1" i="1" dirty="0" smtClean="0">
                <a:latin typeface="Garamond" panose="02020404030301010803" pitchFamily="18" charset="0"/>
              </a:rPr>
              <a:t>.“ </a:t>
            </a:r>
          </a:p>
          <a:p>
            <a:r>
              <a:rPr lang="cs-CZ" sz="1600" dirty="0">
                <a:latin typeface="Garamond" panose="02020404030301010803" pitchFamily="18" charset="0"/>
              </a:rPr>
              <a:t>http://knihovnam.nkp.cz/docs/RF/VyrocniZpravaRF_2013.pdf</a:t>
            </a:r>
          </a:p>
        </p:txBody>
      </p:sp>
    </p:spTree>
    <p:extLst>
      <p:ext uri="{BB962C8B-B14F-4D97-AF65-F5344CB8AC3E}">
        <p14:creationId xmlns:p14="http://schemas.microsoft.com/office/powerpoint/2010/main" val="33409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altLang="cs-CZ" sz="3600" b="1" dirty="0">
                <a:solidFill>
                  <a:schemeClr val="tx2"/>
                </a:solidFill>
                <a:latin typeface="Garamond" pitchFamily="18" charset="0"/>
              </a:rPr>
              <a:t>VÝMĚNNÉ FONDY</a:t>
            </a:r>
            <a:endParaRPr lang="cs-CZ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1143904"/>
              </p:ext>
            </p:extLst>
          </p:nvPr>
        </p:nvGraphicFramePr>
        <p:xfrm>
          <a:off x="107504" y="1340767"/>
          <a:ext cx="8856984" cy="4146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156"/>
                <a:gridCol w="1795957"/>
                <a:gridCol w="1795957"/>
                <a:gridCol w="1795957"/>
                <a:gridCol w="1795957"/>
              </a:tblGrid>
              <a:tr h="60518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REGION/</a:t>
                      </a:r>
                    </a:p>
                    <a:p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OKRES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Roční přírůstek </a:t>
                      </a:r>
                    </a:p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Roční</a:t>
                      </a:r>
                      <a:r>
                        <a:rPr lang="cs-CZ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přírůstek </a:t>
                      </a:r>
                    </a:p>
                    <a:p>
                      <a:pPr algn="ctr"/>
                      <a:r>
                        <a:rPr lang="cs-CZ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cs-CZ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873" marR="4487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Roční přírůstek </a:t>
                      </a:r>
                    </a:p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 v 1 </a:t>
                      </a:r>
                      <a:r>
                        <a:rPr lang="cs-CZ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knihovně VF</a:t>
                      </a:r>
                      <a:endParaRPr lang="cs-CZ" dirty="0"/>
                    </a:p>
                  </a:txBody>
                  <a:tcPr marL="44873" marR="44873"/>
                </a:tc>
              </a:tr>
              <a:tr h="38880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Blansko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1 526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1 359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3 451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315,2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 anchor="ctr"/>
                </a:tc>
              </a:tr>
              <a:tr h="38880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Boskovice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1 995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r>
                        <a:rPr lang="cs-CZ" baseline="0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 586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44873" marR="44873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44873" marR="44873"/>
                </a:tc>
              </a:tr>
              <a:tr h="38880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Brno-město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2 274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2 011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1 683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1 658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</a:tr>
              <a:tr h="38880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Brno-venkov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7 953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  <a:r>
                        <a:rPr lang="cs-CZ" baseline="0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 690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5 585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364,9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</a:tr>
              <a:tr h="38880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Břeclav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2 148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cs-CZ" baseline="0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 155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2 373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476,3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</a:tr>
              <a:tr h="38880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Hodonín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  <a:r>
                        <a:rPr lang="cs-CZ" baseline="0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 325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2 146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2 409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413,2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</a:tr>
              <a:tr h="38880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Vyškov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1 342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  <a:r>
                        <a:rPr lang="cs-CZ" baseline="0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 669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2 098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247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</a:tr>
              <a:tr h="38880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Znojmo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2 836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cs-CZ" baseline="0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 658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3 606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277,4</a:t>
                      </a:r>
                      <a:endParaRPr lang="cs-CZ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</a:tr>
              <a:tr h="388809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CELKEM</a:t>
                      </a:r>
                      <a:endParaRPr lang="cs-CZ" sz="2000" b="1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23 399</a:t>
                      </a:r>
                      <a:endParaRPr lang="cs-CZ" sz="2000" b="1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19 157</a:t>
                      </a:r>
                      <a:endParaRPr lang="cs-CZ" sz="2000" b="1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21 205</a:t>
                      </a:r>
                      <a:endParaRPr lang="cs-CZ" sz="2000" b="1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368,7</a:t>
                      </a:r>
                      <a:endParaRPr lang="cs-CZ" sz="2000" b="1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39552" y="5517232"/>
            <a:ext cx="8147248" cy="12241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K 31. 12. 2014 v Jihomoravském kraji celkem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32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252 187</a:t>
            </a:r>
            <a:endParaRPr lang="cs-CZ" sz="3200" b="1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tx2"/>
                </a:solidFill>
                <a:latin typeface="Garamond" panose="02020404030301010803" pitchFamily="18" charset="0"/>
              </a:rPr>
              <a:t>k</a:t>
            </a:r>
            <a:r>
              <a:rPr lang="cs-CZ" sz="24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nihovních jednotek výměnného fondu</a:t>
            </a:r>
            <a:endParaRPr lang="cs-CZ" sz="24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1121</Words>
  <Application>Microsoft Office PowerPoint</Application>
  <PresentationFormat>Předvádění na obrazovce (4:3)</PresentationFormat>
  <Paragraphs>319</Paragraphs>
  <Slides>17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systému Office</vt:lpstr>
      <vt:lpstr>Fotografie</vt:lpstr>
      <vt:lpstr>Regionální funkce v Jihomoravském kraji 2005 – 2015  </vt:lpstr>
      <vt:lpstr>2015 - rok bilancování</vt:lpstr>
      <vt:lpstr>Počet obsluhovaných knihoven v roce 2015 v Jihomoravském kraji</vt:lpstr>
      <vt:lpstr>Význam dotace regionálních funkcí  pro rozvoj knihoven a veřejných knihovnických a informačních služeb</vt:lpstr>
      <vt:lpstr>Význam regionálních funkcí  pro knihovny malých obcí</vt:lpstr>
      <vt:lpstr>Dotace RF JMK 2005 - 2015</vt:lpstr>
      <vt:lpstr>Prezentace aplikace PowerPoint</vt:lpstr>
      <vt:lpstr>Přehled úvazků a obsluhovaných knihoven v pověřených knihovnách JMK </vt:lpstr>
      <vt:lpstr>VÝMĚNNÉ FONDY</vt:lpstr>
      <vt:lpstr>Prezentace aplikace PowerPoint</vt:lpstr>
      <vt:lpstr>Nákup knihovního fondu  z prostředků obcí  a význam budování výměnných fondů</vt:lpstr>
      <vt:lpstr>  Podpora knihoven  a veřejných knihovnických  a informačních služeb v kraji</vt:lpstr>
      <vt:lpstr>Dotační program  z rozpočtu Jihomoravského kraje  v oblasti kulturních zařízení</vt:lpstr>
      <vt:lpstr>Prostory a interiéry knihoven v Jihomoravském kraji</vt:lpstr>
      <vt:lpstr>Počet registrovaných čtenářů  ve veřejných knihovnách JmK</vt:lpstr>
      <vt:lpstr>Knihovny jako skutečný genius loci  </vt:lpstr>
      <vt:lpstr>Děkuji za pozornost.  Mgr. et Mgr. Monika Kratochvílová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Právní aspekty rozvoje veřejných knihovnických  a informačních služeb  v knihovnách Jihomoravského kraje</dc:title>
  <dc:creator>OEM</dc:creator>
  <cp:lastModifiedBy>Kratochvilova</cp:lastModifiedBy>
  <cp:revision>102</cp:revision>
  <cp:lastPrinted>2015-01-29T14:21:20Z</cp:lastPrinted>
  <dcterms:created xsi:type="dcterms:W3CDTF">2012-06-17T14:16:00Z</dcterms:created>
  <dcterms:modified xsi:type="dcterms:W3CDTF">2015-02-20T22:36:38Z</dcterms:modified>
</cp:coreProperties>
</file>