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57" r:id="rId3"/>
    <p:sldId id="259" r:id="rId4"/>
    <p:sldId id="258" r:id="rId5"/>
    <p:sldId id="261" r:id="rId6"/>
    <p:sldId id="262" r:id="rId7"/>
    <p:sldId id="263" r:id="rId8"/>
    <p:sldId id="260" r:id="rId9"/>
    <p:sldId id="264" r:id="rId10"/>
    <p:sldId id="265" r:id="rId11"/>
    <p:sldId id="267" r:id="rId12"/>
    <p:sldId id="269" r:id="rId13"/>
    <p:sldId id="329" r:id="rId14"/>
    <p:sldId id="316" r:id="rId15"/>
    <p:sldId id="318" r:id="rId16"/>
    <p:sldId id="321" r:id="rId17"/>
    <p:sldId id="309" r:id="rId18"/>
    <p:sldId id="330" r:id="rId19"/>
    <p:sldId id="279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41B612-98BD-4F2A-B6E3-C55062E3B5F8}" type="datetimeFigureOut">
              <a:rPr lang="cs-CZ" smtClean="0"/>
              <a:t>25.9.2012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80C1A3-C63E-4ADD-B433-E9E9D6915A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20004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rm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F42FB-5298-48C9-997E-56AADC4FA530}" type="datetimeFigureOut">
              <a:rPr lang="cs-CZ" smtClean="0"/>
              <a:t>25.9.2012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767C0C9-398E-4998-BD31-FE7F19A41C7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F42FB-5298-48C9-997E-56AADC4FA530}" type="datetimeFigureOut">
              <a:rPr lang="cs-CZ" smtClean="0"/>
              <a:t>25.9.2012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7C0C9-398E-4998-BD31-FE7F19A41C7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F42FB-5298-48C9-997E-56AADC4FA530}" type="datetimeFigureOut">
              <a:rPr lang="cs-CZ" smtClean="0"/>
              <a:t>25.9.2012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7C0C9-398E-4998-BD31-FE7F19A41C7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643192" cy="1371600"/>
          </a:xfrm>
        </p:spPr>
        <p:txBody>
          <a:bodyPr/>
          <a:lstStyle/>
          <a:p>
            <a:r>
              <a:rPr lang="cs-CZ" dirty="0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 typeface="Arial" pitchFamily="34" charset="0"/>
              <a:buChar char="•"/>
              <a:defRPr/>
            </a:lvl1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F42FB-5298-48C9-997E-56AADC4FA530}" type="datetimeFigureOut">
              <a:rPr lang="cs-CZ" smtClean="0"/>
              <a:t>25.9.2012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7C0C9-398E-4998-BD31-FE7F19A41C7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F42FB-5298-48C9-997E-56AADC4FA530}" type="datetimeFigureOut">
              <a:rPr lang="cs-CZ" smtClean="0"/>
              <a:t>25.9.2012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767C0C9-398E-4998-BD31-FE7F19A41C74}" type="slidenum">
              <a:rPr lang="cs-CZ" smtClean="0"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F42FB-5298-48C9-997E-56AADC4FA530}" type="datetimeFigureOut">
              <a:rPr lang="cs-CZ" smtClean="0"/>
              <a:t>25.9.2012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7C0C9-398E-4998-BD31-FE7F19A41C7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F42FB-5298-48C9-997E-56AADC4FA530}" type="datetimeFigureOut">
              <a:rPr lang="cs-CZ" smtClean="0"/>
              <a:t>25.9.2012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7C0C9-398E-4998-BD31-FE7F19A41C7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F42FB-5298-48C9-997E-56AADC4FA530}" type="datetimeFigureOut">
              <a:rPr lang="cs-CZ" smtClean="0"/>
              <a:t>25.9.2012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7C0C9-398E-4998-BD31-FE7F19A41C7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F42FB-5298-48C9-997E-56AADC4FA530}" type="datetimeFigureOut">
              <a:rPr lang="cs-CZ" smtClean="0"/>
              <a:t>25.9.2012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7C0C9-398E-4998-BD31-FE7F19A41C7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F42FB-5298-48C9-997E-56AADC4FA530}" type="datetimeFigureOut">
              <a:rPr lang="cs-CZ" smtClean="0"/>
              <a:t>25.9.2012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7C0C9-398E-4998-BD31-FE7F19A41C74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F42FB-5298-48C9-997E-56AADC4FA530}" type="datetimeFigureOut">
              <a:rPr lang="cs-CZ" smtClean="0"/>
              <a:t>25.9.2012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767C0C9-398E-4998-BD31-FE7F19A41C74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167F42FB-5298-48C9-997E-56AADC4FA530}" type="datetimeFigureOut">
              <a:rPr lang="cs-CZ" smtClean="0"/>
              <a:t>25.9.2012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9767C0C9-398E-4998-BD31-FE7F19A41C74}" type="slidenum">
              <a:rPr lang="cs-CZ" smtClean="0"/>
              <a:t>‹#›</a:t>
            </a:fld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lideshare.net/NAKLIV/trendy-v-informacnim-vzdelavani" TargetMode="External"/><Relationship Id="rId2" Type="http://schemas.openxmlformats.org/officeDocument/2006/relationships/hyperlink" Target="http://issuu.com/nakliv/docs/trendy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7200" dirty="0" smtClean="0"/>
              <a:t>Trendy v informačním vzdělávání</a:t>
            </a:r>
            <a:endParaRPr lang="cs-CZ" sz="7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Porada </a:t>
            </a:r>
            <a:r>
              <a:rPr lang="cs-CZ" dirty="0"/>
              <a:t>vedoucích pracovníků pověřených knihoven Jihomoravského </a:t>
            </a:r>
            <a:r>
              <a:rPr lang="cs-CZ" dirty="0" smtClean="0"/>
              <a:t>kraje</a:t>
            </a:r>
          </a:p>
          <a:p>
            <a:r>
              <a:rPr lang="cs-CZ" dirty="0" smtClean="0"/>
              <a:t>25. 9. 2012 Moravská zemská knihovna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2926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Informační bezpečnost </a:t>
            </a:r>
            <a:r>
              <a:rPr lang="cs-CZ" smtClean="0"/>
              <a:t>v knihovně</a:t>
            </a:r>
            <a:endParaRPr lang="cs-CZ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5477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Informační bezpečnost</a:t>
            </a:r>
          </a:p>
        </p:txBody>
      </p:sp>
      <p:sp>
        <p:nvSpPr>
          <p:cNvPr id="5123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3 jistoty:</a:t>
            </a:r>
          </a:p>
          <a:p>
            <a:pPr lvl="1"/>
            <a:r>
              <a:rPr lang="cs-CZ" dirty="0" smtClean="0"/>
              <a:t>100% bezpečí neexistuje</a:t>
            </a:r>
          </a:p>
          <a:p>
            <a:pPr lvl="1"/>
            <a:r>
              <a:rPr lang="cs-CZ" dirty="0" smtClean="0"/>
              <a:t>Nejvíc problémů si způsobí každý sám</a:t>
            </a:r>
          </a:p>
          <a:p>
            <a:pPr lvl="1"/>
            <a:r>
              <a:rPr lang="cs-CZ" dirty="0" smtClean="0"/>
              <a:t>Prevence vždy úspěšnější než represe</a:t>
            </a:r>
          </a:p>
          <a:p>
            <a:r>
              <a:rPr lang="cs-CZ" dirty="0" smtClean="0"/>
              <a:t>Útoky mnoho podob, ale základní protiopatření stejná</a:t>
            </a:r>
          </a:p>
          <a:p>
            <a:r>
              <a:rPr lang="cs-CZ" dirty="0" smtClean="0"/>
              <a:t>Nezaručí bezpečnost, ale pravděpodobnější přesun na snazší cíl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1980967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3 pilíře pro bezpečnost</a:t>
            </a:r>
          </a:p>
        </p:txBody>
      </p:sp>
      <p:sp>
        <p:nvSpPr>
          <p:cNvPr id="7171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Chování uživatele</a:t>
            </a:r>
          </a:p>
          <a:p>
            <a:r>
              <a:rPr lang="cs-CZ" smtClean="0"/>
              <a:t>Možnosti běžného SW a HW vybavení</a:t>
            </a:r>
          </a:p>
          <a:p>
            <a:r>
              <a:rPr lang="cs-CZ" smtClean="0"/>
              <a:t>Doplňková a specializovaná opatření</a:t>
            </a:r>
          </a:p>
          <a:p>
            <a:endParaRPr lang="cs-CZ" smtClean="0"/>
          </a:p>
          <a:p>
            <a:r>
              <a:rPr lang="cs-CZ" smtClean="0"/>
              <a:t>+ Jistota je jistota – vše zálohovat</a:t>
            </a:r>
          </a:p>
        </p:txBody>
      </p:sp>
    </p:spTree>
    <p:extLst>
      <p:ext uri="{BB962C8B-B14F-4D97-AF65-F5344CB8AC3E}">
        <p14:creationId xmlns:p14="http://schemas.microsoft.com/office/powerpoint/2010/main" val="28510953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EIZ – aktuality, další vzdělávání</a:t>
            </a: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Obrovské množství</a:t>
            </a:r>
          </a:p>
          <a:p>
            <a:pPr lvl="1"/>
            <a:r>
              <a:rPr lang="cs-CZ" dirty="0" smtClean="0"/>
              <a:t>České i zahraniční</a:t>
            </a:r>
          </a:p>
          <a:p>
            <a:pPr lvl="1"/>
            <a:r>
              <a:rPr lang="cs-CZ" dirty="0"/>
              <a:t>Portály i organizace</a:t>
            </a:r>
          </a:p>
          <a:p>
            <a:pPr lvl="1"/>
            <a:r>
              <a:rPr lang="cs-CZ" dirty="0" smtClean="0"/>
              <a:t>Cílené na typy uživatelů (hl. děti)</a:t>
            </a:r>
          </a:p>
          <a:p>
            <a:pPr lvl="1"/>
            <a:r>
              <a:rPr lang="cs-CZ" dirty="0" smtClean="0"/>
              <a:t>Dle problémů (např. proti šikaně)</a:t>
            </a:r>
          </a:p>
          <a:p>
            <a:pPr lvl="1"/>
            <a:r>
              <a:rPr lang="cs-CZ" dirty="0" smtClean="0"/>
              <a:t>Legislativní, psychologické, technické…</a:t>
            </a:r>
          </a:p>
          <a:p>
            <a:r>
              <a:rPr lang="cs-CZ" dirty="0" err="1" smtClean="0"/>
              <a:t>iNeBe</a:t>
            </a:r>
            <a:r>
              <a:rPr lang="cs-CZ" dirty="0" smtClean="0"/>
              <a:t> – Informační nebezpečí</a:t>
            </a:r>
          </a:p>
          <a:p>
            <a:pPr lvl="1"/>
            <a:r>
              <a:rPr lang="cs-CZ" dirty="0" smtClean="0"/>
              <a:t>Cíleno na knihovníky a </a:t>
            </a:r>
            <a:r>
              <a:rPr lang="cs-CZ" dirty="0" smtClean="0"/>
              <a:t>IV</a:t>
            </a:r>
            <a:endParaRPr lang="cs-CZ" dirty="0" smtClean="0"/>
          </a:p>
          <a:p>
            <a:pPr lvl="1"/>
            <a:r>
              <a:rPr lang="cs-CZ" dirty="0" smtClean="0"/>
              <a:t>Nedořešená budoucnost</a:t>
            </a:r>
          </a:p>
        </p:txBody>
      </p:sp>
    </p:spTree>
    <p:extLst>
      <p:ext uri="{BB962C8B-B14F-4D97-AF65-F5344CB8AC3E}">
        <p14:creationId xmlns:p14="http://schemas.microsoft.com/office/powerpoint/2010/main" val="22491690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7643813" cy="1371600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běžné </a:t>
            </a:r>
            <a:r>
              <a:rPr lang="cs-CZ" dirty="0" smtClean="0"/>
              <a:t>vybavení</a:t>
            </a:r>
          </a:p>
        </p:txBody>
      </p:sp>
      <p:sp>
        <p:nvSpPr>
          <p:cNvPr id="7171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cs-CZ" dirty="0" smtClean="0"/>
              <a:t>(automatické) aktualizace u všeho SW, vč. OS</a:t>
            </a:r>
          </a:p>
          <a:p>
            <a:pPr>
              <a:buFont typeface="Arial" charset="0"/>
              <a:buChar char="•"/>
            </a:pPr>
            <a:r>
              <a:rPr lang="cs-CZ" dirty="0" smtClean="0"/>
              <a:t>Neustupovat </a:t>
            </a:r>
            <a:r>
              <a:rPr lang="cs-CZ" dirty="0" smtClean="0"/>
              <a:t>pohodlnosti, </a:t>
            </a:r>
            <a:r>
              <a:rPr lang="cs-CZ" dirty="0" smtClean="0"/>
              <a:t>např. pamatováním hesel</a:t>
            </a:r>
          </a:p>
          <a:p>
            <a:pPr>
              <a:buFont typeface="Arial" charset="0"/>
              <a:buChar char="•"/>
            </a:pPr>
            <a:r>
              <a:rPr lang="cs-CZ" dirty="0" smtClean="0"/>
              <a:t>Správné nastavení webového prohlížeče (soukromí, zóny obsahu, </a:t>
            </a:r>
            <a:r>
              <a:rPr lang="cs-CZ" dirty="0" err="1" smtClean="0"/>
              <a:t>Cookies</a:t>
            </a:r>
            <a:r>
              <a:rPr lang="cs-CZ" dirty="0" smtClean="0"/>
              <a:t>, </a:t>
            </a:r>
            <a:r>
              <a:rPr lang="cs-CZ" dirty="0" err="1" smtClean="0"/>
              <a:t>ActiveX</a:t>
            </a:r>
            <a:r>
              <a:rPr lang="cs-CZ" dirty="0" smtClean="0"/>
              <a:t>, vyskakovací okna</a:t>
            </a:r>
            <a:r>
              <a:rPr lang="cs-CZ" dirty="0" smtClean="0"/>
              <a:t>…)</a:t>
            </a:r>
          </a:p>
          <a:p>
            <a:pPr>
              <a:buFont typeface="Arial" charset="0"/>
              <a:buChar char="•"/>
            </a:pPr>
            <a:r>
              <a:rPr lang="cs-CZ" dirty="0" smtClean="0"/>
              <a:t>Správné nastavení OS (hlavně uživatelské účty), příp. bezpečné přihlášení a </a:t>
            </a:r>
            <a:r>
              <a:rPr lang="cs-CZ" dirty="0" err="1" smtClean="0"/>
              <a:t>zaheslovaný</a:t>
            </a:r>
            <a:r>
              <a:rPr lang="cs-CZ" dirty="0" smtClean="0"/>
              <a:t> spořič</a:t>
            </a:r>
          </a:p>
          <a:p>
            <a:pPr>
              <a:buFont typeface="Arial" charset="0"/>
              <a:buChar char="•"/>
            </a:pPr>
            <a:r>
              <a:rPr lang="cs-CZ" dirty="0"/>
              <a:t>Bezpečná </a:t>
            </a:r>
            <a:r>
              <a:rPr lang="cs-CZ" dirty="0" smtClean="0"/>
              <a:t>hesla,  </a:t>
            </a:r>
            <a:r>
              <a:rPr lang="cs-CZ" dirty="0"/>
              <a:t>lze někdy vynutit (např. složitost, stáří, délka, historie hesel)</a:t>
            </a:r>
          </a:p>
          <a:p>
            <a:pPr>
              <a:buFont typeface="Arial" charset="0"/>
              <a:buChar char="•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95526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7643813" cy="1371600"/>
          </a:xfrm>
        </p:spPr>
        <p:txBody>
          <a:bodyPr/>
          <a:lstStyle/>
          <a:p>
            <a:pPr>
              <a:defRPr/>
            </a:pPr>
            <a:r>
              <a:rPr lang="cs-CZ" smtClean="0"/>
              <a:t>FILTROVÁNÍ OBSAHU (NNO, spam atd.)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cs-CZ" dirty="0" err="1" smtClean="0"/>
              <a:t>Backlist</a:t>
            </a:r>
            <a:endParaRPr lang="cs-CZ" dirty="0" smtClean="0"/>
          </a:p>
          <a:p>
            <a:pPr>
              <a:buFont typeface="Arial" charset="0"/>
              <a:buChar char="•"/>
            </a:pPr>
            <a:r>
              <a:rPr lang="cs-CZ" dirty="0" err="1" smtClean="0"/>
              <a:t>Whitelist</a:t>
            </a:r>
            <a:endParaRPr lang="cs-CZ" dirty="0" smtClean="0"/>
          </a:p>
          <a:p>
            <a:pPr>
              <a:buFont typeface="Arial" charset="0"/>
              <a:buChar char="•"/>
            </a:pPr>
            <a:r>
              <a:rPr lang="cs-CZ" dirty="0" smtClean="0"/>
              <a:t>Nastavení indikátorů, hl. slov a spojení</a:t>
            </a:r>
          </a:p>
          <a:p>
            <a:pPr>
              <a:buFont typeface="Arial" charset="0"/>
              <a:buChar char="•"/>
            </a:pPr>
            <a:r>
              <a:rPr lang="cs-CZ" dirty="0" smtClean="0"/>
              <a:t>Služby hodnocení ručně důvěryhodným </a:t>
            </a:r>
            <a:r>
              <a:rPr lang="cs-CZ" dirty="0" smtClean="0"/>
              <a:t>zdrojem či komunitou</a:t>
            </a:r>
          </a:p>
          <a:p>
            <a:pPr>
              <a:buFont typeface="Arial" charset="0"/>
              <a:buChar char="•"/>
            </a:pPr>
            <a:endParaRPr lang="cs-CZ" dirty="0"/>
          </a:p>
          <a:p>
            <a:pPr>
              <a:buFont typeface="Arial" charset="0"/>
              <a:buChar char="•"/>
            </a:pPr>
            <a:r>
              <a:rPr lang="cs-CZ" dirty="0" smtClean="0"/>
              <a:t>Není vhodné úplné blokování, ale význam snahy o zabránění přístupu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953213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Bezpečnostní aplikace</a:t>
            </a:r>
          </a:p>
        </p:txBody>
      </p:sp>
      <p:sp>
        <p:nvSpPr>
          <p:cNvPr id="89091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Dnes by mělo být běžné vybavení</a:t>
            </a:r>
          </a:p>
          <a:p>
            <a:pPr lvl="1"/>
            <a:r>
              <a:rPr lang="cs-CZ" dirty="0" smtClean="0"/>
              <a:t>Antivir</a:t>
            </a:r>
          </a:p>
          <a:p>
            <a:pPr lvl="1"/>
            <a:r>
              <a:rPr lang="cs-CZ" dirty="0" err="1" smtClean="0"/>
              <a:t>Antirootkit</a:t>
            </a:r>
            <a:endParaRPr lang="cs-CZ" dirty="0" smtClean="0"/>
          </a:p>
          <a:p>
            <a:pPr lvl="1"/>
            <a:r>
              <a:rPr lang="cs-CZ" dirty="0" err="1" smtClean="0"/>
              <a:t>Antispyware</a:t>
            </a:r>
            <a:endParaRPr lang="cs-CZ" dirty="0" smtClean="0"/>
          </a:p>
          <a:p>
            <a:pPr lvl="1"/>
            <a:r>
              <a:rPr lang="cs-CZ" dirty="0" smtClean="0"/>
              <a:t>Firewall</a:t>
            </a:r>
          </a:p>
          <a:p>
            <a:pPr lvl="1"/>
            <a:r>
              <a:rPr lang="cs-CZ" dirty="0" err="1" smtClean="0"/>
              <a:t>Antispam</a:t>
            </a:r>
            <a:endParaRPr lang="cs-CZ" dirty="0" smtClean="0"/>
          </a:p>
          <a:p>
            <a:r>
              <a:rPr lang="cs-CZ" dirty="0" smtClean="0"/>
              <a:t>(Rodičovská </a:t>
            </a:r>
            <a:r>
              <a:rPr lang="cs-CZ" dirty="0" smtClean="0"/>
              <a:t>ochrana)</a:t>
            </a:r>
          </a:p>
          <a:p>
            <a:r>
              <a:rPr lang="cs-CZ" dirty="0" err="1" smtClean="0"/>
              <a:t>Antiphishingové</a:t>
            </a:r>
            <a:r>
              <a:rPr lang="cs-CZ" dirty="0" smtClean="0"/>
              <a:t> </a:t>
            </a:r>
            <a:r>
              <a:rPr lang="cs-CZ" dirty="0" smtClean="0"/>
              <a:t>nástroje</a:t>
            </a:r>
          </a:p>
          <a:p>
            <a:r>
              <a:rPr lang="cs-CZ" dirty="0" err="1" smtClean="0"/>
              <a:t>Anonymizéry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2059310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7643813" cy="1371600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 smtClean="0"/>
              <a:t>Principy chování</a:t>
            </a:r>
          </a:p>
        </p:txBody>
      </p:sp>
      <p:sp>
        <p:nvSpPr>
          <p:cNvPr id="9219" name="Rectangle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cs-CZ" dirty="0"/>
              <a:t>Důsledné odhlašování, fyzická </a:t>
            </a:r>
            <a:r>
              <a:rPr lang="cs-CZ" dirty="0" smtClean="0"/>
              <a:t>bezpečnost (vč. odpadků)</a:t>
            </a:r>
            <a:endParaRPr lang="cs-CZ" dirty="0"/>
          </a:p>
          <a:p>
            <a:pPr>
              <a:defRPr/>
            </a:pPr>
            <a:r>
              <a:rPr lang="cs-CZ" dirty="0"/>
              <a:t>Bezpečnostní strategie (informační politika)</a:t>
            </a:r>
          </a:p>
          <a:p>
            <a:pPr>
              <a:defRPr/>
            </a:pPr>
            <a:r>
              <a:rPr lang="cs-CZ" dirty="0"/>
              <a:t>Se znalostí, kde může být problém, jasné, kde omezit důvěru a zvýšit pozornost – VZDĚLÁVÁNÍ</a:t>
            </a:r>
          </a:p>
          <a:p>
            <a:pPr eaLnBrk="1" hangingPunct="1">
              <a:defRPr/>
            </a:pPr>
            <a:r>
              <a:rPr lang="cs-CZ" dirty="0" smtClean="0"/>
              <a:t>Zveřejňované </a:t>
            </a:r>
            <a:r>
              <a:rPr lang="cs-CZ" dirty="0" smtClean="0"/>
              <a:t>informace – vždy </a:t>
            </a:r>
            <a:r>
              <a:rPr lang="cs-CZ" dirty="0" smtClean="0"/>
              <a:t>zamyšlení „lze zneužít?“; občas </a:t>
            </a:r>
            <a:r>
              <a:rPr lang="cs-CZ" dirty="0" err="1" smtClean="0"/>
              <a:t>egosurfing</a:t>
            </a:r>
            <a:endParaRPr lang="cs-CZ" dirty="0" smtClean="0"/>
          </a:p>
          <a:p>
            <a:pPr eaLnBrk="1" hangingPunct="1">
              <a:defRPr/>
            </a:pPr>
            <a:r>
              <a:rPr lang="cs-CZ" dirty="0" smtClean="0"/>
              <a:t>Ovládat se, myslet, ověřovat</a:t>
            </a:r>
          </a:p>
          <a:p>
            <a:pPr eaLnBrk="1" hangingPunct="1">
              <a:defRPr/>
            </a:pPr>
            <a:r>
              <a:rPr lang="cs-CZ" dirty="0" smtClean="0"/>
              <a:t>Pozor na problematické informace a zdroje (NNO)</a:t>
            </a:r>
          </a:p>
          <a:p>
            <a:pPr eaLnBrk="1" hangingPunct="1">
              <a:defRPr/>
            </a:pPr>
            <a:r>
              <a:rPr lang="cs-CZ" dirty="0" smtClean="0"/>
              <a:t>Stahování a instalace jen </a:t>
            </a:r>
            <a:r>
              <a:rPr lang="cs-CZ" dirty="0" smtClean="0"/>
              <a:t>nezbytného </a:t>
            </a:r>
            <a:r>
              <a:rPr lang="cs-CZ" dirty="0" smtClean="0"/>
              <a:t>(a po prověření)</a:t>
            </a:r>
          </a:p>
          <a:p>
            <a:pPr>
              <a:defRPr/>
            </a:pPr>
            <a:r>
              <a:rPr lang="cs-CZ" dirty="0"/>
              <a:t>Nepoužívat odkazy ve zprávě (výjimkou potvrzovací e-maily </a:t>
            </a:r>
            <a:r>
              <a:rPr lang="cs-CZ" dirty="0" smtClean="0"/>
              <a:t>ihned </a:t>
            </a:r>
            <a:r>
              <a:rPr lang="cs-CZ" dirty="0"/>
              <a:t>po činnosti</a:t>
            </a:r>
            <a:r>
              <a:rPr lang="cs-CZ" dirty="0" smtClean="0"/>
              <a:t>)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8146538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Dotazy?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3145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/>
          </p:cNvSpPr>
          <p:nvPr>
            <p:ph type="ctr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cs-CZ" cap="none" smtClean="0">
                <a:latin typeface="Arial" charset="0"/>
              </a:rPr>
              <a:t>Děkuji za pozornost.</a:t>
            </a:r>
          </a:p>
        </p:txBody>
      </p:sp>
      <p:sp>
        <p:nvSpPr>
          <p:cNvPr id="20483" name="Rectang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smtClean="0"/>
          </a:p>
        </p:txBody>
      </p:sp>
      <p:pic>
        <p:nvPicPr>
          <p:cNvPr id="20484" name="Picture 4" descr="OPVK_MU_rg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3933825"/>
            <a:ext cx="6135688" cy="1173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6351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152718"/>
            <a:ext cx="7643192" cy="1371600"/>
          </a:xfrm>
        </p:spPr>
        <p:txBody>
          <a:bodyPr/>
          <a:lstStyle/>
          <a:p>
            <a:r>
              <a:rPr lang="cs-CZ" dirty="0" smtClean="0"/>
              <a:t>Formální údaje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cs-CZ" dirty="0" smtClean="0"/>
              <a:t>Kolektivní monografie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dirty="0" smtClean="0"/>
              <a:t>2012, 154 stran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dirty="0" smtClean="0"/>
              <a:t>37 – Výchova a vzdělávání</a:t>
            </a:r>
          </a:p>
          <a:p>
            <a:pPr lvl="1" indent="-342900"/>
            <a:r>
              <a:rPr lang="cs-CZ" dirty="0" smtClean="0"/>
              <a:t>Informační výchova</a:t>
            </a:r>
          </a:p>
          <a:p>
            <a:pPr lvl="1" indent="-342900"/>
            <a:r>
              <a:rPr lang="cs-CZ" dirty="0" smtClean="0"/>
              <a:t>Informační gramotnost</a:t>
            </a:r>
          </a:p>
          <a:p>
            <a:pPr lvl="1" indent="-342900"/>
            <a:r>
              <a:rPr lang="cs-CZ" dirty="0" smtClean="0"/>
              <a:t>Mediální gramotnost</a:t>
            </a:r>
          </a:p>
          <a:p>
            <a:pPr lvl="1" indent="-342900"/>
            <a:r>
              <a:rPr lang="cs-CZ" dirty="0" smtClean="0"/>
              <a:t>Sociální média</a:t>
            </a:r>
          </a:p>
          <a:p>
            <a:r>
              <a:rPr lang="cs-CZ" dirty="0" smtClean="0"/>
              <a:t>Financováno OP VK NAKLIV</a:t>
            </a:r>
          </a:p>
          <a:p>
            <a:r>
              <a:rPr lang="cs-CZ" dirty="0" smtClean="0"/>
              <a:t>S Národním seminářem NAKLIV stejné zaměření </a:t>
            </a:r>
          </a:p>
        </p:txBody>
      </p:sp>
    </p:spTree>
    <p:extLst>
      <p:ext uri="{BB962C8B-B14F-4D97-AF65-F5344CB8AC3E}">
        <p14:creationId xmlns:p14="http://schemas.microsoft.com/office/powerpoint/2010/main" val="242782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Lidé u tvorby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Recenzenti</a:t>
            </a:r>
          </a:p>
          <a:p>
            <a:pPr lvl="1"/>
            <a:r>
              <a:rPr lang="cs-CZ" dirty="0"/>
              <a:t>Doc. MUDr. Milan </a:t>
            </a:r>
            <a:r>
              <a:rPr lang="cs-CZ" dirty="0" err="1"/>
              <a:t>Špála</a:t>
            </a:r>
            <a:r>
              <a:rPr lang="cs-CZ" dirty="0"/>
              <a:t>, CSc.</a:t>
            </a:r>
          </a:p>
          <a:p>
            <a:pPr lvl="1"/>
            <a:r>
              <a:rPr lang="cs-CZ" dirty="0"/>
              <a:t>PhDr. Daniela </a:t>
            </a:r>
            <a:r>
              <a:rPr lang="cs-CZ" dirty="0" err="1"/>
              <a:t>Džuganová</a:t>
            </a:r>
            <a:endParaRPr lang="cs-CZ" dirty="0"/>
          </a:p>
          <a:p>
            <a:pPr lvl="1"/>
            <a:r>
              <a:rPr lang="cs-CZ" dirty="0"/>
              <a:t>PhDr. Ludmila Tichá</a:t>
            </a:r>
          </a:p>
          <a:p>
            <a:r>
              <a:rPr lang="cs-CZ" dirty="0" smtClean="0"/>
              <a:t>Autoři</a:t>
            </a:r>
          </a:p>
          <a:p>
            <a:pPr lvl="1"/>
            <a:r>
              <a:rPr lang="cs-CZ" dirty="0" smtClean="0"/>
              <a:t>Knihovnice</a:t>
            </a:r>
          </a:p>
          <a:p>
            <a:pPr lvl="1"/>
            <a:r>
              <a:rPr lang="cs-CZ" dirty="0" smtClean="0"/>
              <a:t>Akademici</a:t>
            </a:r>
          </a:p>
          <a:p>
            <a:pPr lvl="1"/>
            <a:r>
              <a:rPr lang="cs-CZ" dirty="0" smtClean="0"/>
              <a:t>Doktorandi</a:t>
            </a:r>
          </a:p>
          <a:p>
            <a:pPr lvl="1"/>
            <a:r>
              <a:rPr lang="cs-CZ" dirty="0" smtClean="0"/>
              <a:t>Komerční</a:t>
            </a:r>
          </a:p>
          <a:p>
            <a:pPr lvl="1"/>
            <a:endParaRPr lang="cs-CZ" dirty="0"/>
          </a:p>
          <a:p>
            <a:pPr lvl="1"/>
            <a:r>
              <a:rPr lang="cs-CZ" dirty="0" smtClean="0"/>
              <a:t>Nadšení s novinkami i zasloužilí se zkušenostmi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2239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romanUcPeriod"/>
            </a:pPr>
            <a:r>
              <a:rPr lang="cs-CZ" dirty="0" smtClean="0"/>
              <a:t>INOVACE V TRADICI</a:t>
            </a:r>
          </a:p>
          <a:p>
            <a:pPr lvl="1"/>
            <a:r>
              <a:rPr lang="cs-CZ" dirty="0" smtClean="0"/>
              <a:t>Koncept </a:t>
            </a:r>
            <a:r>
              <a:rPr lang="cs-CZ" dirty="0" smtClean="0"/>
              <a:t>IV</a:t>
            </a:r>
            <a:endParaRPr lang="cs-CZ" dirty="0" smtClean="0"/>
          </a:p>
          <a:p>
            <a:pPr lvl="1"/>
            <a:r>
              <a:rPr lang="cs-CZ" dirty="0" smtClean="0"/>
              <a:t>Výzkumy</a:t>
            </a:r>
          </a:p>
          <a:p>
            <a:pPr lvl="1"/>
            <a:r>
              <a:rPr lang="cs-CZ" dirty="0" smtClean="0"/>
              <a:t>Zkušenosti s jádrem </a:t>
            </a:r>
            <a:r>
              <a:rPr lang="cs-CZ" dirty="0" smtClean="0"/>
              <a:t>IV</a:t>
            </a:r>
            <a:endParaRPr lang="cs-CZ" dirty="0" smtClean="0"/>
          </a:p>
          <a:p>
            <a:pPr marL="514350" indent="-514350">
              <a:buAutoNum type="romanUcPeriod"/>
            </a:pPr>
            <a:r>
              <a:rPr lang="cs-CZ" dirty="0" smtClean="0"/>
              <a:t>NOVÁ TÉMATA</a:t>
            </a:r>
          </a:p>
          <a:p>
            <a:pPr lvl="1"/>
            <a:r>
              <a:rPr lang="cs-CZ" dirty="0" smtClean="0"/>
              <a:t>Diskutovaná témata</a:t>
            </a:r>
          </a:p>
          <a:p>
            <a:pPr lvl="1"/>
            <a:r>
              <a:rPr lang="cs-CZ" dirty="0" smtClean="0"/>
              <a:t>Průnik k jiným </a:t>
            </a:r>
            <a:r>
              <a:rPr lang="cs-CZ" dirty="0" smtClean="0"/>
              <a:t>gramotnostem</a:t>
            </a:r>
            <a:endParaRPr lang="cs-CZ" dirty="0" smtClean="0"/>
          </a:p>
          <a:p>
            <a:pPr marL="514350" indent="-514350">
              <a:buAutoNum type="romanUcPeriod"/>
            </a:pPr>
            <a:r>
              <a:rPr lang="cs-CZ" dirty="0" smtClean="0"/>
              <a:t>PROSTŘEDÍ JAKO VÝZVA</a:t>
            </a:r>
          </a:p>
          <a:p>
            <a:pPr lvl="1"/>
            <a:r>
              <a:rPr lang="cs-CZ" dirty="0" smtClean="0"/>
              <a:t>Trendy v tématech</a:t>
            </a:r>
          </a:p>
          <a:p>
            <a:pPr lvl="1"/>
            <a:r>
              <a:rPr lang="cs-CZ" dirty="0" smtClean="0"/>
              <a:t>Nová </a:t>
            </a:r>
            <a:r>
              <a:rPr lang="cs-CZ" dirty="0" smtClean="0"/>
              <a:t>prostředí </a:t>
            </a:r>
            <a:r>
              <a:rPr lang="cs-CZ" dirty="0" smtClean="0"/>
              <a:t>a metody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5499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I. Inovace v tradici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Informační vzdělávání v novém hávu: jak budeme učit naše uživatele v příštích letech? (H. Landová)</a:t>
            </a:r>
          </a:p>
          <a:p>
            <a:pPr lvl="1"/>
            <a:r>
              <a:rPr lang="cs-CZ" dirty="0" smtClean="0"/>
              <a:t>Ukotvení </a:t>
            </a:r>
            <a:r>
              <a:rPr lang="cs-CZ" dirty="0" smtClean="0"/>
              <a:t>IV mezi službami</a:t>
            </a:r>
            <a:endParaRPr lang="cs-CZ" dirty="0" smtClean="0"/>
          </a:p>
          <a:p>
            <a:pPr lvl="1"/>
            <a:r>
              <a:rPr lang="cs-CZ" dirty="0" smtClean="0"/>
              <a:t>Trendy, hl. </a:t>
            </a:r>
            <a:r>
              <a:rPr lang="cs-CZ" dirty="0" smtClean="0"/>
              <a:t>na VŠ</a:t>
            </a:r>
            <a:endParaRPr lang="cs-CZ" dirty="0" smtClean="0"/>
          </a:p>
          <a:p>
            <a:pPr lvl="1"/>
            <a:r>
              <a:rPr lang="cs-CZ" dirty="0" smtClean="0"/>
              <a:t>Zkušenosti ze Severní Ameriky</a:t>
            </a:r>
          </a:p>
          <a:p>
            <a:r>
              <a:rPr lang="cs-CZ" dirty="0" smtClean="0"/>
              <a:t>Informační vzdělávání uživatelů ve veřejných knihovnách (V. </a:t>
            </a:r>
            <a:r>
              <a:rPr lang="cs-CZ" dirty="0" err="1" smtClean="0"/>
              <a:t>Peslerová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Veřejné knihovny a </a:t>
            </a:r>
            <a:r>
              <a:rPr lang="cs-CZ" dirty="0" smtClean="0"/>
              <a:t>IV</a:t>
            </a:r>
            <a:endParaRPr lang="cs-CZ" dirty="0" smtClean="0"/>
          </a:p>
          <a:p>
            <a:pPr lvl="1"/>
            <a:r>
              <a:rPr lang="cs-CZ" dirty="0" smtClean="0"/>
              <a:t>V souvislosti s novým vybavením i rozvojem typů služeb</a:t>
            </a:r>
          </a:p>
          <a:p>
            <a:r>
              <a:rPr lang="cs-CZ" dirty="0" smtClean="0"/>
              <a:t>Veřejné knihovny 21. století a informační vzdělávání (J. Nejezchlebová)</a:t>
            </a:r>
          </a:p>
          <a:p>
            <a:pPr lvl="1"/>
            <a:r>
              <a:rPr lang="cs-CZ" dirty="0" smtClean="0"/>
              <a:t>Výsledky výzkumu z 2009 ve veřejných knihovnách</a:t>
            </a:r>
          </a:p>
          <a:p>
            <a:pPr lvl="1"/>
            <a:r>
              <a:rPr lang="cs-CZ" dirty="0" smtClean="0"/>
              <a:t>Zaměření na děti (středoškoláci)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5255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II. Nová témata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Otevřený přístup (Open Access) (I. Burešová)</a:t>
            </a:r>
          </a:p>
          <a:p>
            <a:pPr lvl="1"/>
            <a:r>
              <a:rPr lang="cs-CZ" dirty="0" smtClean="0"/>
              <a:t>Vymezení, výhody </a:t>
            </a:r>
            <a:r>
              <a:rPr lang="cs-CZ" dirty="0" smtClean="0"/>
              <a:t>a nevýhody</a:t>
            </a:r>
          </a:p>
          <a:p>
            <a:pPr lvl="1"/>
            <a:r>
              <a:rPr lang="cs-CZ" dirty="0" smtClean="0"/>
              <a:t>Snahy AV ČR v osvětě a využití</a:t>
            </a:r>
          </a:p>
          <a:p>
            <a:r>
              <a:rPr lang="cs-CZ" dirty="0" smtClean="0"/>
              <a:t>Mediální gramotnost a nová média v kontextu informačního vzdělávání (A. Mašková)</a:t>
            </a:r>
          </a:p>
          <a:p>
            <a:pPr lvl="1"/>
            <a:r>
              <a:rPr lang="cs-CZ" dirty="0" smtClean="0"/>
              <a:t>Vymezení mediální gramotnosti</a:t>
            </a:r>
          </a:p>
          <a:p>
            <a:pPr lvl="1"/>
            <a:r>
              <a:rPr lang="cs-CZ" dirty="0" smtClean="0"/>
              <a:t>Důraz na negativa při využití médií</a:t>
            </a:r>
          </a:p>
          <a:p>
            <a:r>
              <a:rPr lang="cs-CZ" dirty="0" smtClean="0"/>
              <a:t>Ochrana soukromí na internetu z hlediska informačního vzdělávání (P. Kovářová)</a:t>
            </a:r>
          </a:p>
          <a:p>
            <a:pPr lvl="1"/>
            <a:r>
              <a:rPr lang="cs-CZ" dirty="0" smtClean="0"/>
              <a:t>Návaznost na </a:t>
            </a:r>
            <a:r>
              <a:rPr lang="cs-CZ" dirty="0" smtClean="0"/>
              <a:t>negativa</a:t>
            </a:r>
            <a:endParaRPr lang="cs-CZ" dirty="0" smtClean="0"/>
          </a:p>
          <a:p>
            <a:pPr lvl="1"/>
            <a:r>
              <a:rPr lang="cs-CZ" dirty="0" smtClean="0"/>
              <a:t>Argumenty </a:t>
            </a:r>
            <a:r>
              <a:rPr lang="cs-CZ" dirty="0" smtClean="0"/>
              <a:t>a návrhy metod pro </a:t>
            </a:r>
            <a:r>
              <a:rPr lang="cs-CZ" dirty="0" smtClean="0"/>
              <a:t>zahrnutí </a:t>
            </a:r>
            <a:r>
              <a:rPr lang="cs-CZ" dirty="0" smtClean="0"/>
              <a:t>do IV</a:t>
            </a:r>
            <a:endParaRPr lang="cs-CZ" dirty="0" smtClean="0"/>
          </a:p>
          <a:p>
            <a:pPr lvl="1"/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7987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III. Prostředí jako výzva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Sociální média jako prostor pro vzdělávání (O. </a:t>
            </a:r>
            <a:r>
              <a:rPr lang="cs-CZ" dirty="0" err="1" smtClean="0"/>
              <a:t>Biernátová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Metody využití sociálních médií v </a:t>
            </a:r>
            <a:r>
              <a:rPr lang="cs-CZ" dirty="0" smtClean="0"/>
              <a:t>IV</a:t>
            </a:r>
            <a:endParaRPr lang="cs-CZ" dirty="0" smtClean="0"/>
          </a:p>
          <a:p>
            <a:pPr lvl="1"/>
            <a:r>
              <a:rPr lang="cs-CZ" dirty="0" smtClean="0"/>
              <a:t>Mnoho příkladů</a:t>
            </a:r>
          </a:p>
          <a:p>
            <a:r>
              <a:rPr lang="cs-CZ" dirty="0" smtClean="0"/>
              <a:t>Monitoring sociálních sítí (A. </a:t>
            </a:r>
            <a:r>
              <a:rPr lang="cs-CZ" dirty="0" err="1" smtClean="0"/>
              <a:t>Zbiejczuk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Argumenty o významu monitoringu sociálních sítí pro knihovny</a:t>
            </a:r>
          </a:p>
          <a:p>
            <a:r>
              <a:rPr lang="cs-CZ" dirty="0" smtClean="0"/>
              <a:t>Digital Game-</a:t>
            </a:r>
            <a:r>
              <a:rPr lang="cs-CZ" dirty="0" err="1" smtClean="0"/>
              <a:t>Based</a:t>
            </a:r>
            <a:r>
              <a:rPr lang="cs-CZ" dirty="0" smtClean="0"/>
              <a:t> </a:t>
            </a:r>
            <a:r>
              <a:rPr lang="cs-CZ" dirty="0" err="1" smtClean="0"/>
              <a:t>Learning</a:t>
            </a:r>
            <a:r>
              <a:rPr lang="cs-CZ" dirty="0" smtClean="0"/>
              <a:t>: Případová studie integrace vzdělávací počítačové hry Evropa 2045 do výuky na středních školách (C. Brom, M. Buchtová, V. </a:t>
            </a:r>
            <a:r>
              <a:rPr lang="cs-CZ" dirty="0" err="1" smtClean="0"/>
              <a:t>Šisler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Zejména výzkumné </a:t>
            </a:r>
            <a:r>
              <a:rPr lang="cs-CZ" dirty="0" smtClean="0"/>
              <a:t>výsledky</a:t>
            </a:r>
            <a:endParaRPr lang="cs-CZ" dirty="0" smtClean="0"/>
          </a:p>
          <a:p>
            <a:pPr lvl="1"/>
            <a:r>
              <a:rPr lang="cs-CZ" dirty="0" smtClean="0"/>
              <a:t>Principy, výhody </a:t>
            </a:r>
            <a:r>
              <a:rPr lang="cs-CZ" dirty="0" smtClean="0"/>
              <a:t>a </a:t>
            </a:r>
            <a:r>
              <a:rPr lang="cs-CZ" dirty="0" smtClean="0"/>
              <a:t>nevýhody </a:t>
            </a:r>
            <a:r>
              <a:rPr lang="cs-CZ" dirty="0" smtClean="0"/>
              <a:t>GBL</a:t>
            </a:r>
          </a:p>
          <a:p>
            <a:r>
              <a:rPr lang="cs-CZ" dirty="0" err="1" smtClean="0"/>
              <a:t>Location</a:t>
            </a:r>
            <a:r>
              <a:rPr lang="cs-CZ" dirty="0" smtClean="0"/>
              <a:t> </a:t>
            </a:r>
            <a:r>
              <a:rPr lang="cs-CZ" dirty="0" err="1" smtClean="0"/>
              <a:t>Based</a:t>
            </a:r>
            <a:r>
              <a:rPr lang="cs-CZ" dirty="0" smtClean="0"/>
              <a:t> </a:t>
            </a:r>
            <a:r>
              <a:rPr lang="cs-CZ" dirty="0" err="1" smtClean="0"/>
              <a:t>Service</a:t>
            </a:r>
            <a:r>
              <a:rPr lang="cs-CZ" dirty="0" smtClean="0"/>
              <a:t> a jejich využití ve výuce (J. </a:t>
            </a:r>
            <a:r>
              <a:rPr lang="cs-CZ" dirty="0" err="1" smtClean="0"/>
              <a:t>Šlerka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Ukázky </a:t>
            </a:r>
            <a:r>
              <a:rPr lang="cs-CZ" dirty="0" smtClean="0"/>
              <a:t>technologií </a:t>
            </a:r>
            <a:r>
              <a:rPr lang="cs-CZ" dirty="0" smtClean="0"/>
              <a:t>LBS a </a:t>
            </a:r>
            <a:r>
              <a:rPr lang="cs-CZ" dirty="0" smtClean="0"/>
              <a:t>jejich </a:t>
            </a:r>
            <a:r>
              <a:rPr lang="cs-CZ" dirty="0" smtClean="0"/>
              <a:t>využití na </a:t>
            </a:r>
            <a:r>
              <a:rPr lang="cs-CZ" dirty="0"/>
              <a:t>všech typech škol</a:t>
            </a:r>
            <a:endParaRPr lang="cs-CZ" dirty="0" smtClean="0"/>
          </a:p>
          <a:p>
            <a:pPr lvl="1"/>
            <a:r>
              <a:rPr lang="cs-CZ" dirty="0" smtClean="0"/>
              <a:t>Náznaky dalšího vývoje v oblasti technologií ve výuce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16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Dostupnost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Autorská práva</a:t>
            </a:r>
          </a:p>
          <a:p>
            <a:pPr lvl="1"/>
            <a:r>
              <a:rPr lang="cs-CZ" dirty="0"/>
              <a:t>© Radim </a:t>
            </a:r>
            <a:r>
              <a:rPr lang="cs-CZ" dirty="0" err="1"/>
              <a:t>Bačuvčík</a:t>
            </a:r>
            <a:r>
              <a:rPr lang="cs-CZ" dirty="0"/>
              <a:t> – </a:t>
            </a:r>
            <a:r>
              <a:rPr lang="cs-CZ" dirty="0" err="1" smtClean="0"/>
              <a:t>VeRBuM</a:t>
            </a:r>
            <a:r>
              <a:rPr lang="cs-CZ" dirty="0" smtClean="0"/>
              <a:t>; Pavla </a:t>
            </a:r>
            <a:r>
              <a:rPr lang="cs-CZ" dirty="0"/>
              <a:t>Kovářová + autoři kapitol</a:t>
            </a:r>
          </a:p>
          <a:p>
            <a:pPr lvl="1"/>
            <a:r>
              <a:rPr lang="cs-CZ" dirty="0"/>
              <a:t>Open Access</a:t>
            </a:r>
          </a:p>
          <a:p>
            <a:r>
              <a:rPr lang="cs-CZ" dirty="0" smtClean="0"/>
              <a:t>Papírově:</a:t>
            </a:r>
          </a:p>
          <a:p>
            <a:pPr lvl="1"/>
            <a:r>
              <a:rPr lang="cs-CZ" dirty="0" smtClean="0"/>
              <a:t>Knihovny: </a:t>
            </a:r>
            <a:r>
              <a:rPr lang="cs-CZ" dirty="0"/>
              <a:t>NKP, </a:t>
            </a:r>
            <a:r>
              <a:rPr lang="cs-CZ" dirty="0" smtClean="0"/>
              <a:t>krajské, partneři NAKLIV</a:t>
            </a:r>
          </a:p>
          <a:p>
            <a:pPr lvl="1"/>
            <a:r>
              <a:rPr lang="cs-CZ" dirty="0" smtClean="0"/>
              <a:t>Lektoři informačního vzdělávání</a:t>
            </a:r>
          </a:p>
          <a:p>
            <a:pPr lvl="1"/>
            <a:r>
              <a:rPr lang="cs-CZ" dirty="0" smtClean="0"/>
              <a:t>Účastníci národního semináře NAKLIV 2</a:t>
            </a:r>
          </a:p>
          <a:p>
            <a:pPr lvl="1"/>
            <a:r>
              <a:rPr lang="cs-CZ" dirty="0" smtClean="0"/>
              <a:t>Další podarovaní</a:t>
            </a:r>
          </a:p>
          <a:p>
            <a:r>
              <a:rPr lang="cs-CZ" dirty="0" smtClean="0"/>
              <a:t>Elektronicky</a:t>
            </a:r>
          </a:p>
          <a:p>
            <a:pPr lvl="1"/>
            <a:r>
              <a:rPr lang="cs-CZ" dirty="0" smtClean="0"/>
              <a:t>Volně na </a:t>
            </a:r>
            <a:r>
              <a:rPr lang="cs-CZ" dirty="0" smtClean="0">
                <a:hlinkClick r:id="rId2"/>
              </a:rPr>
              <a:t>ISSUU</a:t>
            </a:r>
            <a:r>
              <a:rPr lang="cs-CZ" dirty="0" smtClean="0"/>
              <a:t> nebo </a:t>
            </a:r>
            <a:r>
              <a:rPr lang="cs-CZ" dirty="0" err="1" smtClean="0">
                <a:hlinkClick r:id="rId3"/>
              </a:rPr>
              <a:t>Slideshare</a:t>
            </a:r>
            <a:endParaRPr lang="cs-CZ" dirty="0" smtClean="0"/>
          </a:p>
          <a:p>
            <a:pPr lvl="1"/>
            <a:r>
              <a:rPr lang="cs-CZ" dirty="0" smtClean="0"/>
              <a:t>Po vyžádání e-mailem od Mgr. Jana </a:t>
            </a:r>
            <a:r>
              <a:rPr lang="cs-CZ" dirty="0" err="1" smtClean="0"/>
              <a:t>Zikušky</a:t>
            </a:r>
            <a:r>
              <a:rPr lang="cs-CZ" dirty="0"/>
              <a:t> (</a:t>
            </a:r>
            <a:r>
              <a:rPr lang="cs-CZ" dirty="0" smtClean="0"/>
              <a:t>zikuska@phil.muni.cz)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32842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Dotazy?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41536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í">
  <a:themeElements>
    <a:clrScheme name="Základní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Základní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í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184</TotalTime>
  <Words>646</Words>
  <Application>Microsoft Office PowerPoint</Application>
  <PresentationFormat>Předvádění na obrazovce (4:3)</PresentationFormat>
  <Paragraphs>140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Základní</vt:lpstr>
      <vt:lpstr>Trendy v informačním vzdělávání</vt:lpstr>
      <vt:lpstr>Formální údaje</vt:lpstr>
      <vt:lpstr>Lidé u tvorby</vt:lpstr>
      <vt:lpstr>Obsah</vt:lpstr>
      <vt:lpstr>I. Inovace v tradici</vt:lpstr>
      <vt:lpstr>II. Nová témata</vt:lpstr>
      <vt:lpstr>III. Prostředí jako výzva</vt:lpstr>
      <vt:lpstr>Dostupnost</vt:lpstr>
      <vt:lpstr>Dotazy?</vt:lpstr>
      <vt:lpstr>Informační bezpečnost v knihovně</vt:lpstr>
      <vt:lpstr>Informační bezpečnost</vt:lpstr>
      <vt:lpstr>3 pilíře pro bezpečnost</vt:lpstr>
      <vt:lpstr>EIZ – aktuality, další vzdělávání</vt:lpstr>
      <vt:lpstr>běžné vybavení</vt:lpstr>
      <vt:lpstr>FILTROVÁNÍ OBSAHU (NNO, spam atd.)</vt:lpstr>
      <vt:lpstr>Bezpečnostní aplikace</vt:lpstr>
      <vt:lpstr>Principy chování</vt:lpstr>
      <vt:lpstr>Dotazy?</vt:lpstr>
      <vt:lpstr>Děkuji za pozornost.</vt:lpstr>
    </vt:vector>
  </TitlesOfParts>
  <Company>UVT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Trendy v informačním vzdělávání</dc:title>
  <dc:creator>Pavla Kovářová</dc:creator>
  <cp:lastModifiedBy>Pavla Kovářová</cp:lastModifiedBy>
  <cp:revision>20</cp:revision>
  <dcterms:created xsi:type="dcterms:W3CDTF">2012-09-24T08:00:02Z</dcterms:created>
  <dcterms:modified xsi:type="dcterms:W3CDTF">2012-09-25T08:18:14Z</dcterms:modified>
</cp:coreProperties>
</file>