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3"/>
  </p:handoutMasterIdLst>
  <p:sldIdLst>
    <p:sldId id="256" r:id="rId2"/>
    <p:sldId id="258" r:id="rId3"/>
    <p:sldId id="259" r:id="rId4"/>
    <p:sldId id="300" r:id="rId5"/>
    <p:sldId id="301" r:id="rId6"/>
    <p:sldId id="261" r:id="rId7"/>
    <p:sldId id="262" r:id="rId8"/>
    <p:sldId id="264" r:id="rId9"/>
    <p:sldId id="296" r:id="rId10"/>
    <p:sldId id="263" r:id="rId11"/>
    <p:sldId id="295" r:id="rId12"/>
    <p:sldId id="297" r:id="rId13"/>
    <p:sldId id="299" r:id="rId14"/>
    <p:sldId id="269" r:id="rId15"/>
    <p:sldId id="270" r:id="rId16"/>
    <p:sldId id="278" r:id="rId17"/>
    <p:sldId id="284" r:id="rId18"/>
    <p:sldId id="272" r:id="rId19"/>
    <p:sldId id="291" r:id="rId20"/>
    <p:sldId id="277" r:id="rId21"/>
    <p:sldId id="281" r:id="rId2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A9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v&#253;hled_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ladanka:Dropbox:NK_aktu&#225;ln&#237;:RF:vyhodnocen&#237;_2014:celky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RF\vyhodnocen&#237;_2014\celky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8"/>
  <c:chart>
    <c:plotArea>
      <c:layout/>
      <c:barChart>
        <c:barDir val="col"/>
        <c:grouping val="clustered"/>
        <c:ser>
          <c:idx val="0"/>
          <c:order val="0"/>
          <c:dPt>
            <c:idx val="5"/>
            <c:spPr>
              <a:solidFill>
                <a:srgbClr val="E0A9A8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108 </a:t>
                    </a:r>
                    <a:r>
                      <a:rPr lang="en-US" smtClean="0"/>
                      <a:t>046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List1!$N$28:$T$28</c:f>
              <c:strCache>
                <c:ptCount val="7"/>
                <c:pt idx="0">
                  <c:v>2002</c:v>
                </c:pt>
                <c:pt idx="1">
                  <c:v>2005 od státu krajům</c:v>
                </c:pt>
                <c:pt idx="2">
                  <c:v>2005</c:v>
                </c:pt>
                <c:pt idx="3">
                  <c:v>2009</c:v>
                </c:pt>
                <c:pt idx="4">
                  <c:v>2013</c:v>
                </c:pt>
                <c:pt idx="5">
                  <c:v>2014</c:v>
                </c:pt>
                <c:pt idx="6">
                  <c:v>2015 plán</c:v>
                </c:pt>
              </c:strCache>
            </c:strRef>
          </c:cat>
          <c:val>
            <c:numRef>
              <c:f>List1!$N$29:$T$29</c:f>
              <c:numCache>
                <c:formatCode>#,##0</c:formatCode>
                <c:ptCount val="7"/>
                <c:pt idx="0">
                  <c:v>91791</c:v>
                </c:pt>
                <c:pt idx="1">
                  <c:v>133495</c:v>
                </c:pt>
                <c:pt idx="2">
                  <c:v>127187</c:v>
                </c:pt>
                <c:pt idx="3">
                  <c:v>133540</c:v>
                </c:pt>
                <c:pt idx="4">
                  <c:v>108560</c:v>
                </c:pt>
                <c:pt idx="5">
                  <c:v>108179</c:v>
                </c:pt>
                <c:pt idx="6">
                  <c:v>111582</c:v>
                </c:pt>
              </c:numCache>
            </c:numRef>
          </c:val>
        </c:ser>
        <c:dLbls/>
        <c:axId val="136288512"/>
        <c:axId val="136294400"/>
      </c:barChart>
      <c:catAx>
        <c:axId val="136288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36294400"/>
        <c:crosses val="autoZero"/>
        <c:auto val="1"/>
        <c:lblAlgn val="ctr"/>
        <c:lblOffset val="100"/>
      </c:catAx>
      <c:valAx>
        <c:axId val="136294400"/>
        <c:scaling>
          <c:orientation val="minMax"/>
        </c:scaling>
        <c:delete val="1"/>
        <c:axPos val="l"/>
        <c:numFmt formatCode="#,##0" sourceLinked="1"/>
        <c:tickLblPos val="none"/>
        <c:crossAx val="136288512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vzdělávání!$B$27</c:f>
              <c:strCache>
                <c:ptCount val="1"/>
                <c:pt idx="0">
                  <c:v>Porady 2014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Val val="1"/>
          </c:dLbls>
          <c:cat>
            <c:strRef>
              <c:f>vzdělávání!$C$26:$P$26</c:f>
              <c:strCache>
                <c:ptCount val="14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</c:strCache>
            </c:strRef>
          </c:cat>
          <c:val>
            <c:numRef>
              <c:f>vzdělávání!$C$27:$P$27</c:f>
              <c:numCache>
                <c:formatCode>General</c:formatCode>
                <c:ptCount val="14"/>
                <c:pt idx="0">
                  <c:v>35</c:v>
                </c:pt>
                <c:pt idx="1">
                  <c:v>37</c:v>
                </c:pt>
                <c:pt idx="2">
                  <c:v>34</c:v>
                </c:pt>
                <c:pt idx="3">
                  <c:v>8</c:v>
                </c:pt>
                <c:pt idx="4">
                  <c:v>15</c:v>
                </c:pt>
                <c:pt idx="5">
                  <c:v>26</c:v>
                </c:pt>
                <c:pt idx="6">
                  <c:v>38</c:v>
                </c:pt>
                <c:pt idx="7">
                  <c:v>31</c:v>
                </c:pt>
                <c:pt idx="8">
                  <c:v>41</c:v>
                </c:pt>
                <c:pt idx="9">
                  <c:v>2</c:v>
                </c:pt>
                <c:pt idx="10">
                  <c:v>13</c:v>
                </c:pt>
                <c:pt idx="11">
                  <c:v>17</c:v>
                </c:pt>
                <c:pt idx="12">
                  <c:v>23</c:v>
                </c:pt>
                <c:pt idx="13">
                  <c:v>30</c:v>
                </c:pt>
              </c:numCache>
            </c:numRef>
          </c:val>
        </c:ser>
        <c:dLbls/>
        <c:axId val="148994304"/>
        <c:axId val="149004288"/>
      </c:barChart>
      <c:catAx>
        <c:axId val="148994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49004288"/>
        <c:crosses val="autoZero"/>
        <c:auto val="1"/>
        <c:lblAlgn val="ctr"/>
        <c:lblOffset val="100"/>
      </c:catAx>
      <c:valAx>
        <c:axId val="149004288"/>
        <c:scaling>
          <c:orientation val="minMax"/>
        </c:scaling>
        <c:axPos val="l"/>
        <c:numFmt formatCode="General" sourceLinked="1"/>
        <c:tickLblPos val="nextTo"/>
        <c:crossAx val="148994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VF!$K$34</c:f>
              <c:strCache>
                <c:ptCount val="1"/>
                <c:pt idx="0">
                  <c:v>Počet souborů / 1 knihovna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Val val="1"/>
          </c:dLbls>
          <c:cat>
            <c:strRef>
              <c:f>VF!$L$33:$Z$33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VF!$L$34:$Z$34</c:f>
              <c:numCache>
                <c:formatCode>0.0</c:formatCode>
                <c:ptCount val="15"/>
                <c:pt idx="0">
                  <c:v>5.6863905325443804</c:v>
                </c:pt>
                <c:pt idx="1">
                  <c:v>3.3020637898686664</c:v>
                </c:pt>
                <c:pt idx="2">
                  <c:v>4.4675324675324655</c:v>
                </c:pt>
                <c:pt idx="3">
                  <c:v>4.7241379310344795</c:v>
                </c:pt>
                <c:pt idx="4">
                  <c:v>4.772020725388602</c:v>
                </c:pt>
                <c:pt idx="5">
                  <c:v>7.367292225201072</c:v>
                </c:pt>
                <c:pt idx="6">
                  <c:v>6.2617924528301909</c:v>
                </c:pt>
                <c:pt idx="7">
                  <c:v>2.7931034482758625</c:v>
                </c:pt>
                <c:pt idx="8">
                  <c:v>3.0544662309368187</c:v>
                </c:pt>
                <c:pt idx="9">
                  <c:v>1.1599999999999997</c:v>
                </c:pt>
                <c:pt idx="10">
                  <c:v>3.0093085106382977</c:v>
                </c:pt>
                <c:pt idx="11">
                  <c:v>7.8429118773946342</c:v>
                </c:pt>
                <c:pt idx="12">
                  <c:v>3.6335877862595423</c:v>
                </c:pt>
                <c:pt idx="13">
                  <c:v>3.2693409742120352</c:v>
                </c:pt>
                <c:pt idx="14">
                  <c:v>4.3321408397665202</c:v>
                </c:pt>
              </c:numCache>
            </c:numRef>
          </c:val>
        </c:ser>
        <c:dLbls/>
        <c:axId val="149011456"/>
        <c:axId val="149115648"/>
      </c:barChart>
      <c:catAx>
        <c:axId val="149011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49115648"/>
        <c:crosses val="autoZero"/>
        <c:auto val="1"/>
        <c:lblAlgn val="ctr"/>
        <c:lblOffset val="100"/>
      </c:catAx>
      <c:valAx>
        <c:axId val="149115648"/>
        <c:scaling>
          <c:orientation val="minMax"/>
        </c:scaling>
        <c:delete val="1"/>
        <c:axPos val="l"/>
        <c:numFmt formatCode="0.0" sourceLinked="1"/>
        <c:tickLblPos val="none"/>
        <c:crossAx val="149011456"/>
        <c:crosses val="autoZero"/>
        <c:crossBetween val="between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6386701662292201E-2"/>
          <c:y val="3.6240906078993607E-2"/>
          <c:w val="0.62610030991463184"/>
          <c:h val="0.9235482665153620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Percent val="1"/>
            <c:showLeaderLines val="1"/>
          </c:dLbls>
          <c:cat>
            <c:strRef>
              <c:f>VF!$K$28:$K$30</c:f>
              <c:strCache>
                <c:ptCount val="3"/>
                <c:pt idx="0">
                  <c:v>zakoupeno z finančních prostředků kraje na regionální funkce</c:v>
                </c:pt>
                <c:pt idx="1">
                  <c:v>zakoupeno z finančních prostředků obce</c:v>
                </c:pt>
                <c:pt idx="2">
                  <c:v>zakoupeno z finančních prostředků dalších zdrojů</c:v>
                </c:pt>
              </c:strCache>
            </c:strRef>
          </c:cat>
          <c:val>
            <c:numRef>
              <c:f>VF!$Z$28:$Z$30</c:f>
              <c:numCache>
                <c:formatCode>General</c:formatCode>
                <c:ptCount val="3"/>
                <c:pt idx="0">
                  <c:v>136999</c:v>
                </c:pt>
                <c:pt idx="1">
                  <c:v>24603</c:v>
                </c:pt>
                <c:pt idx="2">
                  <c:v>10501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7099854268575121"/>
          <c:y val="6.866361921208812E-2"/>
          <c:w val="0.32326257639602807"/>
          <c:h val="0.82404960005196703"/>
        </c:manualLayout>
      </c:layout>
      <c:txPr>
        <a:bodyPr/>
        <a:lstStyle/>
        <a:p>
          <a:pPr>
            <a:defRPr sz="1800" b="1"/>
          </a:pPr>
          <a:endParaRPr lang="cs-CZ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knihov_metodici!$B$6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knihov_metodici!$C$5:$P$5</c:f>
              <c:strCache>
                <c:ptCount val="14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</c:strCache>
            </c:strRef>
          </c:cat>
          <c:val>
            <c:numRef>
              <c:f>knihov_metodici!$C$6:$P$6</c:f>
              <c:numCache>
                <c:formatCode>General</c:formatCode>
                <c:ptCount val="14"/>
                <c:pt idx="0">
                  <c:v>426</c:v>
                </c:pt>
                <c:pt idx="1">
                  <c:v>604</c:v>
                </c:pt>
                <c:pt idx="2">
                  <c:v>693</c:v>
                </c:pt>
                <c:pt idx="3">
                  <c:v>120</c:v>
                </c:pt>
                <c:pt idx="4">
                  <c:v>220</c:v>
                </c:pt>
                <c:pt idx="5">
                  <c:v>391</c:v>
                </c:pt>
                <c:pt idx="6">
                  <c:v>478</c:v>
                </c:pt>
                <c:pt idx="7">
                  <c:v>418</c:v>
                </c:pt>
                <c:pt idx="8">
                  <c:v>492</c:v>
                </c:pt>
                <c:pt idx="9">
                  <c:v>40</c:v>
                </c:pt>
                <c:pt idx="10">
                  <c:v>837</c:v>
                </c:pt>
                <c:pt idx="11">
                  <c:v>299</c:v>
                </c:pt>
                <c:pt idx="12">
                  <c:v>572</c:v>
                </c:pt>
                <c:pt idx="13">
                  <c:v>397</c:v>
                </c:pt>
              </c:numCache>
            </c:numRef>
          </c:val>
        </c:ser>
        <c:dLbls/>
        <c:axId val="139890048"/>
        <c:axId val="139891840"/>
      </c:barChart>
      <c:catAx>
        <c:axId val="139890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39891840"/>
        <c:crosses val="autoZero"/>
        <c:auto val="1"/>
        <c:lblAlgn val="ctr"/>
        <c:lblOffset val="100"/>
      </c:catAx>
      <c:valAx>
        <c:axId val="139891840"/>
        <c:scaling>
          <c:orientation val="minMax"/>
        </c:scaling>
        <c:delete val="1"/>
        <c:axPos val="l"/>
        <c:numFmt formatCode="General" sourceLinked="1"/>
        <c:tickLblPos val="none"/>
        <c:crossAx val="13989004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4"/>
  <c:chart>
    <c:autoTitleDeleted val="1"/>
    <c:plotArea>
      <c:layout>
        <c:manualLayout>
          <c:layoutTarget val="inner"/>
          <c:xMode val="edge"/>
          <c:yMode val="edge"/>
          <c:x val="1.9122120817036105E-2"/>
          <c:y val="3.8960106390617893E-2"/>
          <c:w val="0.96175575836592808"/>
          <c:h val="0.89434955610551914"/>
        </c:manualLayout>
      </c:layout>
      <c:barChart>
        <c:barDir val="col"/>
        <c:grouping val="clustered"/>
        <c:ser>
          <c:idx val="0"/>
          <c:order val="0"/>
          <c:tx>
            <c:strRef>
              <c:f>knihov_metodici!$B$41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knihov_metodici!$C$40:$Q$40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knihov_metodici!$C$41:$Q$41</c:f>
              <c:numCache>
                <c:formatCode>0</c:formatCode>
                <c:ptCount val="15"/>
                <c:pt idx="0">
                  <c:v>60.85714285714284</c:v>
                </c:pt>
                <c:pt idx="1">
                  <c:v>60.4</c:v>
                </c:pt>
                <c:pt idx="2">
                  <c:v>86.624999999999986</c:v>
                </c:pt>
                <c:pt idx="3">
                  <c:v>40</c:v>
                </c:pt>
                <c:pt idx="4">
                  <c:v>55</c:v>
                </c:pt>
                <c:pt idx="5">
                  <c:v>24.4375</c:v>
                </c:pt>
                <c:pt idx="6">
                  <c:v>59.75</c:v>
                </c:pt>
                <c:pt idx="7">
                  <c:v>104.5</c:v>
                </c:pt>
                <c:pt idx="8">
                  <c:v>28.941176470588225</c:v>
                </c:pt>
                <c:pt idx="9">
                  <c:v>40</c:v>
                </c:pt>
                <c:pt idx="10">
                  <c:v>167.4</c:v>
                </c:pt>
                <c:pt idx="11">
                  <c:v>37.375</c:v>
                </c:pt>
                <c:pt idx="12">
                  <c:v>114.4</c:v>
                </c:pt>
                <c:pt idx="13">
                  <c:v>99.25</c:v>
                </c:pt>
                <c:pt idx="14">
                  <c:v>59.87</c:v>
                </c:pt>
              </c:numCache>
            </c:numRef>
          </c:val>
        </c:ser>
        <c:dLbls/>
        <c:axId val="139985664"/>
        <c:axId val="139987200"/>
      </c:barChart>
      <c:catAx>
        <c:axId val="139985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39987200"/>
        <c:crosses val="autoZero"/>
        <c:auto val="1"/>
        <c:lblAlgn val="ctr"/>
        <c:lblOffset val="100"/>
      </c:catAx>
      <c:valAx>
        <c:axId val="139987200"/>
        <c:scaling>
          <c:orientation val="minMax"/>
        </c:scaling>
        <c:delete val="1"/>
        <c:axPos val="l"/>
        <c:numFmt formatCode="0" sourceLinked="1"/>
        <c:tickLblPos val="none"/>
        <c:crossAx val="13998566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barChart>
        <c:barDir val="col"/>
        <c:grouping val="clustered"/>
        <c:ser>
          <c:idx val="1"/>
          <c:order val="0"/>
          <c:dLbls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Val val="1"/>
          </c:dLbls>
          <c:cat>
            <c:numRef>
              <c:f>knihov_metodici!$B$30:$B$35</c:f>
              <c:numCache>
                <c:formatCode>General</c:formatCode>
                <c:ptCount val="6"/>
                <c:pt idx="0">
                  <c:v>2002</c:v>
                </c:pt>
                <c:pt idx="1">
                  <c:v>2005</c:v>
                </c:pt>
                <c:pt idx="2">
                  <c:v>2009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knihov_metodici!$C$30:$C$35</c:f>
              <c:numCache>
                <c:formatCode>0</c:formatCode>
                <c:ptCount val="6"/>
                <c:pt idx="0" formatCode="General">
                  <c:v>219</c:v>
                </c:pt>
                <c:pt idx="1">
                  <c:v>269.24</c:v>
                </c:pt>
                <c:pt idx="2">
                  <c:v>243.36</c:v>
                </c:pt>
                <c:pt idx="3">
                  <c:v>225.9</c:v>
                </c:pt>
                <c:pt idx="4">
                  <c:v>220.1</c:v>
                </c:pt>
                <c:pt idx="5">
                  <c:v>221.2</c:v>
                </c:pt>
              </c:numCache>
            </c:numRef>
          </c:val>
        </c:ser>
        <c:dLbls/>
        <c:axId val="140019584"/>
        <c:axId val="140021120"/>
      </c:barChart>
      <c:catAx>
        <c:axId val="140019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40021120"/>
        <c:crosses val="autoZero"/>
        <c:auto val="1"/>
        <c:lblAlgn val="ctr"/>
        <c:lblOffset val="100"/>
      </c:catAx>
      <c:valAx>
        <c:axId val="140021120"/>
        <c:scaling>
          <c:orientation val="minMax"/>
        </c:scaling>
        <c:delete val="1"/>
        <c:axPos val="l"/>
        <c:numFmt formatCode="General" sourceLinked="1"/>
        <c:tickLblPos val="none"/>
        <c:crossAx val="14001958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knihov_metodici!$B$23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knihov_metodici!$C$22:$Q$22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knihov_metodici!$C$23:$Q$23</c:f>
              <c:numCache>
                <c:formatCode>0</c:formatCode>
                <c:ptCount val="15"/>
                <c:pt idx="0">
                  <c:v>30.05927180355631</c:v>
                </c:pt>
                <c:pt idx="1">
                  <c:v>26.666666666666671</c:v>
                </c:pt>
                <c:pt idx="2">
                  <c:v>28.251121076233186</c:v>
                </c:pt>
                <c:pt idx="3">
                  <c:v>16.107382550335569</c:v>
                </c:pt>
                <c:pt idx="4">
                  <c:v>18.965517241379288</c:v>
                </c:pt>
                <c:pt idx="5">
                  <c:v>14.482554263278761</c:v>
                </c:pt>
                <c:pt idx="6">
                  <c:v>23.249027237354078</c:v>
                </c:pt>
                <c:pt idx="7">
                  <c:v>53.589743589743563</c:v>
                </c:pt>
                <c:pt idx="8">
                  <c:v>34.69675599435827</c:v>
                </c:pt>
                <c:pt idx="9">
                  <c:v>7.5614366729678641</c:v>
                </c:pt>
                <c:pt idx="10">
                  <c:v>51.919856088331976</c:v>
                </c:pt>
                <c:pt idx="11">
                  <c:v>19.191270860077033</c:v>
                </c:pt>
                <c:pt idx="12">
                  <c:v>33.647058823529413</c:v>
                </c:pt>
                <c:pt idx="13">
                  <c:v>22.947976878612721</c:v>
                </c:pt>
                <c:pt idx="14">
                  <c:v>27.062210992130385</c:v>
                </c:pt>
              </c:numCache>
            </c:numRef>
          </c:val>
        </c:ser>
        <c:dLbls/>
        <c:axId val="140045312"/>
        <c:axId val="140268288"/>
      </c:barChart>
      <c:catAx>
        <c:axId val="14004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40268288"/>
        <c:crosses val="autoZero"/>
        <c:auto val="1"/>
        <c:lblAlgn val="ctr"/>
        <c:lblOffset val="100"/>
      </c:catAx>
      <c:valAx>
        <c:axId val="140268288"/>
        <c:scaling>
          <c:orientation val="minMax"/>
        </c:scaling>
        <c:delete val="1"/>
        <c:axPos val="l"/>
        <c:numFmt formatCode="0" sourceLinked="1"/>
        <c:tickLblPos val="none"/>
        <c:crossAx val="14004531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sz="3200" dirty="0"/>
              <a:t>Počet obsluhovaných knihoven </a:t>
            </a:r>
          </a:p>
          <a:p>
            <a:pPr>
              <a:defRPr/>
            </a:pPr>
            <a:r>
              <a:rPr lang="cs-CZ" sz="3200" dirty="0"/>
              <a:t>na 1 pověřenou </a:t>
            </a:r>
            <a:r>
              <a:rPr lang="cs-CZ" sz="3200" dirty="0" smtClean="0"/>
              <a:t>knihovnu v </a:t>
            </a:r>
            <a:r>
              <a:rPr lang="cs-CZ" sz="3200" dirty="0" err="1" smtClean="0"/>
              <a:t>JmK</a:t>
            </a:r>
            <a:endParaRPr lang="cs-CZ" sz="3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-1.293963254593175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1.293963254593175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5.0925337632080008E-17"/>
                  <c:y val="-1.293963254593171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-3.680373286672458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0"/>
                  <c:y val="-8.310002916302131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2.7777777777777796E-3"/>
                  <c:y val="-2.682852143482064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0185067526416003E-16"/>
                  <c:y val="-1.756926217556138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accent5"/>
                    </a:solidFill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List1!$A$3:$A$9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List1!$B$3:$B$9</c:f>
              <c:numCache>
                <c:formatCode>General</c:formatCode>
                <c:ptCount val="7"/>
                <c:pt idx="0">
                  <c:v>45.33</c:v>
                </c:pt>
                <c:pt idx="1">
                  <c:v>40.54</c:v>
                </c:pt>
                <c:pt idx="2">
                  <c:v>29.89</c:v>
                </c:pt>
                <c:pt idx="3">
                  <c:v>25.66</c:v>
                </c:pt>
                <c:pt idx="4">
                  <c:v>22.57</c:v>
                </c:pt>
                <c:pt idx="5">
                  <c:v>27.18</c:v>
                </c:pt>
                <c:pt idx="6">
                  <c:v>40.99</c:v>
                </c:pt>
              </c:numCache>
            </c:numRef>
          </c:val>
        </c:ser>
        <c:dLbls/>
        <c:axId val="54999296"/>
        <c:axId val="110128128"/>
      </c:barChart>
      <c:catAx>
        <c:axId val="549992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10128128"/>
        <c:crosses val="autoZero"/>
        <c:auto val="1"/>
        <c:lblAlgn val="ctr"/>
        <c:lblOffset val="100"/>
      </c:catAx>
      <c:valAx>
        <c:axId val="110128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cs-CZ" sz="2000"/>
                  <a:t>Počet knihoven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4999296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3200"/>
            </a:pPr>
            <a:r>
              <a:rPr lang="cs-CZ" sz="3200"/>
              <a:t>Regionální činnosti podle zájmu knihoven - srovnání 2013 a 2014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List3!$B$3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List3!$A$4:$A$13</c:f>
              <c:strCache>
                <c:ptCount val="10"/>
                <c:pt idx="0">
                  <c:v>Statistika</c:v>
                </c:pt>
                <c:pt idx="1">
                  <c:v>Cirkulace VF</c:v>
                </c:pt>
                <c:pt idx="2">
                  <c:v>Doprava</c:v>
                </c:pt>
                <c:pt idx="3">
                  <c:v>Poradenská a konzultační činnost</c:v>
                </c:pt>
                <c:pt idx="4">
                  <c:v>Porady</c:v>
                </c:pt>
                <c:pt idx="5">
                  <c:v>Zpracování KF z prostředků obcí</c:v>
                </c:pt>
                <c:pt idx="6">
                  <c:v>Vzdělávání knihovníků, semináře</c:v>
                </c:pt>
                <c:pt idx="7">
                  <c:v>Nákup KF z prostředků obcí</c:v>
                </c:pt>
                <c:pt idx="8">
                  <c:v>Servis výpočetní techniky</c:v>
                </c:pt>
                <c:pt idx="9">
                  <c:v>Pomoc při revizi a aktualizaci KF</c:v>
                </c:pt>
              </c:strCache>
            </c:strRef>
          </c:cat>
          <c:val>
            <c:numRef>
              <c:f>List3!$B$4:$B$13</c:f>
              <c:numCache>
                <c:formatCode>General</c:formatCode>
                <c:ptCount val="10"/>
                <c:pt idx="0">
                  <c:v>672</c:v>
                </c:pt>
                <c:pt idx="1">
                  <c:v>594</c:v>
                </c:pt>
                <c:pt idx="2">
                  <c:v>560</c:v>
                </c:pt>
                <c:pt idx="3">
                  <c:v>560</c:v>
                </c:pt>
                <c:pt idx="4">
                  <c:v>329</c:v>
                </c:pt>
                <c:pt idx="5">
                  <c:v>288</c:v>
                </c:pt>
                <c:pt idx="6">
                  <c:v>379</c:v>
                </c:pt>
                <c:pt idx="7">
                  <c:v>208</c:v>
                </c:pt>
                <c:pt idx="8">
                  <c:v>174</c:v>
                </c:pt>
                <c:pt idx="9">
                  <c:v>125</c:v>
                </c:pt>
              </c:numCache>
            </c:numRef>
          </c:val>
        </c:ser>
        <c:ser>
          <c:idx val="1"/>
          <c:order val="1"/>
          <c:tx>
            <c:strRef>
              <c:f>List3!$C$3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List3!$A$4:$A$13</c:f>
              <c:strCache>
                <c:ptCount val="10"/>
                <c:pt idx="0">
                  <c:v>Statistika</c:v>
                </c:pt>
                <c:pt idx="1">
                  <c:v>Cirkulace VF</c:v>
                </c:pt>
                <c:pt idx="2">
                  <c:v>Doprava</c:v>
                </c:pt>
                <c:pt idx="3">
                  <c:v>Poradenská a konzultační činnost</c:v>
                </c:pt>
                <c:pt idx="4">
                  <c:v>Porady</c:v>
                </c:pt>
                <c:pt idx="5">
                  <c:v>Zpracování KF z prostředků obcí</c:v>
                </c:pt>
                <c:pt idx="6">
                  <c:v>Vzdělávání knihovníků, semináře</c:v>
                </c:pt>
                <c:pt idx="7">
                  <c:v>Nákup KF z prostředků obcí</c:v>
                </c:pt>
                <c:pt idx="8">
                  <c:v>Servis výpočetní techniky</c:v>
                </c:pt>
                <c:pt idx="9">
                  <c:v>Pomoc při revizi a aktualizaci KF</c:v>
                </c:pt>
              </c:strCache>
            </c:strRef>
          </c:cat>
          <c:val>
            <c:numRef>
              <c:f>List3!$C$4:$C$13</c:f>
              <c:numCache>
                <c:formatCode>General</c:formatCode>
                <c:ptCount val="10"/>
                <c:pt idx="0">
                  <c:v>669</c:v>
                </c:pt>
                <c:pt idx="1">
                  <c:v>616</c:v>
                </c:pt>
                <c:pt idx="2">
                  <c:v>612</c:v>
                </c:pt>
                <c:pt idx="3">
                  <c:v>606</c:v>
                </c:pt>
                <c:pt idx="4">
                  <c:v>291</c:v>
                </c:pt>
                <c:pt idx="5">
                  <c:v>290</c:v>
                </c:pt>
                <c:pt idx="6">
                  <c:v>289</c:v>
                </c:pt>
                <c:pt idx="7">
                  <c:v>207</c:v>
                </c:pt>
                <c:pt idx="8">
                  <c:v>204</c:v>
                </c:pt>
                <c:pt idx="9">
                  <c:v>142</c:v>
                </c:pt>
              </c:numCache>
            </c:numRef>
          </c:val>
        </c:ser>
        <c:dLbls/>
        <c:axId val="57135488"/>
        <c:axId val="57176448"/>
      </c:barChart>
      <c:catAx>
        <c:axId val="57135488"/>
        <c:scaling>
          <c:orientation val="minMax"/>
        </c:scaling>
        <c:axPos val="b"/>
        <c:majorTickMark val="none"/>
        <c:tickLblPos val="nextTo"/>
        <c:crossAx val="57176448"/>
        <c:crosses val="autoZero"/>
        <c:auto val="1"/>
        <c:lblAlgn val="ctr"/>
        <c:lblOffset val="100"/>
      </c:catAx>
      <c:valAx>
        <c:axId val="57176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/>
                  <a:t>Počet obloužených</a:t>
                </a:r>
                <a:r>
                  <a:rPr lang="cs-CZ" sz="1600" baseline="0"/>
                  <a:t> knihoven</a:t>
                </a:r>
                <a:endParaRPr lang="cs-CZ" sz="1600"/>
              </a:p>
            </c:rich>
          </c:tx>
          <c:layout/>
        </c:title>
        <c:numFmt formatCode="General" sourceLinked="1"/>
        <c:majorTickMark val="none"/>
        <c:tickLblPos val="nextTo"/>
        <c:crossAx val="571354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cs-CZ"/>
          </a:p>
        </c:txPr>
      </c:dTable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Počet metodických návštěv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List1!$B$3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List1!$A$4:$A$10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List1!$B$4:$B$10</c:f>
              <c:numCache>
                <c:formatCode>General</c:formatCode>
                <c:ptCount val="7"/>
                <c:pt idx="0">
                  <c:v>123</c:v>
                </c:pt>
                <c:pt idx="1">
                  <c:v>1</c:v>
                </c:pt>
                <c:pt idx="2">
                  <c:v>92</c:v>
                </c:pt>
                <c:pt idx="3">
                  <c:v>231</c:v>
                </c:pt>
                <c:pt idx="4">
                  <c:v>138</c:v>
                </c:pt>
                <c:pt idx="5">
                  <c:v>76</c:v>
                </c:pt>
                <c:pt idx="6">
                  <c:v>122</c:v>
                </c:pt>
              </c:numCache>
            </c:numRef>
          </c:val>
        </c:ser>
        <c:ser>
          <c:idx val="1"/>
          <c:order val="1"/>
          <c:tx>
            <c:strRef>
              <c:f>List1!$C$3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List1!$A$4:$A$10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List1!$C$4:$C$10</c:f>
              <c:numCache>
                <c:formatCode>General</c:formatCode>
                <c:ptCount val="7"/>
                <c:pt idx="0">
                  <c:v>202</c:v>
                </c:pt>
                <c:pt idx="1">
                  <c:v>5</c:v>
                </c:pt>
                <c:pt idx="2">
                  <c:v>104</c:v>
                </c:pt>
                <c:pt idx="3">
                  <c:v>218</c:v>
                </c:pt>
                <c:pt idx="4">
                  <c:v>136</c:v>
                </c:pt>
                <c:pt idx="5">
                  <c:v>105</c:v>
                </c:pt>
                <c:pt idx="6">
                  <c:v>101</c:v>
                </c:pt>
              </c:numCache>
            </c:numRef>
          </c:val>
        </c:ser>
        <c:dLbls/>
        <c:axId val="57374976"/>
        <c:axId val="57397248"/>
      </c:barChart>
      <c:catAx>
        <c:axId val="57374976"/>
        <c:scaling>
          <c:orientation val="minMax"/>
        </c:scaling>
        <c:axPos val="b"/>
        <c:majorTickMark val="none"/>
        <c:tickLblPos val="nextTo"/>
        <c:crossAx val="57397248"/>
        <c:crosses val="autoZero"/>
        <c:auto val="1"/>
        <c:lblAlgn val="ctr"/>
        <c:lblOffset val="100"/>
      </c:catAx>
      <c:valAx>
        <c:axId val="573972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Metodické návštěvy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73749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cs-CZ"/>
          </a:p>
        </c:txPr>
      </c:dTable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cs-CZ" dirty="0" err="1" smtClean="0"/>
              <a:t>etodické</a:t>
            </a:r>
            <a:r>
              <a:rPr lang="en-US" dirty="0" smtClean="0"/>
              <a:t> </a:t>
            </a:r>
            <a:r>
              <a:rPr lang="en-US" dirty="0"/>
              <a:t>návštěvy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'porady,konzult.'!$B$23</c:f>
              <c:strCache>
                <c:ptCount val="1"/>
                <c:pt idx="0">
                  <c:v>m. návštěvy</c:v>
                </c:pt>
              </c:strCache>
            </c:strRef>
          </c:tx>
          <c:dLbls>
            <c:showVal val="1"/>
          </c:dLbls>
          <c:cat>
            <c:strRef>
              <c:f>'porady,konzult.'!$C$21:$Q$21</c:f>
              <c:strCache>
                <c:ptCount val="15"/>
                <c:pt idx="0">
                  <c:v>HK</c:v>
                </c:pt>
                <c:pt idx="1">
                  <c:v>JČ</c:v>
                </c:pt>
                <c:pt idx="2">
                  <c:v>JM</c:v>
                </c:pt>
                <c:pt idx="3">
                  <c:v>KV</c:v>
                </c:pt>
                <c:pt idx="4">
                  <c:v>LIB</c:v>
                </c:pt>
                <c:pt idx="5">
                  <c:v>MS</c:v>
                </c:pt>
                <c:pt idx="6">
                  <c:v>OL</c:v>
                </c:pt>
                <c:pt idx="7">
                  <c:v>PA</c:v>
                </c:pt>
                <c:pt idx="8">
                  <c:v>PL</c:v>
                </c:pt>
                <c:pt idx="9">
                  <c:v>PHA</c:v>
                </c:pt>
                <c:pt idx="10">
                  <c:v>SČ</c:v>
                </c:pt>
                <c:pt idx="11">
                  <c:v>ÚL</c:v>
                </c:pt>
                <c:pt idx="12">
                  <c:v>VYS</c:v>
                </c:pt>
                <c:pt idx="13">
                  <c:v>ZL</c:v>
                </c:pt>
                <c:pt idx="14">
                  <c:v>Průměr</c:v>
                </c:pt>
              </c:strCache>
            </c:strRef>
          </c:cat>
          <c:val>
            <c:numRef>
              <c:f>'porady,konzult.'!$C$23:$Q$23</c:f>
              <c:numCache>
                <c:formatCode>0.00</c:formatCode>
                <c:ptCount val="15"/>
                <c:pt idx="0">
                  <c:v>1.8762376237623761</c:v>
                </c:pt>
                <c:pt idx="1">
                  <c:v>2.2827067669172947</c:v>
                </c:pt>
                <c:pt idx="2">
                  <c:v>1.4428104575163399</c:v>
                </c:pt>
                <c:pt idx="3">
                  <c:v>3.5</c:v>
                </c:pt>
                <c:pt idx="4">
                  <c:v>2.7042801556420244</c:v>
                </c:pt>
                <c:pt idx="5">
                  <c:v>1.2829736211031171</c:v>
                </c:pt>
                <c:pt idx="6">
                  <c:v>1.1325301204819282</c:v>
                </c:pt>
                <c:pt idx="7">
                  <c:v>1.211538461538461</c:v>
                </c:pt>
                <c:pt idx="8">
                  <c:v>1.9815950920245398</c:v>
                </c:pt>
                <c:pt idx="9">
                  <c:v>3.3249999999999997</c:v>
                </c:pt>
                <c:pt idx="10">
                  <c:v>1.2913832199546478</c:v>
                </c:pt>
                <c:pt idx="11">
                  <c:v>1.8303030303030301</c:v>
                </c:pt>
                <c:pt idx="12">
                  <c:v>2.1007067137809194</c:v>
                </c:pt>
                <c:pt idx="13">
                  <c:v>2.8405405405405411</c:v>
                </c:pt>
                <c:pt idx="14">
                  <c:v>1.7980159375508222</c:v>
                </c:pt>
              </c:numCache>
            </c:numRef>
          </c:val>
        </c:ser>
        <c:dLbls/>
        <c:axId val="140471296"/>
        <c:axId val="140501760"/>
      </c:barChart>
      <c:catAx>
        <c:axId val="140471296"/>
        <c:scaling>
          <c:orientation val="minMax"/>
        </c:scaling>
        <c:axPos val="b"/>
        <c:tickLblPos val="nextTo"/>
        <c:crossAx val="140501760"/>
        <c:crosses val="autoZero"/>
        <c:auto val="1"/>
        <c:lblAlgn val="ctr"/>
        <c:lblOffset val="100"/>
      </c:catAx>
      <c:valAx>
        <c:axId val="140501760"/>
        <c:scaling>
          <c:orientation val="minMax"/>
        </c:scaling>
        <c:axPos val="l"/>
        <c:numFmt formatCode="0.00" sourceLinked="1"/>
        <c:tickLblPos val="nextTo"/>
        <c:crossAx val="140471296"/>
        <c:crosses val="autoZero"/>
        <c:crossBetween val="between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0.64078</cdr:y>
    </cdr:from>
    <cdr:to>
      <cdr:x>0.98124</cdr:x>
      <cdr:y>0.64078</cdr:y>
    </cdr:to>
    <cdr:cxnSp macro="">
      <cdr:nvCxnSpPr>
        <cdr:cNvPr id="2" name="Přímá spojnice 1"/>
        <cdr:cNvCxnSpPr/>
      </cdr:nvCxnSpPr>
      <cdr:spPr>
        <a:xfrm xmlns:a="http://schemas.openxmlformats.org/drawingml/2006/main">
          <a:off x="226368" y="3124944"/>
          <a:ext cx="784881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0.01876</cdr:x>
      <cdr:y>0.49312</cdr:y>
    </cdr:from>
    <cdr:to>
      <cdr:x>0.97249</cdr:x>
      <cdr:y>0.49312</cdr:y>
    </cdr:to>
    <cdr:cxnSp macro="">
      <cdr:nvCxnSpPr>
        <cdr:cNvPr id="3" name="Přímá spojnice 2"/>
        <cdr:cNvCxnSpPr/>
      </cdr:nvCxnSpPr>
      <cdr:spPr>
        <a:xfrm xmlns:a="http://schemas.openxmlformats.org/drawingml/2006/main">
          <a:off x="154360" y="2404864"/>
          <a:ext cx="784881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F9A64-95CB-415B-966A-06C454F9868E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9384-658E-45AA-9D60-366DA7FDD7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40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DAF5CD-F95F-44DE-8A7C-53F6AAE31167}" type="datetimeFigureOut">
              <a:rPr lang="cs-CZ" smtClean="0"/>
              <a:pPr/>
              <a:t>15. 6. 2015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657C9E-3E63-4451-A09C-A67C13C9D7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980728"/>
            <a:ext cx="8062912" cy="2160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Výkon regionálních funkcí </a:t>
            </a:r>
            <a:br>
              <a:rPr lang="cs-CZ" dirty="0" smtClean="0"/>
            </a:br>
            <a:r>
              <a:rPr lang="cs-CZ" dirty="0" smtClean="0"/>
              <a:t>v knihovnách Jihomoravského kraje </a:t>
            </a:r>
            <a:br>
              <a:rPr lang="cs-CZ" dirty="0" smtClean="0"/>
            </a:br>
            <a:r>
              <a:rPr lang="cs-CZ" dirty="0" smtClean="0"/>
              <a:t>v roce 2014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3212976"/>
            <a:ext cx="8062912" cy="17281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Porada vedoucích pracovníků regionálních oddělení pověřených knihoven Jihomoravského kraje,</a:t>
            </a:r>
          </a:p>
          <a:p>
            <a:r>
              <a:rPr lang="cs-CZ" dirty="0" smtClean="0"/>
              <a:t>Moravany u Brna, 16. 6.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15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POČET OBSLUHOVANÝCH KNIHOVEN NA 1 METODIKA V ČR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4548449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120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7311960"/>
              </p:ext>
            </p:extLst>
          </p:nvPr>
        </p:nvGraphicFramePr>
        <p:xfrm>
          <a:off x="251520" y="332656"/>
          <a:ext cx="8435280" cy="63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41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co metodik?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2800" dirty="0" smtClean="0"/>
              <a:t>Jedním z cílů regionálních funkcí podle </a:t>
            </a:r>
            <a:r>
              <a:rPr lang="cs-CZ" sz="2800" b="1" dirty="0" smtClean="0"/>
              <a:t>Metodického pokynu ministerstva kultury k zajištění výkonu regionálních funkcí knihoven a jejich koordinaci na území České republiky (2014) </a:t>
            </a:r>
            <a:r>
              <a:rPr lang="cs-CZ" sz="2800" dirty="0" smtClean="0"/>
              <a:t>je </a:t>
            </a:r>
          </a:p>
          <a:p>
            <a:pPr marL="64008" indent="0">
              <a:buNone/>
            </a:pPr>
            <a:r>
              <a:rPr lang="cs-CZ" sz="2400" i="1" dirty="0" smtClean="0"/>
              <a:t>„Vyrovnání rozdílů v úrovni poskytování veřejných knihovnických a informačních služeb obyvatelům měst a malých obcí s přihlédnutím k jejich specifikům.“</a:t>
            </a:r>
          </a:p>
          <a:p>
            <a:pPr marL="64008" indent="0">
              <a:buNone/>
            </a:pPr>
            <a:endParaRPr lang="cs-CZ" sz="2400" i="1" dirty="0" smtClean="0"/>
          </a:p>
          <a:p>
            <a:pPr marL="64008" indent="0">
              <a:buNone/>
            </a:pPr>
            <a:r>
              <a:rPr lang="cs-CZ" sz="2400" dirty="0" smtClean="0">
                <a:solidFill>
                  <a:srgbClr val="FFC000"/>
                </a:solidFill>
              </a:rPr>
              <a:t>Věnovat pozornost také </a:t>
            </a:r>
            <a:r>
              <a:rPr lang="cs-CZ" sz="2400" b="1" dirty="0" smtClean="0">
                <a:solidFill>
                  <a:srgbClr val="FFC000"/>
                </a:solidFill>
              </a:rPr>
              <a:t>vyrovnání rozdílů v úrovni služeb  poskytovaných v rámci regionálních funkcí.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269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7824435"/>
              </p:ext>
            </p:extLst>
          </p:nvPr>
        </p:nvGraphicFramePr>
        <p:xfrm>
          <a:off x="-180528" y="0"/>
          <a:ext cx="9324528" cy="645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19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PORADENSKÁ A KONZULTAČNÍ ČINNOST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1317344"/>
              </p:ext>
            </p:extLst>
          </p:nvPr>
        </p:nvGraphicFramePr>
        <p:xfrm>
          <a:off x="457200" y="1882775"/>
          <a:ext cx="8229601" cy="377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1296145"/>
                <a:gridCol w="1512168"/>
                <a:gridCol w="1388759"/>
                <a:gridCol w="1645921"/>
              </a:tblGrid>
              <a:tr h="7095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rozdíl 2013/2014</a:t>
                      </a:r>
                    </a:p>
                  </a:txBody>
                  <a:tcPr marL="0" marR="0" marT="0" marB="0" anchor="b"/>
                </a:tc>
              </a:tr>
              <a:tr h="4316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Obsloužené knihovny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+ 46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</a:tr>
              <a:tr h="4316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Konzultace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2 053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2 151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</a:tr>
              <a:tr h="709572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Průměr/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obsloužená knihovna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 anchorCtr="1"/>
                </a:tc>
              </a:tr>
              <a:tr h="431657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Metodické návštěvy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+ 88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</a:tr>
              <a:tr h="10643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 / 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obsloužená knihovna</a:t>
                      </a:r>
                      <a:endParaRPr lang="cs-CZ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22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700" dirty="0" smtClean="0"/>
              <a:t>PRŮMĚRNÝ </a:t>
            </a:r>
            <a:r>
              <a:rPr lang="cs-CZ" sz="2700" dirty="0"/>
              <a:t>POČET </a:t>
            </a:r>
            <a:r>
              <a:rPr lang="cs-CZ" sz="2700" dirty="0" smtClean="0"/>
              <a:t>METODICKÝCH NÁVŠTĚV NA </a:t>
            </a:r>
            <a:r>
              <a:rPr lang="cs-CZ" sz="2700" dirty="0"/>
              <a:t>1 OBSLOUŽENOU KNIHOVNU 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827583" y="3717032"/>
            <a:ext cx="75808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8019641"/>
              </p:ext>
            </p:extLst>
          </p:nvPr>
        </p:nvGraphicFramePr>
        <p:xfrm>
          <a:off x="0" y="1556792"/>
          <a:ext cx="9036496" cy="51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001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PRŮMĚRNÝ POČET </a:t>
            </a:r>
            <a:r>
              <a:rPr lang="cs-CZ" sz="2800" dirty="0" smtClean="0"/>
              <a:t>METODICKÝCH NÁVŠTĚV NA </a:t>
            </a:r>
            <a:r>
              <a:rPr lang="cs-CZ" sz="2800" dirty="0" smtClean="0"/>
              <a:t>1 </a:t>
            </a:r>
            <a:r>
              <a:rPr lang="cs-CZ" sz="2800" dirty="0"/>
              <a:t>OBSLOUŽENOU KNIHOVNU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 </a:t>
            </a:r>
            <a:r>
              <a:rPr lang="cs-CZ" sz="2800" dirty="0"/>
              <a:t>ROCE 2013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0041793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Přímá spojnice 4"/>
          <p:cNvCxnSpPr/>
          <p:nvPr/>
        </p:nvCxnSpPr>
        <p:spPr>
          <a:xfrm>
            <a:off x="971600" y="4149080"/>
            <a:ext cx="748883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04248" y="1844824"/>
            <a:ext cx="1287532" cy="923330"/>
          </a:xfrm>
          <a:prstGeom prst="rect">
            <a:avLst/>
          </a:prstGeom>
          <a:solidFill>
            <a:srgbClr val="E0A9A8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Standard</a:t>
            </a:r>
            <a:endParaRPr lang="cs-CZ" dirty="0"/>
          </a:p>
          <a:p>
            <a:r>
              <a:rPr lang="en-US" dirty="0" smtClean="0"/>
              <a:t> </a:t>
            </a:r>
            <a:r>
              <a:rPr lang="cs-CZ" dirty="0" smtClean="0"/>
              <a:t>      </a:t>
            </a:r>
            <a:r>
              <a:rPr lang="en-US" dirty="0" smtClean="0"/>
              <a:t>=</a:t>
            </a:r>
          </a:p>
          <a:p>
            <a:r>
              <a:rPr lang="en-US" dirty="0" smtClean="0"/>
              <a:t>2 návštěvy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55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METODICKÉ NÁVŠTĚVY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 err="1" smtClean="0"/>
              <a:t>doporučuje</a:t>
            </a:r>
            <a:r>
              <a:rPr lang="en-US" dirty="0" smtClean="0"/>
              <a:t> </a:t>
            </a:r>
            <a:r>
              <a:rPr lang="en-US" dirty="0" err="1" smtClean="0"/>
              <a:t>návštěvu</a:t>
            </a:r>
            <a:r>
              <a:rPr lang="en-US" dirty="0" smtClean="0"/>
              <a:t> </a:t>
            </a:r>
            <a:r>
              <a:rPr lang="en-US" dirty="0" err="1" smtClean="0"/>
              <a:t>každé</a:t>
            </a:r>
            <a:r>
              <a:rPr lang="en-US" dirty="0" smtClean="0"/>
              <a:t> </a:t>
            </a:r>
            <a:r>
              <a:rPr lang="en-US" dirty="0" err="1" smtClean="0"/>
              <a:t>obsluhované</a:t>
            </a:r>
            <a:r>
              <a:rPr lang="en-US" dirty="0" smtClean="0"/>
              <a:t> </a:t>
            </a:r>
            <a:r>
              <a:rPr lang="en-US" dirty="0" err="1" smtClean="0"/>
              <a:t>knihovny</a:t>
            </a:r>
            <a:r>
              <a:rPr lang="en-US" dirty="0" smtClean="0"/>
              <a:t> 2x </a:t>
            </a:r>
            <a:r>
              <a:rPr lang="en-US" dirty="0" err="1" smtClean="0"/>
              <a:t>ročně</a:t>
            </a:r>
            <a:endParaRPr lang="en-US" dirty="0" smtClean="0"/>
          </a:p>
          <a:p>
            <a:r>
              <a:rPr lang="en-US" dirty="0" err="1" smtClean="0"/>
              <a:t>Průměr</a:t>
            </a:r>
            <a:r>
              <a:rPr lang="en-US" dirty="0" smtClean="0"/>
              <a:t> ČR – 1,8 </a:t>
            </a:r>
            <a:r>
              <a:rPr lang="en-US" dirty="0" err="1" smtClean="0"/>
              <a:t>metodické</a:t>
            </a:r>
            <a:r>
              <a:rPr lang="en-US" dirty="0" smtClean="0"/>
              <a:t> návštěvy</a:t>
            </a:r>
          </a:p>
          <a:p>
            <a:r>
              <a:rPr lang="cs-CZ" dirty="0" smtClean="0"/>
              <a:t>Jihomoravský kraj je uváděn spolu se Středočeským krajem mezi těmi, kde došlo ke zvýšení počtu metodických návštěv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8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Vzdělávání - základní </a:t>
            </a:r>
            <a:r>
              <a:rPr lang="cs-CZ" dirty="0" smtClean="0"/>
              <a:t>údaje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8630046"/>
              </p:ext>
            </p:extLst>
          </p:nvPr>
        </p:nvGraphicFramePr>
        <p:xfrm>
          <a:off x="457200" y="1882775"/>
          <a:ext cx="8229605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1"/>
                <a:gridCol w="1645921"/>
                <a:gridCol w="1645921"/>
                <a:gridCol w="1645921"/>
                <a:gridCol w="1645921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Rozdíl 2013/2014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Obsloužené knihovny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+ 162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akcí v 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rámci </a:t>
                      </a:r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+ 54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účastníků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8 259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8 034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8 541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+ 507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hodin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+ 207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24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porad</a:t>
            </a:r>
            <a:r>
              <a:rPr lang="en-US" dirty="0" smtClean="0"/>
              <a:t> v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krajích</a:t>
            </a:r>
            <a:r>
              <a:rPr lang="en-US" dirty="0" smtClean="0"/>
              <a:t> </a:t>
            </a:r>
            <a:r>
              <a:rPr lang="en-US" dirty="0" smtClean="0"/>
              <a:t>v </a:t>
            </a:r>
            <a:r>
              <a:rPr lang="en-US" dirty="0" err="1" smtClean="0"/>
              <a:t>roce</a:t>
            </a:r>
            <a:r>
              <a:rPr lang="en-US" dirty="0" smtClean="0"/>
              <a:t> 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2161140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960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SITUACE - SROVNÁNÍ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6968789"/>
              </p:ext>
            </p:extLst>
          </p:nvPr>
        </p:nvGraphicFramePr>
        <p:xfrm>
          <a:off x="179512" y="2204865"/>
          <a:ext cx="8784976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016224"/>
                <a:gridCol w="2016224"/>
                <a:gridCol w="1872208"/>
              </a:tblGrid>
              <a:tr h="919283"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2012</a:t>
                      </a:r>
                      <a:endParaRPr lang="cs-CZ" sz="2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2013</a:t>
                      </a:r>
                      <a:endParaRPr lang="cs-CZ" sz="2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2014</a:t>
                      </a:r>
                      <a:endParaRPr lang="cs-CZ" sz="2800" dirty="0"/>
                    </a:p>
                  </a:txBody>
                  <a:tcPr marL="91439" marR="91439"/>
                </a:tc>
              </a:tr>
              <a:tr h="106093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POČET OBSLUHOVANÝCH KNIHOVEN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692</a:t>
                      </a:r>
                      <a:endParaRPr lang="cs-CZ" b="0" dirty="0"/>
                    </a:p>
                  </a:txBody>
                  <a:tcPr marL="91439" marR="9143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693 </a:t>
                      </a:r>
                      <a:endParaRPr lang="cs-CZ" dirty="0"/>
                    </a:p>
                  </a:txBody>
                  <a:tcPr marL="91439" marR="9143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693</a:t>
                      </a:r>
                      <a:endParaRPr lang="cs-CZ" b="1" dirty="0"/>
                    </a:p>
                  </a:txBody>
                  <a:tcPr marL="91439" marR="91439" anchor="ctr" anchorCtr="1"/>
                </a:tc>
              </a:tr>
              <a:tr h="77761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POČET </a:t>
                      </a:r>
                      <a:r>
                        <a:rPr lang="cs-CZ" b="1" baseline="0" dirty="0" smtClean="0"/>
                        <a:t>METODIKŮ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25,78 </a:t>
                      </a:r>
                    </a:p>
                    <a:p>
                      <a:pPr algn="ctr"/>
                      <a:r>
                        <a:rPr lang="cs-CZ" b="0" dirty="0" smtClean="0"/>
                        <a:t>(PK: 23,18)</a:t>
                      </a:r>
                      <a:endParaRPr lang="cs-CZ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25,46 </a:t>
                      </a:r>
                    </a:p>
                    <a:p>
                      <a:pPr algn="ctr"/>
                      <a:r>
                        <a:rPr lang="cs-CZ" dirty="0" smtClean="0"/>
                        <a:t>(PK: 22,06)</a:t>
                      </a:r>
                      <a:endParaRPr lang="cs-CZ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24,53 </a:t>
                      </a:r>
                    </a:p>
                    <a:p>
                      <a:pPr algn="ctr"/>
                      <a:r>
                        <a:rPr lang="cs-CZ" b="1" dirty="0" smtClean="0"/>
                        <a:t>(PK 21,53)</a:t>
                      </a:r>
                      <a:endParaRPr lang="cs-CZ" b="1" dirty="0"/>
                    </a:p>
                  </a:txBody>
                  <a:tcPr marL="91439" marR="91439"/>
                </a:tc>
              </a:tr>
              <a:tr h="77761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Počet metodických návštěv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936</a:t>
                      </a:r>
                      <a:r>
                        <a:rPr lang="cs-CZ" b="0" baseline="0" dirty="0" smtClean="0"/>
                        <a:t> (1,35; </a:t>
                      </a:r>
                    </a:p>
                    <a:p>
                      <a:pPr algn="ctr"/>
                      <a:r>
                        <a:rPr lang="cs-CZ" b="0" baseline="0" dirty="0" smtClean="0"/>
                        <a:t>ČR 2,18)</a:t>
                      </a:r>
                      <a:endParaRPr lang="cs-CZ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792 (1,14; </a:t>
                      </a:r>
                    </a:p>
                    <a:p>
                      <a:pPr algn="ctr"/>
                      <a:r>
                        <a:rPr lang="cs-CZ" dirty="0" smtClean="0"/>
                        <a:t>ČR 2,04)</a:t>
                      </a:r>
                      <a:endParaRPr lang="cs-CZ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883 (1,27; </a:t>
                      </a:r>
                    </a:p>
                    <a:p>
                      <a:pPr algn="ctr"/>
                      <a:r>
                        <a:rPr lang="cs-CZ" b="1" dirty="0" smtClean="0"/>
                        <a:t>ČR 1,8)</a:t>
                      </a:r>
                      <a:endParaRPr lang="cs-CZ" b="1" dirty="0"/>
                    </a:p>
                  </a:txBody>
                  <a:tcPr marL="91439" marR="91439"/>
                </a:tc>
              </a:tr>
              <a:tr h="42499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FINANČNÍ DOTACE JMK</a:t>
                      </a:r>
                      <a:endParaRPr lang="cs-CZ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13 450 000</a:t>
                      </a:r>
                      <a:endParaRPr lang="cs-CZ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13 450 000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13 200 000</a:t>
                      </a:r>
                      <a:endParaRPr lang="cs-CZ" b="1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14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Počet souborů na 1 obslouženou knihovnu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0486430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Přímá spojnice 4"/>
          <p:cNvCxnSpPr/>
          <p:nvPr/>
        </p:nvCxnSpPr>
        <p:spPr>
          <a:xfrm>
            <a:off x="755576" y="3861048"/>
            <a:ext cx="76428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02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Rozložení VF podle zdroje financování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4708720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61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Vývoj financování –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dotace </a:t>
            </a:r>
            <a:r>
              <a:rPr lang="cs-CZ" dirty="0" smtClean="0"/>
              <a:t>kraje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3382387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853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Význam regionálních funkcí </a:t>
            </a:r>
            <a:br>
              <a:rPr lang="cs-CZ" dirty="0" smtClean="0"/>
            </a:br>
            <a:r>
              <a:rPr lang="cs-CZ" dirty="0" smtClean="0"/>
              <a:t>pro knihovny malých obcí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9511" y="1772472"/>
          <a:ext cx="8784978" cy="489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132121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REGION/OKRES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Počet knihoven do 500 obyvatel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% z počtu všech neprofesionálních knihoven</a:t>
                      </a:r>
                    </a:p>
                    <a:p>
                      <a:endParaRPr lang="cs-CZ" sz="2400" dirty="0"/>
                    </a:p>
                  </a:txBody>
                  <a:tcPr/>
                </a:tc>
              </a:tr>
              <a:tr h="41217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Boskovice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34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75,5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41217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Znojmo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96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69,0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41217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Blansko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31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62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41217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Vyškov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29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42,6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41217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Brno-venkov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42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33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41217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Hodonín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18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28,5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41217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Břeclav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9</a:t>
                      </a:r>
                      <a:endParaRPr lang="cs-CZ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16,3</a:t>
                      </a:r>
                      <a:endParaRPr lang="cs-CZ" sz="1800" dirty="0"/>
                    </a:p>
                  </a:txBody>
                  <a:tcPr marT="45715" marB="45715"/>
                </a:tc>
              </a:tr>
              <a:tr h="346891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CELKEM</a:t>
                      </a:r>
                      <a:endParaRPr lang="cs-CZ" sz="2400" b="1" dirty="0"/>
                    </a:p>
                  </a:txBody>
                  <a:tcPr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259</a:t>
                      </a:r>
                      <a:endParaRPr lang="cs-CZ" sz="2400" b="1" dirty="0"/>
                    </a:p>
                  </a:txBody>
                  <a:tcPr marT="45715" marB="4571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47,8</a:t>
                      </a:r>
                      <a:endParaRPr lang="cs-CZ" sz="2400" b="1" dirty="0"/>
                    </a:p>
                  </a:txBody>
                  <a:tcPr marT="45715" marB="4571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Obecní knihovna </a:t>
            </a:r>
            <a:r>
              <a:rPr lang="cs-CZ" sz="3200" dirty="0" err="1" smtClean="0"/>
              <a:t>Skrchov</a:t>
            </a:r>
            <a:r>
              <a:rPr lang="cs-CZ" sz="3200" dirty="0" smtClean="0"/>
              <a:t>, </a:t>
            </a:r>
            <a:br>
              <a:rPr lang="cs-CZ" sz="3200" dirty="0" smtClean="0"/>
            </a:br>
            <a:r>
              <a:rPr lang="cs-CZ" sz="3200" dirty="0" smtClean="0"/>
              <a:t>region </a:t>
            </a:r>
            <a:r>
              <a:rPr lang="cs-CZ" sz="3200" dirty="0" err="1" smtClean="0"/>
              <a:t>Boskovicko</a:t>
            </a:r>
            <a:endParaRPr lang="cs-CZ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2835896" cy="212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7770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4416152" cy="33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81128"/>
            <a:ext cx="1598829" cy="21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3244334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http://knihovnaskrchov.webk.cz/</a:t>
            </a:r>
            <a:endParaRPr lang="cs-CZ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POČET OBSLUHOVANÝCH KNIHOVEN V ROCE 2014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6877758"/>
              </p:ext>
            </p:extLst>
          </p:nvPr>
        </p:nvGraphicFramePr>
        <p:xfrm>
          <a:off x="467544" y="1628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131840" y="1602612"/>
            <a:ext cx="2880320" cy="646331"/>
          </a:xfrm>
          <a:prstGeom prst="rect">
            <a:avLst/>
          </a:prstGeom>
          <a:solidFill>
            <a:srgbClr val="E0A9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Počet obsluhovaných </a:t>
            </a:r>
          </a:p>
          <a:p>
            <a:pPr algn="ctr"/>
            <a:r>
              <a:rPr lang="cs-CZ" dirty="0" smtClean="0"/>
              <a:t>knihoven celkem = 5987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516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POČET OBSLUHOVANÝCH KNIHOVEN NA 1 PK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3675083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882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Počet metodiků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2616969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77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Počet pracovních úvazků </a:t>
            </a:r>
            <a:br>
              <a:rPr lang="cs-CZ" dirty="0" smtClean="0"/>
            </a:br>
            <a:r>
              <a:rPr lang="cs-CZ" dirty="0" smtClean="0"/>
              <a:t>a obsluhovaných knihoven </a:t>
            </a:r>
            <a:br>
              <a:rPr lang="cs-CZ" dirty="0" smtClean="0"/>
            </a:br>
            <a:r>
              <a:rPr lang="cs-CZ" dirty="0" smtClean="0"/>
              <a:t>v letech 2012-2014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2376049"/>
              </p:ext>
            </p:extLst>
          </p:nvPr>
        </p:nvGraphicFramePr>
        <p:xfrm>
          <a:off x="179510" y="2060847"/>
          <a:ext cx="8784979" cy="460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4"/>
                <a:gridCol w="1141840"/>
                <a:gridCol w="1254997"/>
                <a:gridCol w="1254997"/>
                <a:gridCol w="1254997"/>
                <a:gridCol w="1254997"/>
                <a:gridCol w="1254997"/>
              </a:tblGrid>
              <a:tr h="402418">
                <a:tc>
                  <a:txBody>
                    <a:bodyPr/>
                    <a:lstStyle/>
                    <a:p>
                      <a:r>
                        <a:rPr lang="cs-CZ" dirty="0" smtClean="0"/>
                        <a:t>REGION</a:t>
                      </a:r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úvazků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obsluhovaných knihoven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0241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2014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2014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2418">
                <a:tc>
                  <a:txBody>
                    <a:bodyPr/>
                    <a:lstStyle/>
                    <a:p>
                      <a:r>
                        <a:rPr lang="cs-CZ" dirty="0" smtClean="0"/>
                        <a:t>Blansko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2,0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3,0</a:t>
                      </a:r>
                      <a:endParaRPr lang="cs-CZ" b="1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67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136</a:t>
                      </a:r>
                      <a:endParaRPr lang="cs-CZ" b="1" dirty="0"/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</a:tr>
              <a:tr h="402418">
                <a:tc>
                  <a:txBody>
                    <a:bodyPr/>
                    <a:lstStyle/>
                    <a:p>
                      <a:r>
                        <a:rPr lang="cs-CZ" dirty="0" smtClean="0"/>
                        <a:t>Boskovice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1,5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66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94585">
                <a:tc>
                  <a:txBody>
                    <a:bodyPr/>
                    <a:lstStyle/>
                    <a:p>
                      <a:r>
                        <a:rPr lang="cs-CZ" dirty="0" smtClean="0"/>
                        <a:t>Brno-město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0,37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15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94585">
                <a:tc>
                  <a:txBody>
                    <a:bodyPr/>
                    <a:lstStyle/>
                    <a:p>
                      <a:r>
                        <a:rPr lang="cs-CZ" dirty="0" smtClean="0"/>
                        <a:t>Brno-venkov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4,92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4,85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145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2418">
                <a:tc>
                  <a:txBody>
                    <a:bodyPr/>
                    <a:lstStyle/>
                    <a:p>
                      <a:r>
                        <a:rPr lang="cs-CZ" dirty="0" smtClean="0"/>
                        <a:t>Břeclav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77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2418">
                <a:tc>
                  <a:txBody>
                    <a:bodyPr/>
                    <a:lstStyle/>
                    <a:p>
                      <a:r>
                        <a:rPr lang="cs-CZ" dirty="0" smtClean="0"/>
                        <a:t>Hodonín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3,5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79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2418">
                <a:tc>
                  <a:txBody>
                    <a:bodyPr/>
                    <a:lstStyle/>
                    <a:p>
                      <a:r>
                        <a:rPr lang="cs-CZ" dirty="0" smtClean="0"/>
                        <a:t>Vyškov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3,2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87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2418">
                <a:tc>
                  <a:txBody>
                    <a:bodyPr/>
                    <a:lstStyle/>
                    <a:p>
                      <a:r>
                        <a:rPr lang="cs-CZ" dirty="0" smtClean="0"/>
                        <a:t>Znojmo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3,61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3,61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148</a:t>
                      </a:r>
                      <a:endParaRPr lang="cs-CZ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47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Složený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2612</TotalTime>
  <Words>515</Words>
  <Application>Microsoft Office PowerPoint</Application>
  <PresentationFormat>Předvádění na obrazovce (4:3)</PresentationFormat>
  <Paragraphs>220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Talent</vt:lpstr>
      <vt:lpstr>Výkon regionálních funkcí  v knihovnách Jihomoravského kraje  v roce 2014</vt:lpstr>
      <vt:lpstr>ZÁKLADNÍ SITUACE - SROVNÁNÍ</vt:lpstr>
      <vt:lpstr>Vývoj financování –  dotace kraje</vt:lpstr>
      <vt:lpstr>Význam regionálních funkcí  pro knihovny malých obcí</vt:lpstr>
      <vt:lpstr>Obecní knihovna Skrchov,  region Boskovicko</vt:lpstr>
      <vt:lpstr>POČET OBSLUHOVANÝCH KNIHOVEN V ROCE 2014</vt:lpstr>
      <vt:lpstr>POČET OBSLUHOVANÝCH KNIHOVEN NA 1 PK</vt:lpstr>
      <vt:lpstr>Počet metodiků</vt:lpstr>
      <vt:lpstr>Počet pracovních úvazků  a obsluhovaných knihoven  v letech 2012-2014</vt:lpstr>
      <vt:lpstr>POČET OBSLUHOVANÝCH KNIHOVEN NA 1 METODIKA V ČR</vt:lpstr>
      <vt:lpstr>Snímek 11</vt:lpstr>
      <vt:lpstr>A co metodik?</vt:lpstr>
      <vt:lpstr>Snímek 13</vt:lpstr>
      <vt:lpstr>PORADENSKÁ A KONZULTAČNÍ ČINNOST</vt:lpstr>
      <vt:lpstr>PRŮMĚRNÝ POČET METODICKÝCH NÁVŠTĚV NA 1 OBSLOUŽENOU KNIHOVNU </vt:lpstr>
      <vt:lpstr>PRŮMĚRNÝ POČET METODICKÝCH NÁVŠTĚV NA 1 OBSLOUŽENOU KNIHOVNU  V ROCE 2013</vt:lpstr>
      <vt:lpstr>METODICKÉ NÁVŠTĚVY</vt:lpstr>
      <vt:lpstr>Vzdělávání - základní údaje</vt:lpstr>
      <vt:lpstr>Počet porad v jednotlivých krajích v roce 2014</vt:lpstr>
      <vt:lpstr>Počet souborů na 1 obslouženou knihovnu</vt:lpstr>
      <vt:lpstr>Rozložení VF podle zdroje financování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funkce v roce 2014</dc:title>
  <dc:creator>Pillerová Vladana</dc:creator>
  <cp:lastModifiedBy>monika</cp:lastModifiedBy>
  <cp:revision>92</cp:revision>
  <cp:lastPrinted>2015-06-11T14:25:09Z</cp:lastPrinted>
  <dcterms:created xsi:type="dcterms:W3CDTF">2015-05-25T09:16:56Z</dcterms:created>
  <dcterms:modified xsi:type="dcterms:W3CDTF">2015-06-15T22:13:12Z</dcterms:modified>
</cp:coreProperties>
</file>