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29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Počet </a:t>
            </a:r>
            <a:r>
              <a:rPr lang="en-US"/>
              <a:t>webových stránek </a:t>
            </a:r>
            <a:endParaRPr lang="cs-CZ"/>
          </a:p>
          <a:p>
            <a:pPr>
              <a:defRPr/>
            </a:pPr>
            <a:r>
              <a:rPr lang="en-US"/>
              <a:t>v profesionálních knihovnách JMK</a:t>
            </a:r>
          </a:p>
        </c:rich>
      </c:tx>
      <c:layout>
        <c:manualLayout>
          <c:xMode val="edge"/>
          <c:yMode val="edge"/>
          <c:x val="0.28731223575026738"/>
          <c:y val="3.36920605327356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1649144589889861E-2"/>
          <c:y val="0.23075194548049921"/>
          <c:w val="0.87594915582065713"/>
          <c:h val="0.555639229306862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List1!$C$5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List1!$B$6:$B$13</c:f>
              <c:strCache>
                <c:ptCount val="8"/>
                <c:pt idx="0">
                  <c:v>Blansko (6)</c:v>
                </c:pt>
                <c:pt idx="1">
                  <c:v>Boskovice (4)</c:v>
                </c:pt>
                <c:pt idx="2">
                  <c:v>Bo město (0)</c:v>
                </c:pt>
                <c:pt idx="3">
                  <c:v>Bo venkov (19)</c:v>
                </c:pt>
                <c:pt idx="4">
                  <c:v>Břeclav (15)</c:v>
                </c:pt>
                <c:pt idx="5">
                  <c:v>Hodonín (16)</c:v>
                </c:pt>
                <c:pt idx="6">
                  <c:v>Vyškov (6)</c:v>
                </c:pt>
                <c:pt idx="7">
                  <c:v>Znojmo (8)</c:v>
                </c:pt>
              </c:strCache>
            </c:strRef>
          </c:cat>
          <c:val>
            <c:numRef>
              <c:f>List1!$C$6:$C$13</c:f>
              <c:numCache>
                <c:formatCode>General</c:formatCode>
                <c:ptCount val="8"/>
                <c:pt idx="0">
                  <c:v>5</c:v>
                </c:pt>
                <c:pt idx="1">
                  <c:v>4</c:v>
                </c:pt>
                <c:pt idx="2">
                  <c:v>0</c:v>
                </c:pt>
                <c:pt idx="3">
                  <c:v>19</c:v>
                </c:pt>
                <c:pt idx="4">
                  <c:v>16</c:v>
                </c:pt>
                <c:pt idx="5">
                  <c:v>15</c:v>
                </c:pt>
                <c:pt idx="6">
                  <c:v>4</c:v>
                </c:pt>
                <c:pt idx="7">
                  <c:v>8</c:v>
                </c:pt>
              </c:numCache>
            </c:numRef>
          </c:val>
        </c:ser>
        <c:ser>
          <c:idx val="1"/>
          <c:order val="1"/>
          <c:tx>
            <c:strRef>
              <c:f>List1!$D$5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List1!$B$6:$B$13</c:f>
              <c:strCache>
                <c:ptCount val="8"/>
                <c:pt idx="0">
                  <c:v>Blansko (6)</c:v>
                </c:pt>
                <c:pt idx="1">
                  <c:v>Boskovice (4)</c:v>
                </c:pt>
                <c:pt idx="2">
                  <c:v>Bo město (0)</c:v>
                </c:pt>
                <c:pt idx="3">
                  <c:v>Bo venkov (19)</c:v>
                </c:pt>
                <c:pt idx="4">
                  <c:v>Břeclav (15)</c:v>
                </c:pt>
                <c:pt idx="5">
                  <c:v>Hodonín (16)</c:v>
                </c:pt>
                <c:pt idx="6">
                  <c:v>Vyškov (6)</c:v>
                </c:pt>
                <c:pt idx="7">
                  <c:v>Znojmo (8)</c:v>
                </c:pt>
              </c:strCache>
            </c:strRef>
          </c:cat>
          <c:val>
            <c:numRef>
              <c:f>List1!$D$6:$D$13</c:f>
              <c:numCache>
                <c:formatCode>General</c:formatCode>
                <c:ptCount val="8"/>
                <c:pt idx="0">
                  <c:v>6</c:v>
                </c:pt>
                <c:pt idx="1">
                  <c:v>4</c:v>
                </c:pt>
                <c:pt idx="2">
                  <c:v>0</c:v>
                </c:pt>
                <c:pt idx="3">
                  <c:v>19</c:v>
                </c:pt>
                <c:pt idx="4">
                  <c:v>15</c:v>
                </c:pt>
                <c:pt idx="5">
                  <c:v>16</c:v>
                </c:pt>
                <c:pt idx="6">
                  <c:v>5</c:v>
                </c:pt>
                <c:pt idx="7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104576"/>
        <c:axId val="132106112"/>
      </c:barChart>
      <c:catAx>
        <c:axId val="132104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32106112"/>
        <c:crosses val="autoZero"/>
        <c:auto val="1"/>
        <c:lblAlgn val="ctr"/>
        <c:lblOffset val="100"/>
        <c:noMultiLvlLbl val="0"/>
      </c:catAx>
      <c:valAx>
        <c:axId val="13210611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Počet webových stránek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32104576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cs-CZ"/>
              <a:t>Počet webových stránek v neprofesionálních knihovnách JMK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List2!$C$4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List2!$B$5:$B$12</c:f>
              <c:strCache>
                <c:ptCount val="8"/>
                <c:pt idx="0">
                  <c:v>Blansko (50)</c:v>
                </c:pt>
                <c:pt idx="1">
                  <c:v>Boskovice (44)</c:v>
                </c:pt>
                <c:pt idx="2">
                  <c:v>Bo město (14)</c:v>
                </c:pt>
                <c:pt idx="3">
                  <c:v>Bo venkov (125)</c:v>
                </c:pt>
                <c:pt idx="4">
                  <c:v>Břeclav (55)</c:v>
                </c:pt>
                <c:pt idx="5">
                  <c:v>Hodonín (63)</c:v>
                </c:pt>
                <c:pt idx="6">
                  <c:v>Vyškov (69)</c:v>
                </c:pt>
                <c:pt idx="7">
                  <c:v>Znojmo 135)</c:v>
                </c:pt>
              </c:strCache>
            </c:strRef>
          </c:cat>
          <c:val>
            <c:numRef>
              <c:f>List2!$C$5:$C$12</c:f>
              <c:numCache>
                <c:formatCode>General</c:formatCode>
                <c:ptCount val="8"/>
                <c:pt idx="0">
                  <c:v>28</c:v>
                </c:pt>
                <c:pt idx="1">
                  <c:v>28</c:v>
                </c:pt>
                <c:pt idx="2">
                  <c:v>13</c:v>
                </c:pt>
                <c:pt idx="3">
                  <c:v>92</c:v>
                </c:pt>
                <c:pt idx="4">
                  <c:v>53</c:v>
                </c:pt>
                <c:pt idx="5">
                  <c:v>44</c:v>
                </c:pt>
                <c:pt idx="6">
                  <c:v>22</c:v>
                </c:pt>
                <c:pt idx="7">
                  <c:v>30</c:v>
                </c:pt>
              </c:numCache>
            </c:numRef>
          </c:val>
        </c:ser>
        <c:ser>
          <c:idx val="1"/>
          <c:order val="1"/>
          <c:tx>
            <c:strRef>
              <c:f>List2!$D$4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List2!$B$5:$B$12</c:f>
              <c:strCache>
                <c:ptCount val="8"/>
                <c:pt idx="0">
                  <c:v>Blansko (50)</c:v>
                </c:pt>
                <c:pt idx="1">
                  <c:v>Boskovice (44)</c:v>
                </c:pt>
                <c:pt idx="2">
                  <c:v>Bo město (14)</c:v>
                </c:pt>
                <c:pt idx="3">
                  <c:v>Bo venkov (125)</c:v>
                </c:pt>
                <c:pt idx="4">
                  <c:v>Břeclav (55)</c:v>
                </c:pt>
                <c:pt idx="5">
                  <c:v>Hodonín (63)</c:v>
                </c:pt>
                <c:pt idx="6">
                  <c:v>Vyškov (69)</c:v>
                </c:pt>
                <c:pt idx="7">
                  <c:v>Znojmo 135)</c:v>
                </c:pt>
              </c:strCache>
            </c:strRef>
          </c:cat>
          <c:val>
            <c:numRef>
              <c:f>List2!$D$5:$D$12</c:f>
              <c:numCache>
                <c:formatCode>General</c:formatCode>
                <c:ptCount val="8"/>
                <c:pt idx="0">
                  <c:v>44</c:v>
                </c:pt>
                <c:pt idx="1">
                  <c:v>29</c:v>
                </c:pt>
                <c:pt idx="2">
                  <c:v>14</c:v>
                </c:pt>
                <c:pt idx="3">
                  <c:v>119</c:v>
                </c:pt>
                <c:pt idx="4">
                  <c:v>54</c:v>
                </c:pt>
                <c:pt idx="5">
                  <c:v>52</c:v>
                </c:pt>
                <c:pt idx="6">
                  <c:v>51</c:v>
                </c:pt>
                <c:pt idx="7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994240"/>
        <c:axId val="142001280"/>
      </c:barChart>
      <c:catAx>
        <c:axId val="1419942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42001280"/>
        <c:crosses val="autoZero"/>
        <c:auto val="1"/>
        <c:lblAlgn val="ctr"/>
        <c:lblOffset val="100"/>
        <c:noMultiLvlLbl val="0"/>
      </c:catAx>
      <c:valAx>
        <c:axId val="1420012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Počet webových stránek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41994240"/>
        <c:crosses val="autoZero"/>
        <c:crossBetween val="between"/>
      </c:valAx>
      <c:dTable>
        <c:showHorzBorder val="1"/>
        <c:showVertBorder val="1"/>
        <c:showOutline val="1"/>
        <c:showKeys val="1"/>
      </c:dTable>
      <c:spPr>
        <a:solidFill>
          <a:schemeClr val="tx2">
            <a:lumMod val="20000"/>
            <a:lumOff val="80000"/>
          </a:schemeClr>
        </a:solidFill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</a:t>
            </a:r>
            <a:r>
              <a:rPr lang="cs-CZ"/>
              <a:t>odíl nákupu výměnných fondů </a:t>
            </a:r>
          </a:p>
          <a:p>
            <a:pPr>
              <a:defRPr/>
            </a:pPr>
            <a:r>
              <a:rPr lang="cs-CZ"/>
              <a:t>na objemu dotace RF v %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List1!$A$11</c:f>
              <c:strCache>
                <c:ptCount val="1"/>
                <c:pt idx="0">
                  <c:v>z celkové dotace</c:v>
                </c:pt>
              </c:strCache>
            </c:strRef>
          </c:tx>
          <c:cat>
            <c:numRef>
              <c:f>List1!$B$9:$E$9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List1!$B$11:$E$11</c:f>
              <c:numCache>
                <c:formatCode>General</c:formatCode>
                <c:ptCount val="4"/>
                <c:pt idx="0">
                  <c:v>25.65</c:v>
                </c:pt>
                <c:pt idx="1">
                  <c:v>25.82</c:v>
                </c:pt>
                <c:pt idx="2">
                  <c:v>25.87</c:v>
                </c:pt>
                <c:pt idx="3">
                  <c:v>27.12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List1!$A$10</c:f>
              <c:strCache>
                <c:ptCount val="1"/>
                <c:pt idx="0">
                  <c:v>z dotace pro PK</c:v>
                </c:pt>
              </c:strCache>
            </c:strRef>
          </c:tx>
          <c:cat>
            <c:numRef>
              <c:f>List1!$B$9:$E$9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List1!$B$10:$E$10</c:f>
              <c:numCache>
                <c:formatCode>General</c:formatCode>
                <c:ptCount val="4"/>
                <c:pt idx="0">
                  <c:v>28.74</c:v>
                </c:pt>
                <c:pt idx="1">
                  <c:v>28.92</c:v>
                </c:pt>
                <c:pt idx="2">
                  <c:v>28.79</c:v>
                </c:pt>
                <c:pt idx="3">
                  <c:v>30.01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41956992"/>
        <c:axId val="141958528"/>
      </c:lineChart>
      <c:catAx>
        <c:axId val="14195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41958528"/>
        <c:crosses val="autoZero"/>
        <c:auto val="1"/>
        <c:lblAlgn val="ctr"/>
        <c:lblOffset val="100"/>
        <c:noMultiLvlLbl val="0"/>
      </c:catAx>
      <c:valAx>
        <c:axId val="14195852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1956992"/>
        <c:crosses val="autoZero"/>
        <c:crossBetween val="between"/>
      </c:valAx>
    </c:plotArea>
    <c:legend>
      <c:legendPos val="r"/>
      <c:layout/>
      <c:overlay val="0"/>
    </c:legend>
    <c:plotVisOnly val="1"/>
    <c:dispBlanksAs val="zero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202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0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2652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912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56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762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0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47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0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967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78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AA554-DD1F-4AA4-93B5-E61F82C71933}" type="datetimeFigureOut">
              <a:rPr lang="cs-CZ" smtClean="0"/>
              <a:t>19.3.2013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6F4D-3AC0-4EB4-B353-FD84F26746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20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-kyjov.cz/" TargetMode="External"/><Relationship Id="rId2" Type="http://schemas.openxmlformats.org/officeDocument/2006/relationships/hyperlink" Target="http://www.knihovna-veselice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nihovnastrelice.webk.cz/" TargetMode="External"/><Relationship Id="rId2" Type="http://schemas.openxmlformats.org/officeDocument/2006/relationships/hyperlink" Target="http://www.knihovnakratochvilka.webk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cs-CZ" dirty="0" smtClean="0"/>
              <a:t>Webové stránky v knihovnách Jihomoravského kraje 2012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Porada vedoucích pracovníků regionálních oddělení pověřených knihoven JMK</a:t>
            </a:r>
          </a:p>
          <a:p>
            <a:r>
              <a:rPr lang="cs-CZ" dirty="0" smtClean="0"/>
              <a:t>Moravská zemská knihovna v Brně</a:t>
            </a:r>
          </a:p>
          <a:p>
            <a:r>
              <a:rPr lang="cs-CZ" dirty="0" smtClean="0"/>
              <a:t>19. 3. 2013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227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7713095"/>
              </p:ext>
            </p:extLst>
          </p:nvPr>
        </p:nvGraphicFramePr>
        <p:xfrm>
          <a:off x="323528" y="1052736"/>
          <a:ext cx="8363272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4209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9280493"/>
              </p:ext>
            </p:extLst>
          </p:nvPr>
        </p:nvGraphicFramePr>
        <p:xfrm>
          <a:off x="323528" y="1268760"/>
          <a:ext cx="8363272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2196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6609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BIBLIOWEB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Kategorie 1</a:t>
            </a:r>
          </a:p>
          <a:p>
            <a:r>
              <a:rPr lang="cs-CZ" dirty="0" smtClean="0"/>
              <a:t>5. místo: KKD ve Vyškově</a:t>
            </a:r>
          </a:p>
          <a:p>
            <a:r>
              <a:rPr lang="cs-CZ" dirty="0" smtClean="0"/>
              <a:t>6. místo: Městská knihovna Znojmo</a:t>
            </a:r>
          </a:p>
          <a:p>
            <a:r>
              <a:rPr lang="cs-CZ" dirty="0" smtClean="0"/>
              <a:t>10. místo: Městská knihovna Blansko</a:t>
            </a:r>
          </a:p>
          <a:p>
            <a:pPr marL="0" indent="0">
              <a:buNone/>
            </a:pPr>
            <a:r>
              <a:rPr lang="cs-CZ" dirty="0" smtClean="0"/>
              <a:t>Kategorie 2</a:t>
            </a:r>
          </a:p>
          <a:p>
            <a:r>
              <a:rPr lang="cs-CZ" dirty="0" smtClean="0"/>
              <a:t>10. místo: Městská knihovna Kyjov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/>
              <a:t>Hlasování veřejnosti</a:t>
            </a:r>
          </a:p>
          <a:p>
            <a:pPr marL="0" indent="0">
              <a:buNone/>
            </a:pPr>
            <a:r>
              <a:rPr lang="cs-CZ" dirty="0" smtClean="0">
                <a:hlinkClick r:id="rId2"/>
              </a:rPr>
              <a:t>Místní knihovna Veselice </a:t>
            </a:r>
            <a:r>
              <a:rPr lang="cs-CZ" dirty="0" smtClean="0"/>
              <a:t>– 984 hlasů</a:t>
            </a:r>
          </a:p>
          <a:p>
            <a:pPr marL="0" indent="0">
              <a:buNone/>
            </a:pPr>
            <a:r>
              <a:rPr lang="cs-CZ" dirty="0" smtClean="0"/>
              <a:t>Městská knihovna Znojmo – 753 hlasů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Městská knihovna Kyjov</a:t>
            </a:r>
            <a:r>
              <a:rPr lang="cs-CZ" dirty="0" smtClean="0"/>
              <a:t> – 246 hlasů</a:t>
            </a:r>
          </a:p>
          <a:p>
            <a:pPr marL="0" indent="0">
              <a:buNone/>
            </a:pPr>
            <a:r>
              <a:rPr lang="cs-CZ" dirty="0" smtClean="0"/>
              <a:t>Knihovna </a:t>
            </a:r>
            <a:r>
              <a:rPr lang="cs-CZ" dirty="0"/>
              <a:t>K</a:t>
            </a:r>
            <a:r>
              <a:rPr lang="cs-CZ" dirty="0" smtClean="0"/>
              <a:t>arla Dvořáčka ve Vyškově – 95 hlasů</a:t>
            </a:r>
          </a:p>
          <a:p>
            <a:pPr marL="0" indent="0">
              <a:buNone/>
            </a:pPr>
            <a:r>
              <a:rPr lang="cs-CZ" dirty="0" smtClean="0"/>
              <a:t>Městská knihovna Blansko – 14 hlasů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986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Webové stránky knihoven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Obecní knihovna Kratochvilka: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http://www.knihovnakratochvilka.webk.cz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Obecní knihovna Střelice u Brna:</a:t>
            </a:r>
          </a:p>
          <a:p>
            <a:pPr marL="0" indent="0">
              <a:buNone/>
            </a:pPr>
            <a:r>
              <a:rPr lang="cs-CZ">
                <a:hlinkClick r:id="rId3"/>
              </a:rPr>
              <a:t>http://</a:t>
            </a:r>
            <a:r>
              <a:rPr lang="cs-CZ">
                <a:hlinkClick r:id="rId3"/>
              </a:rPr>
              <a:t>www.knihovnastrelice.webk.cz</a:t>
            </a:r>
            <a:r>
              <a:rPr lang="cs-CZ" smtClean="0">
                <a:hlinkClick r:id="rId3"/>
              </a:rPr>
              <a:t>/</a:t>
            </a:r>
            <a:endParaRPr lang="cs-CZ" smtClean="0"/>
          </a:p>
          <a:p>
            <a:pPr marL="0" indent="0">
              <a:buNone/>
            </a:pPr>
            <a:endParaRPr lang="cs-CZ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9081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145</Words>
  <Application>Microsoft Office PowerPoint</Application>
  <PresentationFormat>Předvádění na obrazovce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Webové stránky v knihovnách Jihomoravského kraje 2012</vt:lpstr>
      <vt:lpstr>Prezentace aplikace PowerPoint</vt:lpstr>
      <vt:lpstr>Prezentace aplikace PowerPoint</vt:lpstr>
      <vt:lpstr>Prezentace aplikace PowerPoint</vt:lpstr>
      <vt:lpstr>BIBLIOWEB 2012</vt:lpstr>
      <vt:lpstr>Webové stránky knihoven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Kratochvílová</dc:creator>
  <cp:lastModifiedBy>Monika Kratochvílová</cp:lastModifiedBy>
  <cp:revision>4</cp:revision>
  <dcterms:created xsi:type="dcterms:W3CDTF">2013-03-19T06:34:41Z</dcterms:created>
  <dcterms:modified xsi:type="dcterms:W3CDTF">2013-03-19T07:22:14Z</dcterms:modified>
</cp:coreProperties>
</file>