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75" r:id="rId6"/>
    <p:sldId id="259" r:id="rId7"/>
    <p:sldId id="270" r:id="rId8"/>
    <p:sldId id="263" r:id="rId9"/>
    <p:sldId id="262" r:id="rId10"/>
    <p:sldId id="283" r:id="rId11"/>
    <p:sldId id="282" r:id="rId12"/>
    <p:sldId id="265" r:id="rId13"/>
    <p:sldId id="277" r:id="rId14"/>
    <p:sldId id="278" r:id="rId15"/>
    <p:sldId id="279" r:id="rId16"/>
    <p:sldId id="280" r:id="rId17"/>
    <p:sldId id="281" r:id="rId18"/>
    <p:sldId id="271" r:id="rId19"/>
    <p:sldId id="264" r:id="rId20"/>
    <p:sldId id="273" r:id="rId21"/>
    <p:sldId id="27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uživatelé</c:v>
                </c:pt>
              </c:strCache>
            </c:strRef>
          </c:tx>
          <c:cat>
            <c:strRef>
              <c:f>List1!$A$2:$A$6</c:f>
              <c:strCache>
                <c:ptCount val="4"/>
                <c:pt idx="0">
                  <c:v>r.2009</c:v>
                </c:pt>
                <c:pt idx="1">
                  <c:v>r.2010</c:v>
                </c:pt>
                <c:pt idx="2">
                  <c:v>r.2011</c:v>
                </c:pt>
                <c:pt idx="3">
                  <c:v>r.2012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52</c:v>
                </c:pt>
                <c:pt idx="1">
                  <c:v>44</c:v>
                </c:pt>
                <c:pt idx="2">
                  <c:v>42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výpůjčky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strRef>
              <c:f>List1!$A$2:$A$6</c:f>
              <c:strCache>
                <c:ptCount val="4"/>
                <c:pt idx="0">
                  <c:v>r.2009</c:v>
                </c:pt>
                <c:pt idx="1">
                  <c:v>r.2010</c:v>
                </c:pt>
                <c:pt idx="2">
                  <c:v>r.2011</c:v>
                </c:pt>
                <c:pt idx="3">
                  <c:v>r.2012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1058</c:v>
                </c:pt>
                <c:pt idx="1">
                  <c:v>1565</c:v>
                </c:pt>
                <c:pt idx="2">
                  <c:v>2167</c:v>
                </c:pt>
                <c:pt idx="3">
                  <c:v>2010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návštěvníci</c:v>
                </c:pt>
              </c:strCache>
            </c:strRef>
          </c:tx>
          <c:cat>
            <c:strRef>
              <c:f>List1!$A$2:$A$6</c:f>
              <c:strCache>
                <c:ptCount val="4"/>
                <c:pt idx="0">
                  <c:v>r.2009</c:v>
                </c:pt>
                <c:pt idx="1">
                  <c:v>r.2010</c:v>
                </c:pt>
                <c:pt idx="2">
                  <c:v>r.2011</c:v>
                </c:pt>
                <c:pt idx="3">
                  <c:v>r.2012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315</c:v>
                </c:pt>
                <c:pt idx="1">
                  <c:v>686</c:v>
                </c:pt>
                <c:pt idx="2">
                  <c:v>962</c:v>
                </c:pt>
                <c:pt idx="3">
                  <c:v>762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VF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List1!$A$2:$A$6</c:f>
              <c:strCache>
                <c:ptCount val="4"/>
                <c:pt idx="0">
                  <c:v>r.2009</c:v>
                </c:pt>
                <c:pt idx="1">
                  <c:v>r.2010</c:v>
                </c:pt>
                <c:pt idx="2">
                  <c:v>r.2011</c:v>
                </c:pt>
                <c:pt idx="3">
                  <c:v>r.2012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220</c:v>
                </c:pt>
                <c:pt idx="1">
                  <c:v>272</c:v>
                </c:pt>
                <c:pt idx="2">
                  <c:v>345</c:v>
                </c:pt>
                <c:pt idx="3">
                  <c:v>342</c:v>
                </c:pt>
              </c:numCache>
            </c:numRef>
          </c:val>
        </c:ser>
        <c:marker val="1"/>
        <c:axId val="90546176"/>
        <c:axId val="109479040"/>
      </c:lineChart>
      <c:catAx>
        <c:axId val="90546176"/>
        <c:scaling>
          <c:orientation val="minMax"/>
        </c:scaling>
        <c:axPos val="b"/>
        <c:tickLblPos val="nextTo"/>
        <c:crossAx val="109479040"/>
        <c:crosses val="autoZero"/>
        <c:auto val="1"/>
        <c:lblAlgn val="ctr"/>
        <c:lblOffset val="100"/>
      </c:catAx>
      <c:valAx>
        <c:axId val="109479040"/>
        <c:scaling>
          <c:orientation val="minMax"/>
        </c:scaling>
        <c:axPos val="l"/>
        <c:majorGridlines/>
        <c:numFmt formatCode="General" sourceLinked="1"/>
        <c:tickLblPos val="nextTo"/>
        <c:crossAx val="90546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2582-72BD-4C7F-B69D-1DFDEFA96CBF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A4ECD-1C1F-4545-8083-037ACB412F9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4ECD-1C1F-4545-8083-037ACB412F9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4ECD-1C1F-4545-8083-037ACB412F9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5AE8E6-3856-4034-A68F-D6B9DE2B0223}" type="datetimeFigureOut">
              <a:rPr lang="cs-CZ" smtClean="0"/>
              <a:pPr/>
              <a:t>17.7.2013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599884C-5E7C-4EBD-B9BD-4E3ED60C5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jaroslavice.webnode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Obecní knihovna jaroslavice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Knihovnice Jaroslava </a:t>
            </a:r>
            <a:r>
              <a:rPr lang="cs-CZ" dirty="0" smtClean="0"/>
              <a:t>Slouková</a:t>
            </a:r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http://knihovnajaroslavice.webnode.cz/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Obecní knihovna Jaroslavice</a:t>
            </a:r>
            <a:endParaRPr lang="cs-CZ" dirty="0"/>
          </a:p>
        </p:txBody>
      </p:sp>
      <p:pic>
        <p:nvPicPr>
          <p:cNvPr id="4" name="Zástupný symbol pro obsah 3" descr="DSC_0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Obecní knihovna Jaroslavice</a:t>
            </a:r>
            <a:endParaRPr lang="cs-CZ" dirty="0"/>
          </a:p>
        </p:txBody>
      </p:sp>
      <p:pic>
        <p:nvPicPr>
          <p:cNvPr id="8" name="Zástupný symbol pro obsah 7" descr="DSC_0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Obecní knihovna Jaroslavice</a:t>
            </a:r>
            <a:endParaRPr lang="cs-CZ" sz="4000" dirty="0"/>
          </a:p>
        </p:txBody>
      </p:sp>
      <p:pic>
        <p:nvPicPr>
          <p:cNvPr id="15" name="Zástupný symbol pro obsah 14" descr="DSC_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8820150" cy="5302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dirty="0" smtClean="0"/>
              <a:t>                                                       </a:t>
            </a:r>
            <a:r>
              <a:rPr lang="cs-CZ" dirty="0" smtClean="0"/>
              <a:t>Po rekonstrukci</a:t>
            </a:r>
            <a:endParaRPr lang="cs-CZ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Obecní knihovna Jaroslavice</a:t>
            </a:r>
            <a:br>
              <a:rPr lang="cs-CZ" sz="4400" dirty="0" smtClean="0"/>
            </a:br>
            <a:endParaRPr lang="cs-CZ" dirty="0"/>
          </a:p>
        </p:txBody>
      </p:sp>
      <p:pic>
        <p:nvPicPr>
          <p:cNvPr id="4" name="Zástupný symbol pro obsah 3" descr="DSC_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Obecní knihovna Jaroslavice</a:t>
            </a:r>
            <a:endParaRPr lang="cs-CZ" dirty="0"/>
          </a:p>
        </p:txBody>
      </p:sp>
      <p:pic>
        <p:nvPicPr>
          <p:cNvPr id="6" name="Zástupný symbol pro obsah 5" descr="DSC_0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Obecní knihovna Jaroslavice</a:t>
            </a:r>
            <a:endParaRPr lang="cs-CZ" dirty="0"/>
          </a:p>
        </p:txBody>
      </p:sp>
      <p:pic>
        <p:nvPicPr>
          <p:cNvPr id="4" name="Zástupný symbol pro obsah 3" descr="DSC_0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Obecní knihovna Jaroslavice</a:t>
            </a:r>
            <a:endParaRPr lang="cs-CZ" dirty="0"/>
          </a:p>
        </p:txBody>
      </p:sp>
      <p:pic>
        <p:nvPicPr>
          <p:cNvPr id="6" name="Zástupný symbol pro obsah 5" descr="DSC_0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Obecní knihovna Jaroslavice</a:t>
            </a:r>
            <a:endParaRPr lang="cs-CZ" dirty="0"/>
          </a:p>
        </p:txBody>
      </p:sp>
      <p:pic>
        <p:nvPicPr>
          <p:cNvPr id="4" name="Zástupný symbol pro obsah 3" descr="DSC_0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Obecní knihovna Jaroslavice</a:t>
            </a:r>
            <a:endParaRPr lang="cs-CZ" sz="4000" dirty="0"/>
          </a:p>
        </p:txBody>
      </p:sp>
      <p:pic>
        <p:nvPicPr>
          <p:cNvPr id="7" name="Zástupný symbol pro obsah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2035175"/>
            <a:ext cx="5689600" cy="42672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8820150" cy="53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                          Soutěže pro děti</a:t>
            </a:r>
            <a:endParaRPr lang="cs-CZ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Obecní knihovna Jaroslavice</a:t>
            </a:r>
            <a:endParaRPr lang="cs-CZ" sz="4000" dirty="0"/>
          </a:p>
        </p:txBody>
      </p:sp>
      <p:pic>
        <p:nvPicPr>
          <p:cNvPr id="7" name="Zástupný symbol pro obsah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2035175"/>
            <a:ext cx="5689600" cy="42672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8604250" cy="5302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dirty="0" smtClean="0"/>
              <a:t>                                 Soutěže pro děti</a:t>
            </a:r>
            <a:endParaRPr lang="cs-CZ" sz="2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/>
              <a:t>Obec Jaroslavice</a:t>
            </a:r>
            <a:endParaRPr lang="cs-CZ" dirty="0"/>
          </a:p>
        </p:txBody>
      </p:sp>
      <p:pic>
        <p:nvPicPr>
          <p:cNvPr id="12" name="Zástupný symbol pro obsah 11" descr="jaroslavice_max54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5194" y="1882775"/>
            <a:ext cx="6953612" cy="4572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/>
              <a:t>Obecní knihovna Jaroslavice  </a:t>
            </a:r>
            <a:endParaRPr lang="cs-CZ" sz="4000" dirty="0"/>
          </a:p>
        </p:txBody>
      </p:sp>
      <p:pic>
        <p:nvPicPr>
          <p:cNvPr id="12" name="Zástupný symbol pro obsah 11" descr="P4300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7740650" cy="530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dirty="0" smtClean="0"/>
              <a:t>                      Pasování prvňáčků</a:t>
            </a:r>
            <a:endParaRPr lang="cs-CZ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knihovna Jaroslavice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sz="4000" dirty="0" smtClean="0"/>
              <a:t>Děkujeme za pozornost !</a:t>
            </a:r>
            <a:endParaRPr lang="cs-CZ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 Jaroslavice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Počet obyvatel : 1222</a:t>
            </a:r>
          </a:p>
          <a:p>
            <a:r>
              <a:rPr lang="cs-CZ" dirty="0" smtClean="0"/>
              <a:t>Okres : Znojmo</a:t>
            </a:r>
          </a:p>
          <a:p>
            <a:r>
              <a:rPr lang="cs-CZ" dirty="0" smtClean="0"/>
              <a:t>Vinařská obec</a:t>
            </a:r>
          </a:p>
          <a:p>
            <a:r>
              <a:rPr lang="cs-CZ" dirty="0" smtClean="0"/>
              <a:t>Zemědělství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knihovna Jaroslavice</a:t>
            </a:r>
            <a:endParaRPr lang="cs-CZ" dirty="0"/>
          </a:p>
        </p:txBody>
      </p:sp>
      <p:pic>
        <p:nvPicPr>
          <p:cNvPr id="6" name="Zástupný symbol pro obsah 5" descr="uvodni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408712" cy="388843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knihovna Jaroslavice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Knihovna se nachází v prostorách základní školy</a:t>
            </a:r>
          </a:p>
          <a:p>
            <a:r>
              <a:rPr lang="cs-CZ" dirty="0" smtClean="0"/>
              <a:t>Škola je pro děti ze širokého okolí = výhoda při práci s dětmi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knihovna Jaroslavice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Využívá RF </a:t>
            </a:r>
            <a:r>
              <a:rPr lang="cs-CZ" dirty="0" err="1" smtClean="0"/>
              <a:t>MěK</a:t>
            </a:r>
            <a:r>
              <a:rPr lang="cs-CZ" dirty="0" smtClean="0"/>
              <a:t> Znojmo</a:t>
            </a:r>
          </a:p>
          <a:p>
            <a:r>
              <a:rPr lang="cs-CZ" dirty="0" smtClean="0"/>
              <a:t>Webové stránky : ano</a:t>
            </a:r>
          </a:p>
          <a:p>
            <a:r>
              <a:rPr lang="cs-CZ" dirty="0" smtClean="0"/>
              <a:t>Automatizovaný knihovní systém : </a:t>
            </a:r>
            <a:r>
              <a:rPr lang="cs-CZ" dirty="0" err="1" smtClean="0"/>
              <a:t>Clavius</a:t>
            </a:r>
            <a:r>
              <a:rPr lang="cs-CZ" dirty="0" smtClean="0"/>
              <a:t> REKS, plná licence do 10 000 svazků</a:t>
            </a:r>
          </a:p>
          <a:p>
            <a:r>
              <a:rPr lang="cs-CZ" dirty="0" smtClean="0"/>
              <a:t>Plocha knihovny : 67m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Knihovní fond : 5 233knih</a:t>
            </a:r>
          </a:p>
          <a:p>
            <a:r>
              <a:rPr lang="cs-CZ" dirty="0" smtClean="0"/>
              <a:t>Registrovaní uživatelé : 51</a:t>
            </a:r>
          </a:p>
          <a:p>
            <a:r>
              <a:rPr lang="cs-CZ" dirty="0" smtClean="0"/>
              <a:t>Internet v knihovně : ano</a:t>
            </a:r>
          </a:p>
          <a:p>
            <a:r>
              <a:rPr lang="cs-CZ" dirty="0" smtClean="0"/>
              <a:t>Provozní doba : 5 hod/týden</a:t>
            </a:r>
          </a:p>
          <a:p>
            <a:r>
              <a:rPr lang="cs-CZ" dirty="0" smtClean="0"/>
              <a:t>Roční přírůstek : 325 knih</a:t>
            </a:r>
          </a:p>
          <a:p>
            <a:r>
              <a:rPr lang="cs-CZ" dirty="0" smtClean="0"/>
              <a:t>Počet studijních míst : 20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knihovna Jaroslavice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Obecní knihovna Jaroslavice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Knihovna pořádá mnoho kulturních akcí pro děti a dospělé. </a:t>
            </a:r>
          </a:p>
          <a:p>
            <a:pPr>
              <a:buNone/>
            </a:pPr>
            <a:r>
              <a:rPr lang="cs-CZ" dirty="0" smtClean="0"/>
              <a:t>	Mezi nejoblíbenější patří pasování prvňáčků, besedy pro děti z místní základní školy, besedy s autory a výchovné koncerty</a:t>
            </a:r>
          </a:p>
          <a:p>
            <a:pPr>
              <a:buNone/>
            </a:pPr>
            <a:r>
              <a:rPr lang="cs-CZ" dirty="0" smtClean="0"/>
              <a:t>	Velmi dobře knihovna spolupracuje s MěK Znojmo a její Výměnný fond využívá minimálně  4x ročně.	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100" dirty="0" smtClean="0"/>
              <a:t>Obecní knihovna Jaroslavice</a:t>
            </a:r>
            <a:endParaRPr lang="cs-CZ" sz="4100" dirty="0"/>
          </a:p>
        </p:txBody>
      </p:sp>
      <p:pic>
        <p:nvPicPr>
          <p:cNvPr id="9" name="Zástupný symbol pro obsah 8" descr="DSC0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6227763" cy="5302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800" dirty="0" smtClean="0"/>
              <a:t>                                    Před rekonstrukcí</a:t>
            </a:r>
            <a:endParaRPr lang="cs-CZ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1157</TotalTime>
  <Words>182</Words>
  <Application>Microsoft Office PowerPoint</Application>
  <PresentationFormat>Předvádění na obrazovce (4:3)</PresentationFormat>
  <Paragraphs>59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Talent</vt:lpstr>
      <vt:lpstr>Obecní knihovna jaroslavice</vt:lpstr>
      <vt:lpstr>Obec Jaroslavice</vt:lpstr>
      <vt:lpstr>Obec Jaroslavice</vt:lpstr>
      <vt:lpstr>Obecní knihovna Jaroslavice</vt:lpstr>
      <vt:lpstr>Obecní knihovna Jaroslavice </vt:lpstr>
      <vt:lpstr>Obecní knihovna Jaroslavice</vt:lpstr>
      <vt:lpstr>Obecní knihovna Jaroslavice</vt:lpstr>
      <vt:lpstr>Obecní knihovna Jaroslavice</vt:lpstr>
      <vt:lpstr>Obecní knihovna Jaroslavice</vt:lpstr>
      <vt:lpstr>Obecní knihovna Jaroslavice</vt:lpstr>
      <vt:lpstr>Obecní knihovna Jaroslavice</vt:lpstr>
      <vt:lpstr>Obecní knihovna Jaroslavice</vt:lpstr>
      <vt:lpstr> Obecní knihovna Jaroslavice </vt:lpstr>
      <vt:lpstr>Obecní knihovna Jaroslavice</vt:lpstr>
      <vt:lpstr>Obecní knihovna Jaroslavice</vt:lpstr>
      <vt:lpstr>Obecní knihovna Jaroslavice</vt:lpstr>
      <vt:lpstr>Obecní knihovna Jaroslavice</vt:lpstr>
      <vt:lpstr>Obecní knihovna Jaroslavice</vt:lpstr>
      <vt:lpstr>Obecní knihovna Jaroslavice</vt:lpstr>
      <vt:lpstr>Obecní knihovna Jaroslavice  </vt:lpstr>
      <vt:lpstr>Obecní knihovna Jaroslavice</vt:lpstr>
    </vt:vector>
  </TitlesOfParts>
  <Company>Městská knihovna Znojmo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Obecní knihovna Branišovice</dc:title>
  <dc:creator>Your User Name</dc:creator>
  <cp:lastModifiedBy>Your User Name</cp:lastModifiedBy>
  <cp:revision>112</cp:revision>
  <dcterms:created xsi:type="dcterms:W3CDTF">2012-02-27T09:31:12Z</dcterms:created>
  <dcterms:modified xsi:type="dcterms:W3CDTF">2013-07-17T06:29:04Z</dcterms:modified>
</cp:coreProperties>
</file>